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84" Type="http://schemas.openxmlformats.org/officeDocument/2006/relationships/slide" Target="slides/slide79.xml"/><Relationship Id="rId83" Type="http://schemas.openxmlformats.org/officeDocument/2006/relationships/slide" Target="slides/slide78.xml"/><Relationship Id="rId42" Type="http://schemas.openxmlformats.org/officeDocument/2006/relationships/slide" Target="slides/slide37.xml"/><Relationship Id="rId41" Type="http://schemas.openxmlformats.org/officeDocument/2006/relationships/slide" Target="slides/slide36.xml"/><Relationship Id="rId85" Type="http://schemas.openxmlformats.org/officeDocument/2006/relationships/slide" Target="slides/slide80.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31" Type="http://schemas.openxmlformats.org/officeDocument/2006/relationships/slide" Target="slides/slide26.xml"/><Relationship Id="rId75" Type="http://schemas.openxmlformats.org/officeDocument/2006/relationships/slide" Target="slides/slide70.xml"/><Relationship Id="rId30" Type="http://schemas.openxmlformats.org/officeDocument/2006/relationships/slide" Target="slides/slide25.xml"/><Relationship Id="rId74" Type="http://schemas.openxmlformats.org/officeDocument/2006/relationships/slide" Target="slides/slide69.xml"/><Relationship Id="rId33" Type="http://schemas.openxmlformats.org/officeDocument/2006/relationships/slide" Target="slides/slide28.xml"/><Relationship Id="rId77" Type="http://schemas.openxmlformats.org/officeDocument/2006/relationships/slide" Target="slides/slide72.xml"/><Relationship Id="rId32" Type="http://schemas.openxmlformats.org/officeDocument/2006/relationships/slide" Target="slides/slide27.xml"/><Relationship Id="rId76" Type="http://schemas.openxmlformats.org/officeDocument/2006/relationships/slide" Target="slides/slide71.xml"/><Relationship Id="rId35" Type="http://schemas.openxmlformats.org/officeDocument/2006/relationships/slide" Target="slides/slide30.xml"/><Relationship Id="rId79" Type="http://schemas.openxmlformats.org/officeDocument/2006/relationships/slide" Target="slides/slide74.xml"/><Relationship Id="rId34" Type="http://schemas.openxmlformats.org/officeDocument/2006/relationships/slide" Target="slides/slide29.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slide" Target="slides/slide61.xml"/><Relationship Id="rId21" Type="http://schemas.openxmlformats.org/officeDocument/2006/relationships/slide" Target="slides/slide16.xml"/><Relationship Id="rId65" Type="http://schemas.openxmlformats.org/officeDocument/2006/relationships/slide" Target="slides/slide60.xml"/><Relationship Id="rId24" Type="http://schemas.openxmlformats.org/officeDocument/2006/relationships/slide" Target="slides/slide19.xml"/><Relationship Id="rId68" Type="http://schemas.openxmlformats.org/officeDocument/2006/relationships/slide" Target="slides/slide63.xml"/><Relationship Id="rId23" Type="http://schemas.openxmlformats.org/officeDocument/2006/relationships/slide" Target="slides/slide18.xml"/><Relationship Id="rId67" Type="http://schemas.openxmlformats.org/officeDocument/2006/relationships/slide" Target="slides/slide62.xml"/><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slide" Target="slides/slide64.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115490aab4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115490aab4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Clr>
                <a:schemeClr val="dk1"/>
              </a:buClr>
              <a:buSzPts val="1100"/>
              <a:buAutoNum type="arabicPeriod"/>
            </a:pPr>
            <a:r>
              <a:rPr lang="en">
                <a:solidFill>
                  <a:schemeClr val="dk1"/>
                </a:solidFill>
              </a:rPr>
              <a:t>Thank you to TODO for the generous introduction, and thank you to the organizers for inviting me to present today.</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a:solidFill>
                  <a:schemeClr val="dk1"/>
                </a:solidFill>
              </a:rPr>
              <a:t>I’m excited to tell you today about some very recent work on scaling up strain inference in shotgun metagenomic data.</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115e1531eaa_1_2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115e1531eaa_1_2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Clr>
                <a:schemeClr val="dk1"/>
              </a:buClr>
              <a:buSzPts val="1100"/>
              <a:buAutoNum type="arabicPeriod"/>
            </a:pPr>
            <a:r>
              <a:rPr lang="en">
                <a:solidFill>
                  <a:schemeClr val="dk1"/>
                </a:solidFill>
              </a:rPr>
              <a:t>What’s more, while we might now have a reference for the most common species</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a:solidFill>
                  <a:schemeClr val="dk1"/>
                </a:solidFill>
              </a:rPr>
              <a:t>For the large majority of species, we don’t have much strain diversity represented</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a:solidFill>
                  <a:schemeClr val="dk1"/>
                </a:solidFill>
              </a:rPr>
              <a:t>The median number of representative genomes across all species in the UHGG is 2</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a:solidFill>
                  <a:schemeClr val="dk1"/>
                </a:solidFill>
              </a:rPr>
              <a:t>And 75% of species have fewer than 10 genomes.</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a:solidFill>
                  <a:schemeClr val="dk1"/>
                </a:solidFill>
              </a:rPr>
              <a:t>This means that for most species we know little or nothing about intraspecific diversity</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115490aab4c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115490aab4c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Clr>
                <a:schemeClr val="dk1"/>
              </a:buClr>
              <a:buSzPts val="1100"/>
              <a:buAutoNum type="arabicPeriod"/>
            </a:pPr>
            <a:r>
              <a:rPr lang="en">
                <a:solidFill>
                  <a:schemeClr val="dk1"/>
                </a:solidFill>
              </a:rPr>
              <a:t>And strain level diversity is </a:t>
            </a:r>
            <a:r>
              <a:rPr i="1" lang="en">
                <a:solidFill>
                  <a:schemeClr val="dk1"/>
                </a:solidFill>
              </a:rPr>
              <a:t>important</a:t>
            </a:r>
            <a:r>
              <a:rPr lang="en">
                <a:solidFill>
                  <a:schemeClr val="dk1"/>
                </a:solidFill>
              </a:rPr>
              <a:t>.</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a:solidFill>
                  <a:schemeClr val="dk1"/>
                </a:solidFill>
              </a:rPr>
              <a:t>We’ve been talking about it for almost the last two years.</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a:solidFill>
                  <a:schemeClr val="dk1"/>
                </a:solidFill>
              </a:rPr>
              <a:t>Just like SARS-coV-2, we can see important differences in the traits of different microbial strains</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a:solidFill>
                  <a:schemeClr val="dk1"/>
                </a:solidFill>
              </a:rPr>
              <a:t>And like </a:t>
            </a:r>
            <a:r>
              <a:rPr lang="en">
                <a:solidFill>
                  <a:schemeClr val="dk1"/>
                </a:solidFill>
              </a:rPr>
              <a:t>SARS-coV-2</a:t>
            </a:r>
            <a:r>
              <a:rPr lang="en">
                <a:solidFill>
                  <a:schemeClr val="dk1"/>
                </a:solidFill>
              </a:rPr>
              <a:t>, sequence comparisons can also inform our understanding of microbial origins, transmission, ecology, and evolution</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41ef41986e6146b1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41ef41986e6146b1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Clr>
                <a:schemeClr val="dk1"/>
              </a:buClr>
              <a:buSzPts val="1100"/>
              <a:buAutoNum type="arabicPeriod"/>
            </a:pPr>
            <a:r>
              <a:rPr lang="en">
                <a:solidFill>
                  <a:schemeClr val="dk1"/>
                </a:solidFill>
              </a:rPr>
              <a:t>If that’s not enough motivation, we know a number of the ways that strain diversity can be biologically important in the gut microbiome</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a:solidFill>
                  <a:schemeClr val="dk1"/>
                </a:solidFill>
              </a:rPr>
              <a:t>For instance, there are traits that are especially obvious, like pathogenicity and antibiotic resistance</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a:solidFill>
                  <a:schemeClr val="dk1"/>
                </a:solidFill>
              </a:rPr>
              <a:t>Along with a few other traits like phage resistance and various metabolic auxotrophies.</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41ef41986e6146b1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41ef41986e6146b1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Clr>
                <a:schemeClr val="dk1"/>
              </a:buClr>
              <a:buSzPts val="1100"/>
              <a:buAutoNum type="arabicPeriod"/>
            </a:pPr>
            <a:r>
              <a:rPr lang="en">
                <a:solidFill>
                  <a:schemeClr val="dk1"/>
                </a:solidFill>
              </a:rPr>
              <a:t>One theme that I think is worth pointing out for these strain-specific traits is that they show up in E. coli and other model-microbes</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a:solidFill>
                  <a:schemeClr val="dk1"/>
                </a:solidFill>
              </a:rPr>
              <a:t>These have been relatively easy to identify and study with a pure culture</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a:solidFill>
                  <a:schemeClr val="dk1"/>
                </a:solidFill>
              </a:rPr>
              <a:t>But this is just the tip of the iceberg when it comes to strain-diversity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41ef41986e6146b1_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41ef41986e6146b1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Clr>
                <a:schemeClr val="dk1"/>
              </a:buClr>
              <a:buSzPts val="1100"/>
              <a:buAutoNum type="arabicPeriod"/>
            </a:pPr>
            <a:r>
              <a:rPr lang="en">
                <a:solidFill>
                  <a:schemeClr val="dk1"/>
                </a:solidFill>
              </a:rPr>
              <a:t>For instance, here’s a characteristic example: Digoxin is a cardiac glycoside, a commonly prescribed drug used to treat several heart conditions</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a:solidFill>
                  <a:schemeClr val="dk1"/>
                </a:solidFill>
              </a:rPr>
              <a:t>However, when digoxin is reduced to dihydrodigoxin by some members of the gut microbiome it is inactivated,</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a:solidFill>
                  <a:schemeClr val="dk1"/>
                </a:solidFill>
              </a:rPr>
              <a:t>changing its pharmacological profile in medically relevant ways</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41ef41986e6146b1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41ef41986e6146b1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Clr>
                <a:schemeClr val="dk1"/>
              </a:buClr>
              <a:buSzPts val="1100"/>
              <a:buAutoNum type="arabicPeriod"/>
            </a:pPr>
            <a:r>
              <a:rPr lang="en">
                <a:solidFill>
                  <a:schemeClr val="dk1"/>
                </a:solidFill>
              </a:rPr>
              <a:t>Importantly, while Eggerthella lenta is known to carry-out this process,</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a:solidFill>
                  <a:schemeClr val="dk1"/>
                </a:solidFill>
              </a:rPr>
              <a:t>Only some strains have the cgr-operon that encodes this reduction</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a:solidFill>
                  <a:schemeClr val="dk1"/>
                </a:solidFill>
              </a:rPr>
              <a:t>This motivates us to ask: “What other strain-specific traits are we missing when we only consider species-level taxonomy?”</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41ef41986e6146b1_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41ef41986e6146b1_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Clr>
                <a:schemeClr val="dk1"/>
              </a:buClr>
              <a:buSzPts val="1100"/>
              <a:buAutoNum type="arabicPeriod"/>
            </a:pPr>
            <a:r>
              <a:rPr lang="en">
                <a:solidFill>
                  <a:schemeClr val="dk1"/>
                </a:solidFill>
              </a:rPr>
              <a:t>Before we go any further I want to quickly cover the semantics of the term “strain”.</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a:solidFill>
                  <a:schemeClr val="dk1"/>
                </a:solidFill>
              </a:rPr>
              <a:t>If microbial diversity is conceptually flattened into two dimensions</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a:solidFill>
                  <a:schemeClr val="dk1"/>
                </a:solidFill>
              </a:rPr>
              <a:t>we might see that every single isolate has </a:t>
            </a:r>
            <a:r>
              <a:rPr i="1" lang="en">
                <a:solidFill>
                  <a:schemeClr val="dk1"/>
                </a:solidFill>
              </a:rPr>
              <a:t>something</a:t>
            </a:r>
            <a:r>
              <a:rPr lang="en">
                <a:solidFill>
                  <a:schemeClr val="dk1"/>
                </a:solidFill>
              </a:rPr>
              <a:t> that distinguishes it from others</a:t>
            </a:r>
            <a:endParaRPr>
              <a:solidFill>
                <a:schemeClr val="dk1"/>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41ef41986e6146b1_2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41ef41986e6146b1_2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Clr>
                <a:schemeClr val="dk1"/>
              </a:buClr>
              <a:buSzPts val="1100"/>
              <a:buAutoNum type="arabicPeriod"/>
            </a:pPr>
            <a:r>
              <a:rPr lang="en">
                <a:solidFill>
                  <a:schemeClr val="dk1"/>
                </a:solidFill>
              </a:rPr>
              <a:t>We divide this diversity space at the largest level into species</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41ef41986e6146b1_2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41ef41986e6146b1_2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Clr>
                <a:schemeClr val="dk1"/>
              </a:buClr>
              <a:buSzPts val="1100"/>
              <a:buAutoNum type="arabicPeriod"/>
            </a:pPr>
            <a:r>
              <a:rPr lang="en">
                <a:solidFill>
                  <a:schemeClr val="dk1"/>
                </a:solidFill>
              </a:rPr>
              <a:t>For this presentation, strains are groups of very similar genomes clustered within species</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a:solidFill>
                  <a:schemeClr val="dk1"/>
                </a:solidFill>
              </a:rPr>
              <a:t>When we talk about “strain inference” I want to be clear that I’m using this operational definition of strains based on what we have the technical ability to differentiate.</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41ef41986e6146b1_3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41ef41986e6146b1_3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Clr>
                <a:schemeClr val="dk1"/>
              </a:buClr>
              <a:buSzPts val="1100"/>
              <a:buAutoNum type="arabicPeriod"/>
            </a:pPr>
            <a:r>
              <a:rPr lang="en">
                <a:solidFill>
                  <a:schemeClr val="dk1"/>
                </a:solidFill>
              </a:rPr>
              <a:t>And when I say similar genomes, I’m broadly referring to two different, but related things.</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a:solidFill>
                  <a:schemeClr val="dk1"/>
                </a:solidFill>
              </a:rPr>
              <a:t>Strains can differ in</a:t>
            </a:r>
            <a:endParaRPr>
              <a:solidFill>
                <a:schemeClr val="dk1"/>
              </a:solidFill>
            </a:endParaRPr>
          </a:p>
          <a:p>
            <a:pPr indent="-298450" lvl="1" marL="914400" rtl="0" algn="l">
              <a:lnSpc>
                <a:spcPct val="115000"/>
              </a:lnSpc>
              <a:spcBef>
                <a:spcPts val="0"/>
              </a:spcBef>
              <a:spcAft>
                <a:spcPts val="0"/>
              </a:spcAft>
              <a:buClr>
                <a:schemeClr val="dk1"/>
              </a:buClr>
              <a:buSzPts val="1100"/>
              <a:buAutoNum type="alphaLcPeriod"/>
            </a:pPr>
            <a:r>
              <a:rPr lang="en">
                <a:solidFill>
                  <a:schemeClr val="dk1"/>
                </a:solidFill>
              </a:rPr>
              <a:t>the set of genes encoded</a:t>
            </a:r>
            <a:endParaRPr>
              <a:solidFill>
                <a:schemeClr val="dk1"/>
              </a:solidFill>
            </a:endParaRPr>
          </a:p>
          <a:p>
            <a:pPr indent="-298450" lvl="1" marL="914400" rtl="0" algn="l">
              <a:lnSpc>
                <a:spcPct val="115000"/>
              </a:lnSpc>
              <a:spcBef>
                <a:spcPts val="0"/>
              </a:spcBef>
              <a:spcAft>
                <a:spcPts val="0"/>
              </a:spcAft>
              <a:buClr>
                <a:schemeClr val="dk1"/>
              </a:buClr>
              <a:buSzPts val="1100"/>
              <a:buAutoNum type="alphaLcPeriod"/>
            </a:pPr>
            <a:r>
              <a:rPr lang="en">
                <a:solidFill>
                  <a:schemeClr val="dk1"/>
                </a:solidFill>
              </a:rPr>
              <a:t>Or the sequence of single-nucleotide variants at polymorphic sites within these genes</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g1157312cf57_1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1157312cf57_1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Clr>
                <a:schemeClr val="dk1"/>
              </a:buClr>
              <a:buSzPts val="1100"/>
              <a:buAutoNum type="arabicPeriod"/>
            </a:pPr>
            <a:r>
              <a:rPr lang="en">
                <a:solidFill>
                  <a:schemeClr val="dk1"/>
                </a:solidFill>
              </a:rPr>
              <a:t>You can find the method and all of the results that I present today in a preprint that we uploaded last month to BioRxiv</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a:solidFill>
                  <a:schemeClr val="dk1"/>
                </a:solidFill>
              </a:rPr>
              <a:t>I’ll also direct you to StrainFacts on my GitHub</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a:solidFill>
                  <a:schemeClr val="dk1"/>
                </a:solidFill>
              </a:rPr>
              <a:t>And you can tweet @ my handle shown here</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115e1531eaa_1_6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115e1531eaa_1_6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Clr>
                <a:schemeClr val="dk1"/>
              </a:buClr>
              <a:buSzPts val="1100"/>
              <a:buAutoNum type="arabicPeriod"/>
            </a:pPr>
            <a:r>
              <a:rPr lang="en">
                <a:solidFill>
                  <a:schemeClr val="dk1"/>
                </a:solidFill>
              </a:rPr>
              <a:t>While the first is clearly very important, today I’m talking exclusively about the second</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a:solidFill>
                  <a:schemeClr val="dk1"/>
                </a:solidFill>
              </a:rPr>
              <a:t>Differentiating strains based on the sequence of variants at SNP sites in the core genome</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g41ef41986e6146b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8" name="Google Shape;458;g41ef41986e6146b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Clr>
                <a:schemeClr val="dk1"/>
              </a:buClr>
              <a:buSzPts val="1100"/>
              <a:buAutoNum type="arabicPeriod"/>
            </a:pPr>
            <a:r>
              <a:rPr lang="en">
                <a:solidFill>
                  <a:schemeClr val="dk1"/>
                </a:solidFill>
              </a:rPr>
              <a:t>This is where strain inference comes in</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g41ef41986e6146b1_7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5" name="Google Shape;465;g41ef41986e6146b1_7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Clr>
                <a:schemeClr val="dk1"/>
              </a:buClr>
              <a:buSzPts val="1100"/>
              <a:buAutoNum type="arabicPeriod"/>
            </a:pPr>
            <a:r>
              <a:rPr lang="en">
                <a:solidFill>
                  <a:schemeClr val="dk1"/>
                </a:solidFill>
              </a:rPr>
              <a:t>16S rRNA gene is highly conserved, and therefore has only limited phylogenetic resolution</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g115e1531eaa_1_2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2" name="Google Shape;472;g115e1531eaa_1_2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Clr>
                <a:schemeClr val="dk1"/>
              </a:buClr>
              <a:buSzPts val="1100"/>
              <a:buAutoNum type="arabicPeriod"/>
            </a:pPr>
            <a:r>
              <a:rPr lang="en">
                <a:solidFill>
                  <a:schemeClr val="dk1"/>
                </a:solidFill>
              </a:rPr>
              <a:t>On the other hand, shotgun metagenomic data is increasingly available, raising many exciting possibilities in microbiome science.</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a:solidFill>
                  <a:schemeClr val="dk1"/>
                </a:solidFill>
              </a:rPr>
              <a:t>However, standard methods for taxonomic characterization using metagenomic data are mostly limited to mapping reads to reference genome databases</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a:solidFill>
                  <a:schemeClr val="dk1"/>
                </a:solidFill>
              </a:rPr>
              <a:t>and mostly only resolve taxonomy at the species level</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g41ef41986e6146b1_8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8" name="Google Shape;488;g41ef41986e6146b1_8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Clr>
                <a:schemeClr val="dk1"/>
              </a:buClr>
              <a:buSzPts val="1100"/>
              <a:buAutoNum type="arabicPeriod"/>
            </a:pPr>
            <a:r>
              <a:rPr lang="en">
                <a:solidFill>
                  <a:schemeClr val="dk1"/>
                </a:solidFill>
              </a:rPr>
              <a:t>Nonetheless, shotgun metagenomic reads mapping across SNP sites</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a:solidFill>
                  <a:schemeClr val="dk1"/>
                </a:solidFill>
              </a:rPr>
              <a:t>include single-nucleotide variants that characterize strains</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g41ef41986e6146b1_8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1" name="Google Shape;511;g41ef41986e6146b1_8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Clr>
                <a:schemeClr val="dk1"/>
              </a:buClr>
              <a:buSzPts val="1100"/>
              <a:buAutoNum type="arabicPeriod"/>
            </a:pPr>
            <a:r>
              <a:rPr lang="en">
                <a:solidFill>
                  <a:schemeClr val="dk1"/>
                </a:solidFill>
              </a:rPr>
              <a:t>We call the process of tallying up all the alleles seen in reads covering each of these SNP sites: “metagenotyping”.</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a:solidFill>
                  <a:schemeClr val="dk1"/>
                </a:solidFill>
              </a:rPr>
              <a:t>The “Genotyping” just like what we do for individual single organisms</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 name="Shape 546"/>
        <p:cNvGrpSpPr/>
        <p:nvPr/>
      </p:nvGrpSpPr>
      <p:grpSpPr>
        <a:xfrm>
          <a:off x="0" y="0"/>
          <a:ext cx="0" cy="0"/>
          <a:chOff x="0" y="0"/>
          <a:chExt cx="0" cy="0"/>
        </a:xfrm>
      </p:grpSpPr>
      <p:sp>
        <p:nvSpPr>
          <p:cNvPr id="547" name="Google Shape;547;g41ef41986e6146b1_7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8" name="Google Shape;548;g41ef41986e6146b1_7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Clr>
                <a:schemeClr val="dk1"/>
              </a:buClr>
              <a:buSzPts val="1100"/>
              <a:buAutoNum type="arabicPeriod"/>
            </a:pPr>
            <a:r>
              <a:rPr lang="en">
                <a:solidFill>
                  <a:schemeClr val="dk1"/>
                </a:solidFill>
              </a:rPr>
              <a:t>But “meta”-genotyping because multiple strains can co-exist in the same sample and may be sequenced</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2" name="Shape 592"/>
        <p:cNvGrpSpPr/>
        <p:nvPr/>
      </p:nvGrpSpPr>
      <p:grpSpPr>
        <a:xfrm>
          <a:off x="0" y="0"/>
          <a:ext cx="0" cy="0"/>
          <a:chOff x="0" y="0"/>
          <a:chExt cx="0" cy="0"/>
        </a:xfrm>
      </p:grpSpPr>
      <p:sp>
        <p:nvSpPr>
          <p:cNvPr id="593" name="Google Shape;593;g41ef41986e6146b1_9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4" name="Google Shape;594;g41ef41986e6146b1_9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Clr>
                <a:schemeClr val="dk1"/>
              </a:buClr>
              <a:buSzPts val="1100"/>
              <a:buAutoNum type="arabicPeriod"/>
            </a:pPr>
            <a:r>
              <a:rPr lang="en">
                <a:solidFill>
                  <a:schemeClr val="dk1"/>
                </a:solidFill>
              </a:rPr>
              <a:t>While a multitude of tools that map reads and count alleles at SNP sites have been created in the past few years</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a:solidFill>
                  <a:schemeClr val="dk1"/>
                </a:solidFill>
              </a:rPr>
              <a:t>The work that I’m presenting today was really motivated by a metagenotyper built by my colleagues in the Pollard Lab</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a:solidFill>
                  <a:schemeClr val="dk1"/>
                </a:solidFill>
              </a:rPr>
              <a:t>GT-Pro is a very very FAST metagenotyper, which trades read alignment for exact k-mer matching</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a:solidFill>
                  <a:schemeClr val="dk1"/>
                </a:solidFill>
              </a:rPr>
              <a:t>This depends on a pre-computed database of SNVs</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8" name="Shape 638"/>
        <p:cNvGrpSpPr/>
        <p:nvPr/>
      </p:nvGrpSpPr>
      <p:grpSpPr>
        <a:xfrm>
          <a:off x="0" y="0"/>
          <a:ext cx="0" cy="0"/>
          <a:chOff x="0" y="0"/>
          <a:chExt cx="0" cy="0"/>
        </a:xfrm>
      </p:grpSpPr>
      <p:sp>
        <p:nvSpPr>
          <p:cNvPr id="639" name="Google Shape;639;g41ef41986e6146b1_10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0" name="Google Shape;640;g41ef41986e6146b1_10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Clr>
                <a:schemeClr val="dk1"/>
              </a:buClr>
              <a:buSzPts val="1100"/>
              <a:buAutoNum type="arabicPeriod"/>
            </a:pPr>
            <a:r>
              <a:rPr lang="en">
                <a:solidFill>
                  <a:schemeClr val="dk1"/>
                </a:solidFill>
              </a:rPr>
              <a:t>GT-Pro focuses on bi-allelic sites, which make up &gt;90% of all SNPs</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a:solidFill>
                  <a:schemeClr val="dk1"/>
                </a:solidFill>
              </a:rPr>
              <a:t>And also focuses on sites in the core genome</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a:solidFill>
                  <a:schemeClr val="dk1"/>
                </a:solidFill>
              </a:rPr>
              <a:t>While simultaneously tallying SNVs for almost a thousand species in the default database</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4" name="Shape 684"/>
        <p:cNvGrpSpPr/>
        <p:nvPr/>
      </p:nvGrpSpPr>
      <p:grpSpPr>
        <a:xfrm>
          <a:off x="0" y="0"/>
          <a:ext cx="0" cy="0"/>
          <a:chOff x="0" y="0"/>
          <a:chExt cx="0" cy="0"/>
        </a:xfrm>
      </p:grpSpPr>
      <p:sp>
        <p:nvSpPr>
          <p:cNvPr id="685" name="Google Shape;685;g41ef41986e6146b1_10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6" name="Google Shape;686;g41ef41986e6146b1_10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Clr>
                <a:schemeClr val="dk1"/>
              </a:buClr>
              <a:buSzPts val="1100"/>
              <a:buAutoNum type="arabicPeriod"/>
            </a:pPr>
            <a:r>
              <a:rPr lang="en">
                <a:solidFill>
                  <a:schemeClr val="dk1"/>
                </a:solidFill>
              </a:rPr>
              <a:t>And it really is fast. GT-Pro is about an order of magnitude faster than other metagenotypers</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a:solidFill>
                  <a:schemeClr val="dk1"/>
                </a:solidFill>
              </a:rPr>
              <a:t>Making it possible to metagenotype hundreds of species in tens of thousands of human microbiome samples in publicly available sequence databases</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a:solidFill>
                  <a:schemeClr val="dk1"/>
                </a:solidFill>
              </a:rPr>
              <a:t>However, while metagenotyping is now easy and fast…</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115490aab4c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115490aab4c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rPr>
              <a:t>Before I get started I should acknowledge colleagues, institutions, and funding sources without whom this project would not have been possible. In particular, i want to thank my co-authors, and in particular Katie Pollard for having been a wonderful mentor throughout my postdoc.</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2" name="Shape 692"/>
        <p:cNvGrpSpPr/>
        <p:nvPr/>
      </p:nvGrpSpPr>
      <p:grpSpPr>
        <a:xfrm>
          <a:off x="0" y="0"/>
          <a:ext cx="0" cy="0"/>
          <a:chOff x="0" y="0"/>
          <a:chExt cx="0" cy="0"/>
        </a:xfrm>
      </p:grpSpPr>
      <p:sp>
        <p:nvSpPr>
          <p:cNvPr id="693" name="Google Shape;693;g115490aab4c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4" name="Google Shape;694;g115490aab4c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Clr>
                <a:schemeClr val="dk1"/>
              </a:buClr>
              <a:buSzPts val="1100"/>
              <a:buAutoNum type="arabicPeriod"/>
            </a:pPr>
            <a:r>
              <a:rPr lang="en">
                <a:solidFill>
                  <a:schemeClr val="dk1"/>
                </a:solidFill>
              </a:rPr>
              <a:t>Interpreting metagenotypes is still hard</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a:solidFill>
                  <a:schemeClr val="dk1"/>
                </a:solidFill>
              </a:rPr>
              <a:t>Specifically, four key challenges exist…</a:t>
            </a:r>
            <a:endParaRPr>
              <a:solidFill>
                <a:schemeClr val="dk1"/>
              </a:solidFill>
            </a:endParaRPr>
          </a:p>
          <a:p>
            <a:pPr indent="-298450" lvl="1" marL="914400" rtl="0" algn="l">
              <a:lnSpc>
                <a:spcPct val="115000"/>
              </a:lnSpc>
              <a:spcBef>
                <a:spcPts val="0"/>
              </a:spcBef>
              <a:spcAft>
                <a:spcPts val="0"/>
              </a:spcAft>
              <a:buClr>
                <a:schemeClr val="dk1"/>
              </a:buClr>
              <a:buSzPts val="1100"/>
              <a:buAutoNum type="alphaLcPeriod"/>
            </a:pPr>
            <a:r>
              <a:rPr lang="en">
                <a:solidFill>
                  <a:schemeClr val="dk1"/>
                </a:solidFill>
              </a:rPr>
              <a:t>Metagenotypes for low abundance species can be sparse</a:t>
            </a:r>
            <a:endParaRPr>
              <a:solidFill>
                <a:schemeClr val="dk1"/>
              </a:solidFill>
            </a:endParaRPr>
          </a:p>
          <a:p>
            <a:pPr indent="-298450" lvl="1" marL="914400" rtl="0" algn="l">
              <a:lnSpc>
                <a:spcPct val="115000"/>
              </a:lnSpc>
              <a:spcBef>
                <a:spcPts val="0"/>
              </a:spcBef>
              <a:spcAft>
                <a:spcPts val="0"/>
              </a:spcAft>
              <a:buClr>
                <a:schemeClr val="dk1"/>
              </a:buClr>
              <a:buSzPts val="1100"/>
              <a:buAutoNum type="alphaLcPeriod"/>
            </a:pPr>
            <a:r>
              <a:rPr lang="en">
                <a:solidFill>
                  <a:schemeClr val="dk1"/>
                </a:solidFill>
              </a:rPr>
              <a:t>Closely related strains may not be well differentiated by their metagenotype</a:t>
            </a:r>
            <a:endParaRPr>
              <a:solidFill>
                <a:schemeClr val="dk1"/>
              </a:solidFill>
            </a:endParaRPr>
          </a:p>
          <a:p>
            <a:pPr indent="-298450" lvl="1" marL="914400" rtl="0" algn="l">
              <a:lnSpc>
                <a:spcPct val="115000"/>
              </a:lnSpc>
              <a:spcBef>
                <a:spcPts val="0"/>
              </a:spcBef>
              <a:spcAft>
                <a:spcPts val="0"/>
              </a:spcAft>
              <a:buClr>
                <a:schemeClr val="dk1"/>
              </a:buClr>
              <a:buSzPts val="1100"/>
              <a:buAutoNum type="alphaLcPeriod"/>
            </a:pPr>
            <a:r>
              <a:rPr lang="en">
                <a:solidFill>
                  <a:schemeClr val="dk1"/>
                </a:solidFill>
              </a:rPr>
              <a:t>Most strains may not have been previously characterized</a:t>
            </a:r>
            <a:endParaRPr>
              <a:solidFill>
                <a:schemeClr val="dk1"/>
              </a:solidFill>
            </a:endParaRPr>
          </a:p>
          <a:p>
            <a:pPr indent="-298450" lvl="1" marL="914400" rtl="0" algn="l">
              <a:lnSpc>
                <a:spcPct val="115000"/>
              </a:lnSpc>
              <a:spcBef>
                <a:spcPts val="0"/>
              </a:spcBef>
              <a:spcAft>
                <a:spcPts val="0"/>
              </a:spcAft>
              <a:buClr>
                <a:schemeClr val="dk1"/>
              </a:buClr>
              <a:buSzPts val="1100"/>
              <a:buAutoNum type="alphaLcPeriod"/>
            </a:pPr>
            <a:r>
              <a:rPr lang="en">
                <a:solidFill>
                  <a:schemeClr val="dk1"/>
                </a:solidFill>
              </a:rPr>
              <a:t>And, crucially, as I’ve mentioned before, a single sample may have multiple, co-existing strains</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2" name="Shape 702"/>
        <p:cNvGrpSpPr/>
        <p:nvPr/>
      </p:nvGrpSpPr>
      <p:grpSpPr>
        <a:xfrm>
          <a:off x="0" y="0"/>
          <a:ext cx="0" cy="0"/>
          <a:chOff x="0" y="0"/>
          <a:chExt cx="0" cy="0"/>
        </a:xfrm>
      </p:grpSpPr>
      <p:sp>
        <p:nvSpPr>
          <p:cNvPr id="703" name="Google Shape;703;g41ef41986e6146b1_10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4" name="Google Shape;704;g41ef41986e6146b1_10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Clr>
                <a:schemeClr val="dk1"/>
              </a:buClr>
              <a:buSzPts val="1100"/>
              <a:buAutoNum type="arabicPeriod"/>
            </a:pPr>
            <a:r>
              <a:rPr lang="en">
                <a:solidFill>
                  <a:schemeClr val="dk1"/>
                </a:solidFill>
              </a:rPr>
              <a:t>As a result, naive approaches to strain-inference are each handicapped by some combination of these challenges.</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a:solidFill>
                  <a:schemeClr val="dk1"/>
                </a:solidFill>
              </a:rPr>
              <a:t>For instance, taking the consensus allele at each position in the metagenotype from one sample will only recover a dominant strain</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a:solidFill>
                  <a:schemeClr val="dk1"/>
                </a:solidFill>
              </a:rPr>
              <a:t>And even then might be sparse</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4" name="Shape 714"/>
        <p:cNvGrpSpPr/>
        <p:nvPr/>
      </p:nvGrpSpPr>
      <p:grpSpPr>
        <a:xfrm>
          <a:off x="0" y="0"/>
          <a:ext cx="0" cy="0"/>
          <a:chOff x="0" y="0"/>
          <a:chExt cx="0" cy="0"/>
        </a:xfrm>
      </p:grpSpPr>
      <p:sp>
        <p:nvSpPr>
          <p:cNvPr id="715" name="Google Shape;715;g41ef41986e6146b1_1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6" name="Google Shape;716;g41ef41986e6146b1_1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Clr>
                <a:schemeClr val="dk1"/>
              </a:buClr>
              <a:buSzPts val="1100"/>
              <a:buAutoNum type="arabicPeriod"/>
            </a:pPr>
            <a:r>
              <a:rPr lang="en">
                <a:solidFill>
                  <a:schemeClr val="dk1"/>
                </a:solidFill>
              </a:rPr>
              <a:t>Alternatively, using the observed SNVs as a “fingerprint” and matching to a database of known strains, fails when strain diversity has not already been well characterized.</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6" name="Shape 726"/>
        <p:cNvGrpSpPr/>
        <p:nvPr/>
      </p:nvGrpSpPr>
      <p:grpSpPr>
        <a:xfrm>
          <a:off x="0" y="0"/>
          <a:ext cx="0" cy="0"/>
          <a:chOff x="0" y="0"/>
          <a:chExt cx="0" cy="0"/>
        </a:xfrm>
      </p:grpSpPr>
      <p:sp>
        <p:nvSpPr>
          <p:cNvPr id="727" name="Google Shape;727;g41ef41986e6146b1_1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8" name="Google Shape;728;g41ef41986e6146b1_1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Clr>
                <a:schemeClr val="dk1"/>
              </a:buClr>
              <a:buSzPts val="1100"/>
              <a:buAutoNum type="arabicPeriod"/>
            </a:pPr>
            <a:r>
              <a:rPr lang="en">
                <a:solidFill>
                  <a:schemeClr val="dk1"/>
                </a:solidFill>
              </a:rPr>
              <a:t>One especially popular approach has been to consider the the dissimilarity between metagenotypes using, for example, the cosine distance.</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a:solidFill>
                  <a:schemeClr val="dk1"/>
                </a:solidFill>
              </a:rPr>
              <a:t>A cutoff dissimilarity is chosen below which samples are considered to have the “same strain”</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a:solidFill>
                  <a:schemeClr val="dk1"/>
                </a:solidFill>
              </a:rPr>
              <a:t>Unfortunately, this approach doesn’t have a principled way to differentiate between shared strains in a mixture and genotypically similar strains.</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8" name="Shape 738"/>
        <p:cNvGrpSpPr/>
        <p:nvPr/>
      </p:nvGrpSpPr>
      <p:grpSpPr>
        <a:xfrm>
          <a:off x="0" y="0"/>
          <a:ext cx="0" cy="0"/>
          <a:chOff x="0" y="0"/>
          <a:chExt cx="0" cy="0"/>
        </a:xfrm>
      </p:grpSpPr>
      <p:sp>
        <p:nvSpPr>
          <p:cNvPr id="739" name="Google Shape;739;g115e1531eaa_1_2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0" name="Google Shape;740;g115e1531eaa_1_2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Clr>
                <a:schemeClr val="dk1"/>
              </a:buClr>
              <a:buSzPts val="1100"/>
              <a:buAutoNum type="arabicPeriod"/>
            </a:pPr>
            <a:r>
              <a:rPr lang="en">
                <a:solidFill>
                  <a:schemeClr val="dk1"/>
                </a:solidFill>
              </a:rPr>
              <a:t>So, if none of the other approaches is well suited to interpreting metagenotype data,</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a:solidFill>
                  <a:schemeClr val="dk1"/>
                </a:solidFill>
              </a:rPr>
              <a:t>Let’s talk about an approach to strain inference—which I’m calling strain deconvolution—that gracefully handles all four of these challenges</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5" name="Shape 745"/>
        <p:cNvGrpSpPr/>
        <p:nvPr/>
      </p:nvGrpSpPr>
      <p:grpSpPr>
        <a:xfrm>
          <a:off x="0" y="0"/>
          <a:ext cx="0" cy="0"/>
          <a:chOff x="0" y="0"/>
          <a:chExt cx="0" cy="0"/>
        </a:xfrm>
      </p:grpSpPr>
      <p:sp>
        <p:nvSpPr>
          <p:cNvPr id="746" name="Google Shape;746;g115490aab4c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7" name="Google Shape;747;g115490aab4c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Clr>
                <a:schemeClr val="dk1"/>
              </a:buClr>
              <a:buSzPts val="1100"/>
              <a:buAutoNum type="arabicPeriod"/>
            </a:pPr>
            <a:r>
              <a:rPr lang="en">
                <a:solidFill>
                  <a:schemeClr val="dk1"/>
                </a:solidFill>
              </a:rPr>
              <a:t>The key concept of the strain deconvolution approach is that we combine metagenotypes from multiple samples…</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7" name="Shape 787"/>
        <p:cNvGrpSpPr/>
        <p:nvPr/>
      </p:nvGrpSpPr>
      <p:grpSpPr>
        <a:xfrm>
          <a:off x="0" y="0"/>
          <a:ext cx="0" cy="0"/>
          <a:chOff x="0" y="0"/>
          <a:chExt cx="0" cy="0"/>
        </a:xfrm>
      </p:grpSpPr>
      <p:sp>
        <p:nvSpPr>
          <p:cNvPr id="788" name="Google Shape;788;g41ef41986e6146b1_12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9" name="Google Shape;789;g41ef41986e6146b1_12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Clr>
                <a:schemeClr val="dk1"/>
              </a:buClr>
              <a:buSzPts val="1100"/>
              <a:buAutoNum type="arabicPeriod"/>
            </a:pPr>
            <a:r>
              <a:rPr lang="en">
                <a:solidFill>
                  <a:schemeClr val="dk1"/>
                </a:solidFill>
              </a:rPr>
              <a:t>To </a:t>
            </a:r>
            <a:r>
              <a:rPr lang="en">
                <a:solidFill>
                  <a:schemeClr val="dk1"/>
                </a:solidFill>
              </a:rPr>
              <a:t>fill in sparse genotypes</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a:solidFill>
                  <a:schemeClr val="dk1"/>
                </a:solidFill>
              </a:rPr>
              <a:t>And allowing us to use use </a:t>
            </a:r>
            <a:r>
              <a:rPr lang="en">
                <a:solidFill>
                  <a:schemeClr val="dk1"/>
                </a:solidFill>
              </a:rPr>
              <a:t>covariance in the observed frequency of alleles at SNP positions</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a:solidFill>
                  <a:schemeClr val="dk1"/>
                </a:solidFill>
              </a:rPr>
              <a:t>To </a:t>
            </a:r>
            <a:r>
              <a:rPr lang="en">
                <a:solidFill>
                  <a:schemeClr val="dk1"/>
                </a:solidFill>
              </a:rPr>
              <a:t>disentangle strain mixtures</a:t>
            </a:r>
            <a:endParaRPr>
              <a:solidFill>
                <a:schemeClr val="dk1"/>
              </a:solidFill>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5" name="Shape 865"/>
        <p:cNvGrpSpPr/>
        <p:nvPr/>
      </p:nvGrpSpPr>
      <p:grpSpPr>
        <a:xfrm>
          <a:off x="0" y="0"/>
          <a:ext cx="0" cy="0"/>
          <a:chOff x="0" y="0"/>
          <a:chExt cx="0" cy="0"/>
        </a:xfrm>
      </p:grpSpPr>
      <p:sp>
        <p:nvSpPr>
          <p:cNvPr id="866" name="Google Shape;866;g41ef41986e6146b1_13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7" name="Google Shape;867;g41ef41986e6146b1_13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Clr>
                <a:schemeClr val="dk1"/>
              </a:buClr>
              <a:buSzPts val="1100"/>
              <a:buAutoNum type="arabicPeriod"/>
            </a:pPr>
            <a:r>
              <a:rPr lang="en">
                <a:solidFill>
                  <a:schemeClr val="dk1"/>
                </a:solidFill>
              </a:rPr>
              <a:t>Strain deconvolution is analogous to non-negative matrix factorization (or NMF)</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a:solidFill>
                  <a:schemeClr val="dk1"/>
                </a:solidFill>
              </a:rPr>
              <a:t>Here, multiple metagenotypes have been stacked into a matrix, where I’m depicting a higher frequency of the alternative allele with darker colors</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a:solidFill>
                  <a:schemeClr val="dk1"/>
                </a:solidFill>
              </a:rPr>
              <a:t>(in this cartoonized version I’m showing just three samples, but we might consider many more)</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1" name="Shape 901"/>
        <p:cNvGrpSpPr/>
        <p:nvPr/>
      </p:nvGrpSpPr>
      <p:grpSpPr>
        <a:xfrm>
          <a:off x="0" y="0"/>
          <a:ext cx="0" cy="0"/>
          <a:chOff x="0" y="0"/>
          <a:chExt cx="0" cy="0"/>
        </a:xfrm>
      </p:grpSpPr>
      <p:sp>
        <p:nvSpPr>
          <p:cNvPr id="902" name="Google Shape;902;g41ef41986e6146b1_15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3" name="Google Shape;903;g41ef41986e6146b1_15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Clr>
                <a:schemeClr val="dk1"/>
              </a:buClr>
              <a:buSzPts val="1100"/>
              <a:buAutoNum type="arabicPeriod"/>
            </a:pPr>
            <a:r>
              <a:rPr lang="en">
                <a:solidFill>
                  <a:schemeClr val="dk1"/>
                </a:solidFill>
              </a:rPr>
              <a:t>This metagenotype matrix can be decomposed into</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a:solidFill>
                  <a:schemeClr val="dk1"/>
                </a:solidFill>
              </a:rPr>
              <a:t>a matrix of strain genotypes (here a binary matrix of genotypes with each column a strain)</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a:solidFill>
                  <a:schemeClr val="dk1"/>
                </a:solidFill>
              </a:rPr>
              <a:t>And a matrix of strain relative abundances across each of the samples</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a:solidFill>
                  <a:schemeClr val="dk1"/>
                </a:solidFill>
              </a:rPr>
              <a:t>We can model the metagenotype matrix as a linear combination of the strain genotypes, i.e. the matrix product of the relative abundance matrix and the genotype matrix.</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2" name="Shape 972"/>
        <p:cNvGrpSpPr/>
        <p:nvPr/>
      </p:nvGrpSpPr>
      <p:grpSpPr>
        <a:xfrm>
          <a:off x="0" y="0"/>
          <a:ext cx="0" cy="0"/>
          <a:chOff x="0" y="0"/>
          <a:chExt cx="0" cy="0"/>
        </a:xfrm>
      </p:grpSpPr>
      <p:sp>
        <p:nvSpPr>
          <p:cNvPr id="973" name="Google Shape;973;g41ef41986e6146b1_17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4" name="Google Shape;974;g41ef41986e6146b1_17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Clr>
                <a:schemeClr val="dk1"/>
              </a:buClr>
              <a:buSzPts val="1100"/>
              <a:buAutoNum type="arabicPeriod"/>
            </a:pPr>
            <a:r>
              <a:rPr lang="en">
                <a:solidFill>
                  <a:schemeClr val="dk1"/>
                </a:solidFill>
              </a:rPr>
              <a:t>Alternatively, we can describe this deconvolution as a probabilistic graphic model</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a:solidFill>
                  <a:schemeClr val="dk1"/>
                </a:solidFill>
              </a:rPr>
              <a:t>which I am showing here in an informal plate notation</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a:solidFill>
                  <a:schemeClr val="dk1"/>
                </a:solidFill>
              </a:rPr>
              <a:t>(plates in the background indicate the indexing for each variable)</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a:solidFill>
                  <a:schemeClr val="dk1"/>
                </a:solidFill>
              </a:rPr>
              <a:t>In this simplest model, “gamma”, the variable I’ll use throughout to refer to the strain genotypes</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a:solidFill>
                  <a:schemeClr val="dk1"/>
                </a:solidFill>
              </a:rPr>
              <a:t>And “pi”, a vector of strain relative abundances</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a:solidFill>
                  <a:schemeClr val="dk1"/>
                </a:solidFill>
              </a:rPr>
              <a:t>Combine (implicitly through matrix multiplication) to determine the allele frequencies: “p”</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a:solidFill>
                  <a:schemeClr val="dk1"/>
                </a:solidFill>
              </a:rPr>
              <a:t>This model-based approach to deconvolution has a few key differences from canonical NMF…</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1157312cf57_1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1157312cf57_1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rPr>
              <a:t>My talk today is roughly broken up into four sections</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a:solidFill>
                  <a:schemeClr val="dk1"/>
                </a:solidFill>
              </a:rPr>
              <a:t>First, Introducing intraspecific diversity in the gut microbiome and why you should care</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a:solidFill>
                  <a:schemeClr val="dk1"/>
                </a:solidFill>
              </a:rPr>
              <a:t>Then I’ll describe some of the existing methods for understanding strains using shotgun metagenomics (and their shortcomings)</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a:solidFill>
                  <a:schemeClr val="dk1"/>
                </a:solidFill>
              </a:rPr>
              <a:t>Then I’ll lay out metagenotype deconvolution and how StrainFacts scales strain inference to large numbers of samples</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a:solidFill>
                  <a:schemeClr val="dk1"/>
                </a:solidFill>
              </a:rPr>
              <a:t>Finally I’ll spend the last section of my talk showing a few exciting results from a large collection of publicly available metagenomes</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7" name="Shape 997"/>
        <p:cNvGrpSpPr/>
        <p:nvPr/>
      </p:nvGrpSpPr>
      <p:grpSpPr>
        <a:xfrm>
          <a:off x="0" y="0"/>
          <a:ext cx="0" cy="0"/>
          <a:chOff x="0" y="0"/>
          <a:chExt cx="0" cy="0"/>
        </a:xfrm>
      </p:grpSpPr>
      <p:sp>
        <p:nvSpPr>
          <p:cNvPr id="998" name="Google Shape;998;g41ef41986e6146b1_18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9" name="Google Shape;999;g41ef41986e6146b1_18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Clr>
                <a:schemeClr val="dk1"/>
              </a:buClr>
              <a:buSzPts val="1100"/>
              <a:buAutoNum type="arabicPeriod"/>
            </a:pPr>
            <a:r>
              <a:rPr lang="en">
                <a:solidFill>
                  <a:schemeClr val="dk1"/>
                </a:solidFill>
              </a:rPr>
              <a:t>First, we can model the observed metagenotype counts, e.g. by explicitly modeling sequencing error and the discrete allele counts with a binomial likelihood</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5" name="Shape 1035"/>
        <p:cNvGrpSpPr/>
        <p:nvPr/>
      </p:nvGrpSpPr>
      <p:grpSpPr>
        <a:xfrm>
          <a:off x="0" y="0"/>
          <a:ext cx="0" cy="0"/>
          <a:chOff x="0" y="0"/>
          <a:chExt cx="0" cy="0"/>
        </a:xfrm>
      </p:grpSpPr>
      <p:sp>
        <p:nvSpPr>
          <p:cNvPr id="1036" name="Google Shape;1036;g41ef41986e6146b1_23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7" name="Google Shape;1037;g41ef41986e6146b1_23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Clr>
                <a:schemeClr val="dk1"/>
              </a:buClr>
              <a:buSzPts val="1100"/>
              <a:buAutoNum type="arabicPeriod"/>
            </a:pPr>
            <a:r>
              <a:rPr lang="en">
                <a:solidFill>
                  <a:schemeClr val="dk1"/>
                </a:solidFill>
              </a:rPr>
              <a:t>Second, unlike NMF where the only constraint is non-negativity, here we constrain the rows of “pi” to sum-to-1 (since they’re relative abundances)</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3" name="Shape 1073"/>
        <p:cNvGrpSpPr/>
        <p:nvPr/>
      </p:nvGrpSpPr>
      <p:grpSpPr>
        <a:xfrm>
          <a:off x="0" y="0"/>
          <a:ext cx="0" cy="0"/>
          <a:chOff x="0" y="0"/>
          <a:chExt cx="0" cy="0"/>
        </a:xfrm>
      </p:grpSpPr>
      <p:sp>
        <p:nvSpPr>
          <p:cNvPr id="1074" name="Google Shape;1074;g41ef41986e6146b1_23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5" name="Google Shape;1075;g41ef41986e6146b1_23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Clr>
                <a:schemeClr val="dk1"/>
              </a:buClr>
              <a:buSzPts val="1100"/>
              <a:buAutoNum type="arabicPeriod"/>
            </a:pPr>
            <a:r>
              <a:rPr lang="en">
                <a:solidFill>
                  <a:schemeClr val="dk1"/>
                </a:solidFill>
              </a:rPr>
              <a:t>And third, “gamma” can be modeled as binary: either the reference allele (0) or the alternative allele (1).</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a:solidFill>
                  <a:schemeClr val="dk1"/>
                </a:solidFill>
              </a:rPr>
              <a:t>We can then use constrained optimization (e.g. maximum likelihood) to obtain estimates of gamma and pi, the strain genotypes and their relative abundances across samples.</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a:solidFill>
                  <a:schemeClr val="dk1"/>
                </a:solidFill>
              </a:rPr>
              <a:t>I am aware of two existing tools that already implement this approach.</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a:solidFill>
                  <a:schemeClr val="dk1"/>
                </a:solidFill>
              </a:rPr>
              <a:t>Unfortunately, there’s a shortcoming: discrete optimization is HARD</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1" name="Shape 1111"/>
        <p:cNvGrpSpPr/>
        <p:nvPr/>
      </p:nvGrpSpPr>
      <p:grpSpPr>
        <a:xfrm>
          <a:off x="0" y="0"/>
          <a:ext cx="0" cy="0"/>
          <a:chOff x="0" y="0"/>
          <a:chExt cx="0" cy="0"/>
        </a:xfrm>
      </p:grpSpPr>
      <p:sp>
        <p:nvSpPr>
          <p:cNvPr id="1112" name="Google Shape;1112;g41ef41986e6146b1_20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3" name="Google Shape;1113;g41ef41986e6146b1_20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Clr>
                <a:schemeClr val="dk1"/>
              </a:buClr>
              <a:buSzPts val="1100"/>
              <a:buAutoNum type="arabicPeriod"/>
            </a:pPr>
            <a:r>
              <a:rPr lang="en">
                <a:solidFill>
                  <a:schemeClr val="dk1"/>
                </a:solidFill>
              </a:rPr>
              <a:t>Here I’m showing the runtime of a tool called “Strain Finder”, which uses expectation maximization approach to optimizing the parameters of the model.</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a:solidFill>
                  <a:schemeClr val="dk1"/>
                </a:solidFill>
              </a:rPr>
              <a:t>What you see is that over a 1 order-of-magnitude increase in the number of samples and strains, Strain Finder takes almost 3 orders-of-magnitude more time to estimate parameters.</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a:solidFill>
                  <a:schemeClr val="dk1"/>
                </a:solidFill>
              </a:rPr>
              <a:t>For 400 samples and 120 strains, this requires a median of 6.4 hours on simulated data</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a:solidFill>
                  <a:schemeClr val="dk1"/>
                </a:solidFill>
              </a:rPr>
              <a:t>Increasing the size of our model, e.g. by an additional order of magnitude, is simply not feasible within a reasonable runtime</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8" name="Shape 1118"/>
        <p:cNvGrpSpPr/>
        <p:nvPr/>
      </p:nvGrpSpPr>
      <p:grpSpPr>
        <a:xfrm>
          <a:off x="0" y="0"/>
          <a:ext cx="0" cy="0"/>
          <a:chOff x="0" y="0"/>
          <a:chExt cx="0" cy="0"/>
        </a:xfrm>
      </p:grpSpPr>
      <p:sp>
        <p:nvSpPr>
          <p:cNvPr id="1119" name="Google Shape;1119;g41ef41986e6146b1_23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0" name="Google Shape;1120;g41ef41986e6146b1_23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Clr>
                <a:schemeClr val="dk1"/>
              </a:buClr>
              <a:buSzPts val="1100"/>
              <a:buAutoNum type="arabicPeriod"/>
            </a:pPr>
            <a:r>
              <a:rPr lang="en">
                <a:solidFill>
                  <a:schemeClr val="dk1"/>
                </a:solidFill>
              </a:rPr>
              <a:t>I believe that a major reason for this poor scaling is the discreteness of the genotypes, gamma</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a:solidFill>
                  <a:schemeClr val="dk1"/>
                </a:solidFill>
              </a:rPr>
              <a:t>Strain Finder is limited by the computational scaling of its expectation maximization algorithm</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6" name="Shape 1156"/>
        <p:cNvGrpSpPr/>
        <p:nvPr/>
      </p:nvGrpSpPr>
      <p:grpSpPr>
        <a:xfrm>
          <a:off x="0" y="0"/>
          <a:ext cx="0" cy="0"/>
          <a:chOff x="0" y="0"/>
          <a:chExt cx="0" cy="0"/>
        </a:xfrm>
      </p:grpSpPr>
      <p:sp>
        <p:nvSpPr>
          <p:cNvPr id="1157" name="Google Shape;1157;g115e1531eaa_1_3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8" name="Google Shape;1158;g115e1531eaa_1_3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Clr>
                <a:schemeClr val="dk1"/>
              </a:buClr>
              <a:buSzPts val="1100"/>
              <a:buAutoNum type="arabicPeriod"/>
            </a:pPr>
            <a:r>
              <a:rPr lang="en">
                <a:solidFill>
                  <a:schemeClr val="dk1"/>
                </a:solidFill>
              </a:rPr>
              <a:t>Which brings us to the key approach taken by my tool:</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a:solidFill>
                  <a:schemeClr val="dk1"/>
                </a:solidFill>
              </a:rPr>
              <a:t>In StrainFacts, which stands for Strain Factorization…</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a:solidFill>
                  <a:schemeClr val="dk1"/>
                </a:solidFill>
              </a:rPr>
              <a:t>We replace the binary genotype constraint with a fuzzy genotype: on the unit interval between 0 and 1.</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a:solidFill>
                  <a:schemeClr val="dk1"/>
                </a:solidFill>
              </a:rPr>
              <a:t>This TRANSFORMS our model from discrete to fully differentiable, and allows us to apply efficient, gradient-based methods for parameter optimization.</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4" name="Shape 1194"/>
        <p:cNvGrpSpPr/>
        <p:nvPr/>
      </p:nvGrpSpPr>
      <p:grpSpPr>
        <a:xfrm>
          <a:off x="0" y="0"/>
          <a:ext cx="0" cy="0"/>
          <a:chOff x="0" y="0"/>
          <a:chExt cx="0" cy="0"/>
        </a:xfrm>
      </p:grpSpPr>
      <p:sp>
        <p:nvSpPr>
          <p:cNvPr id="1195" name="Google Shape;1195;g41ef41986e6146b1_24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6" name="Google Shape;1196;g41ef41986e6146b1_24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Clr>
                <a:schemeClr val="dk1"/>
              </a:buClr>
              <a:buSzPts val="1100"/>
              <a:buAutoNum type="arabicPeriod"/>
            </a:pPr>
            <a:r>
              <a:rPr lang="en">
                <a:solidFill>
                  <a:schemeClr val="dk1"/>
                </a:solidFill>
              </a:rPr>
              <a:t>You might notice that fuzzy genotypes are not biologically realistic, since alleles are discrete.</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a:solidFill>
                  <a:schemeClr val="dk1"/>
                </a:solidFill>
              </a:rPr>
              <a:t>To deal with this issue without losing differentiability, we take a regularization approach, putting a prior on gamma that keeps genotypes close to 0 or 1, despite their fuzziness</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a:solidFill>
                  <a:schemeClr val="dk1"/>
                </a:solidFill>
              </a:rPr>
              <a:t>Specifically, we use the shift-scaled dirichlet distribution for this fuzzy approximation, tuning the scaling parameter to regularize our estimates towards binary values.</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3" name="Shape 1233"/>
        <p:cNvGrpSpPr/>
        <p:nvPr/>
      </p:nvGrpSpPr>
      <p:grpSpPr>
        <a:xfrm>
          <a:off x="0" y="0"/>
          <a:ext cx="0" cy="0"/>
          <a:chOff x="0" y="0"/>
          <a:chExt cx="0" cy="0"/>
        </a:xfrm>
      </p:grpSpPr>
      <p:sp>
        <p:nvSpPr>
          <p:cNvPr id="1234" name="Google Shape;1234;g41ef41986e6146b1_20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5" name="Google Shape;1235;g41ef41986e6146b1_20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Clr>
                <a:schemeClr val="dk1"/>
              </a:buClr>
              <a:buSzPts val="1100"/>
              <a:buAutoNum type="arabicPeriod"/>
            </a:pPr>
            <a:r>
              <a:rPr lang="en">
                <a:solidFill>
                  <a:schemeClr val="dk1"/>
                </a:solidFill>
              </a:rPr>
              <a:t>And it works!</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a:solidFill>
                  <a:schemeClr val="dk1"/>
                </a:solidFill>
              </a:rPr>
              <a:t>We get much better scaling with StrainFacts than Strain Finder, a nearly two order of magnitude decrease in runtime for larger models.</a:t>
            </a:r>
            <a:endParaRPr>
              <a:solidFill>
                <a:schemeClr val="dk1"/>
              </a:solidFill>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0" name="Shape 1240"/>
        <p:cNvGrpSpPr/>
        <p:nvPr/>
      </p:nvGrpSpPr>
      <p:grpSpPr>
        <a:xfrm>
          <a:off x="0" y="0"/>
          <a:ext cx="0" cy="0"/>
          <a:chOff x="0" y="0"/>
          <a:chExt cx="0" cy="0"/>
        </a:xfrm>
      </p:grpSpPr>
      <p:sp>
        <p:nvSpPr>
          <p:cNvPr id="1241" name="Google Shape;1241;g41ef41986e6146b1_20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2" name="Google Shape;1242;g41ef41986e6146b1_20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Clr>
                <a:schemeClr val="dk1"/>
              </a:buClr>
              <a:buSzPts val="1100"/>
              <a:buAutoNum type="arabicPeriod"/>
            </a:pPr>
            <a:r>
              <a:rPr lang="en">
                <a:solidFill>
                  <a:schemeClr val="dk1"/>
                </a:solidFill>
              </a:rPr>
              <a:t>What’s more, we can run StrainFacts on a GPU, further improving our runtime for large models</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a:solidFill>
                  <a:schemeClr val="dk1"/>
                </a:solidFill>
              </a:rPr>
              <a:t>StrainFacts is therefore capable of fitting very large models with thousands or tens-of-thousands of samples and hundreds of strains</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7" name="Shape 1247"/>
        <p:cNvGrpSpPr/>
        <p:nvPr/>
      </p:nvGrpSpPr>
      <p:grpSpPr>
        <a:xfrm>
          <a:off x="0" y="0"/>
          <a:ext cx="0" cy="0"/>
          <a:chOff x="0" y="0"/>
          <a:chExt cx="0" cy="0"/>
        </a:xfrm>
      </p:grpSpPr>
      <p:sp>
        <p:nvSpPr>
          <p:cNvPr id="1248" name="Google Shape;1248;g41ef41986e6146b1_2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9" name="Google Shape;1249;g41ef41986e6146b1_2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Clr>
                <a:schemeClr val="dk1"/>
              </a:buClr>
              <a:buSzPts val="1100"/>
              <a:buAutoNum type="arabicPeriod"/>
            </a:pPr>
            <a:r>
              <a:rPr lang="en">
                <a:solidFill>
                  <a:schemeClr val="dk1"/>
                </a:solidFill>
              </a:rPr>
              <a:t>Besides these fuzzy genotypes, StrainFacts also applies regularization to strain relative abundances</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a:solidFill>
                  <a:schemeClr val="dk1"/>
                </a:solidFill>
              </a:rPr>
              <a:t>We push estimates towards a smaller number of active strains in each sample</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41ef41986e6146b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41ef41986e6146b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rPr>
              <a:t>Let’s jump right in!</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5" name="Shape 1285"/>
        <p:cNvGrpSpPr/>
        <p:nvPr/>
      </p:nvGrpSpPr>
      <p:grpSpPr>
        <a:xfrm>
          <a:off x="0" y="0"/>
          <a:ext cx="0" cy="0"/>
          <a:chOff x="0" y="0"/>
          <a:chExt cx="0" cy="0"/>
        </a:xfrm>
      </p:grpSpPr>
      <p:sp>
        <p:nvSpPr>
          <p:cNvPr id="1286" name="Google Shape;1286;g41ef41986e6146b1_25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7" name="Google Shape;1287;g41ef41986e6146b1_25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Clr>
                <a:schemeClr val="dk1"/>
              </a:buClr>
              <a:buSzPts val="1100"/>
              <a:buAutoNum type="arabicPeriod"/>
            </a:pPr>
            <a:r>
              <a:rPr lang="en">
                <a:solidFill>
                  <a:schemeClr val="dk1"/>
                </a:solidFill>
              </a:rPr>
              <a:t>And, with a hierarchical prior, we also regularize the overall diversity towards fewer strains</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a:solidFill>
                  <a:schemeClr val="dk1"/>
                </a:solidFill>
              </a:rPr>
              <a:t>This regularization reflects our preference for greater parsimony</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a:solidFill>
                  <a:schemeClr val="dk1"/>
                </a:solidFill>
              </a:rPr>
              <a:t>And, since we don’t need a secondary model selection step to choose a strain number,</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a:solidFill>
                  <a:schemeClr val="dk1"/>
                </a:solidFill>
              </a:rPr>
              <a:t>The computational demands of our approach is further reduced</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7" name="Shape 1327"/>
        <p:cNvGrpSpPr/>
        <p:nvPr/>
      </p:nvGrpSpPr>
      <p:grpSpPr>
        <a:xfrm>
          <a:off x="0" y="0"/>
          <a:ext cx="0" cy="0"/>
          <a:chOff x="0" y="0"/>
          <a:chExt cx="0" cy="0"/>
        </a:xfrm>
      </p:grpSpPr>
      <p:sp>
        <p:nvSpPr>
          <p:cNvPr id="1328" name="Google Shape;1328;g41ef41986e6146b1_16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9" name="Google Shape;1329;g41ef41986e6146b1_16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Clr>
                <a:schemeClr val="dk1"/>
              </a:buClr>
              <a:buSzPts val="1100"/>
              <a:buAutoNum type="arabicPeriod"/>
            </a:pPr>
            <a:r>
              <a:rPr lang="en">
                <a:solidFill>
                  <a:schemeClr val="dk1"/>
                </a:solidFill>
              </a:rPr>
              <a:t>Finally, to complete this description of the StrainFacts model</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a:solidFill>
                  <a:schemeClr val="dk1"/>
                </a:solidFill>
              </a:rPr>
              <a:t>I’ll add that we also use a Beta-Binomial likelihood, to model count overdispersion</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9" name="Shape 1369"/>
        <p:cNvGrpSpPr/>
        <p:nvPr/>
      </p:nvGrpSpPr>
      <p:grpSpPr>
        <a:xfrm>
          <a:off x="0" y="0"/>
          <a:ext cx="0" cy="0"/>
          <a:chOff x="0" y="0"/>
          <a:chExt cx="0" cy="0"/>
        </a:xfrm>
      </p:grpSpPr>
      <p:sp>
        <p:nvSpPr>
          <p:cNvPr id="1370" name="Google Shape;1370;g41ef41986e6146b1_22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1" name="Google Shape;1371;g41ef41986e6146b1_22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Clr>
                <a:schemeClr val="dk1"/>
              </a:buClr>
              <a:buSzPts val="1100"/>
              <a:buAutoNum type="arabicPeriod"/>
            </a:pPr>
            <a:r>
              <a:rPr lang="en">
                <a:solidFill>
                  <a:schemeClr val="dk1"/>
                </a:solidFill>
              </a:rPr>
              <a:t>The accuracy of our inferences is, of course, important</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a:solidFill>
                  <a:schemeClr val="dk1"/>
                </a:solidFill>
              </a:rPr>
              <a:t>We use simulations to compare our estimates to a ground truth</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a:solidFill>
                  <a:schemeClr val="dk1"/>
                </a:solidFill>
              </a:rPr>
              <a:t>And find that StrainFacts estimates are comparable to those obtained by Strain Finder</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a:solidFill>
                  <a:schemeClr val="dk1"/>
                </a:solidFill>
              </a:rPr>
              <a:t>(while being several orders of magnitude faster)</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2" name="Shape 1382"/>
        <p:cNvGrpSpPr/>
        <p:nvPr/>
      </p:nvGrpSpPr>
      <p:grpSpPr>
        <a:xfrm>
          <a:off x="0" y="0"/>
          <a:ext cx="0" cy="0"/>
          <a:chOff x="0" y="0"/>
          <a:chExt cx="0" cy="0"/>
        </a:xfrm>
      </p:grpSpPr>
      <p:sp>
        <p:nvSpPr>
          <p:cNvPr id="1383" name="Google Shape;1383;g41ef41986e6146b1_22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4" name="Google Shape;1384;g41ef41986e6146b1_22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Clr>
                <a:schemeClr val="dk1"/>
              </a:buClr>
              <a:buSzPts val="1100"/>
              <a:buAutoNum type="arabicPeriod"/>
            </a:pPr>
            <a:r>
              <a:rPr lang="en">
                <a:solidFill>
                  <a:schemeClr val="dk1"/>
                </a:solidFill>
              </a:rPr>
              <a:t>But simulations don’t necessarily capture all of the features of real data</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a:solidFill>
                  <a:schemeClr val="dk1"/>
                </a:solidFill>
              </a:rPr>
              <a:t>To validate our inferences we applied single-cell genomics to one sample from a larger study of ulcerative colitis patients</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a:solidFill>
                  <a:schemeClr val="dk1"/>
                </a:solidFill>
              </a:rPr>
              <a:t>Single-cell genomics captures a sparse representation of the genotypes of individual cells in a sample, and therefore reflects individual strains</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a:solidFill>
                  <a:schemeClr val="dk1"/>
                </a:solidFill>
              </a:rPr>
              <a:t>On this slide I’m showing an ordination of these single-cell genotypes for one species, Streptococcus thermophilus.</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a:solidFill>
                  <a:schemeClr val="dk1"/>
                </a:solidFill>
              </a:rPr>
              <a:t>Closer points reflect more similar genotypes, based on the Hamming distance</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a:solidFill>
                  <a:schemeClr val="dk1"/>
                </a:solidFill>
              </a:rPr>
              <a:t>What you can see is that in this sample, S. thermophilus has a remarkable amount of strain diversity: with genotypes clustering into four distinct types, here highlighted by colors.</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1" name="Shape 1391"/>
        <p:cNvGrpSpPr/>
        <p:nvPr/>
      </p:nvGrpSpPr>
      <p:grpSpPr>
        <a:xfrm>
          <a:off x="0" y="0"/>
          <a:ext cx="0" cy="0"/>
          <a:chOff x="0" y="0"/>
          <a:chExt cx="0" cy="0"/>
        </a:xfrm>
      </p:grpSpPr>
      <p:sp>
        <p:nvSpPr>
          <p:cNvPr id="1392" name="Google Shape;1392;g41ef41986e6146b1_22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3" name="Google Shape;1393;g41ef41986e6146b1_2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Clr>
                <a:schemeClr val="dk1"/>
              </a:buClr>
              <a:buSzPts val="1100"/>
              <a:buAutoNum type="arabicPeriod"/>
            </a:pPr>
            <a:r>
              <a:rPr lang="en">
                <a:solidFill>
                  <a:schemeClr val="dk1"/>
                </a:solidFill>
              </a:rPr>
              <a:t>A</a:t>
            </a:r>
            <a:r>
              <a:rPr lang="en">
                <a:solidFill>
                  <a:schemeClr val="dk1"/>
                </a:solidFill>
              </a:rPr>
              <a:t>dding the consensus metagenotype to this plot (red “x”), you can see that the majority-vote genotype reflects the majority strain, while completely missing the three other clusters.</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0" name="Shape 1400"/>
        <p:cNvGrpSpPr/>
        <p:nvPr/>
      </p:nvGrpSpPr>
      <p:grpSpPr>
        <a:xfrm>
          <a:off x="0" y="0"/>
          <a:ext cx="0" cy="0"/>
          <a:chOff x="0" y="0"/>
          <a:chExt cx="0" cy="0"/>
        </a:xfrm>
      </p:grpSpPr>
      <p:sp>
        <p:nvSpPr>
          <p:cNvPr id="1401" name="Google Shape;1401;g41ef41986e6146b1_22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2" name="Google Shape;1402;g41ef41986e6146b1_22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Clr>
                <a:schemeClr val="dk1"/>
              </a:buClr>
              <a:buSzPts val="1100"/>
              <a:buAutoNum type="arabicPeriod"/>
            </a:pPr>
            <a:r>
              <a:rPr lang="en">
                <a:solidFill>
                  <a:schemeClr val="dk1"/>
                </a:solidFill>
              </a:rPr>
              <a:t>On the other hand, StrainFacts correctly infers that there are four distinct strains, here shown as black triangles</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a:solidFill>
                  <a:schemeClr val="dk1"/>
                </a:solidFill>
              </a:rPr>
              <a:t>For three of the four inferred strains, these inferred strains match the single-cell genomes closely, suggesting that StrainFacts is capable of accurate inference in real biological data even for species with a high degree of strain heterogeneity.</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a:solidFill>
                  <a:schemeClr val="dk1"/>
                </a:solidFill>
              </a:rPr>
              <a:t>And, while for the fourth cluster the similarity is not so clear, this strain was estimated to be at the lowest relative abundance, suggesting that there may not have been enough information to infer this genotype.</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9" name="Shape 1409"/>
        <p:cNvGrpSpPr/>
        <p:nvPr/>
      </p:nvGrpSpPr>
      <p:grpSpPr>
        <a:xfrm>
          <a:off x="0" y="0"/>
          <a:ext cx="0" cy="0"/>
          <a:chOff x="0" y="0"/>
          <a:chExt cx="0" cy="0"/>
        </a:xfrm>
      </p:grpSpPr>
      <p:sp>
        <p:nvSpPr>
          <p:cNvPr id="1410" name="Google Shape;1410;g41ef41986e6146b1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1" name="Google Shape;1411;g41ef41986e6146b1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Clr>
                <a:schemeClr val="dk1"/>
              </a:buClr>
              <a:buSzPts val="1100"/>
              <a:buAutoNum type="arabicPeriod"/>
            </a:pPr>
            <a:r>
              <a:rPr lang="en">
                <a:solidFill>
                  <a:schemeClr val="dk1"/>
                </a:solidFill>
              </a:rPr>
              <a:t>For the r</a:t>
            </a:r>
            <a:r>
              <a:rPr lang="en">
                <a:solidFill>
                  <a:schemeClr val="dk1"/>
                </a:solidFill>
              </a:rPr>
              <a:t>emainder of this talk I want to show you some of what we found when we applied StrainFacts to real data</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6" name="Shape 1416"/>
        <p:cNvGrpSpPr/>
        <p:nvPr/>
      </p:nvGrpSpPr>
      <p:grpSpPr>
        <a:xfrm>
          <a:off x="0" y="0"/>
          <a:ext cx="0" cy="0"/>
          <a:chOff x="0" y="0"/>
          <a:chExt cx="0" cy="0"/>
        </a:xfrm>
      </p:grpSpPr>
      <p:sp>
        <p:nvSpPr>
          <p:cNvPr id="1417" name="Google Shape;1417;g1157312cf57_1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8" name="Google Shape;1418;g1157312cf57_1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Clr>
                <a:schemeClr val="dk1"/>
              </a:buClr>
              <a:buSzPts val="1100"/>
              <a:buAutoNum type="arabicPeriod"/>
            </a:pPr>
            <a:r>
              <a:rPr lang="en">
                <a:solidFill>
                  <a:schemeClr val="dk1"/>
                </a:solidFill>
              </a:rPr>
              <a:t>B</a:t>
            </a:r>
            <a:r>
              <a:rPr lang="en">
                <a:solidFill>
                  <a:schemeClr val="dk1"/>
                </a:solidFill>
              </a:rPr>
              <a:t>ecause of rapid metagenotyping thanks to GT-Pro, we now have access to metagenotypes for tens of thousands of metagenomic samples across numerous independent human microbiome studies.</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2" name="Shape 1422"/>
        <p:cNvGrpSpPr/>
        <p:nvPr/>
      </p:nvGrpSpPr>
      <p:grpSpPr>
        <a:xfrm>
          <a:off x="0" y="0"/>
          <a:ext cx="0" cy="0"/>
          <a:chOff x="0" y="0"/>
          <a:chExt cx="0" cy="0"/>
        </a:xfrm>
      </p:grpSpPr>
      <p:sp>
        <p:nvSpPr>
          <p:cNvPr id="1423" name="Google Shape;1423;g115e1531eaa_1_4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4" name="Google Shape;1424;g115e1531eaa_1_4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Clr>
                <a:schemeClr val="dk1"/>
              </a:buClr>
              <a:buSzPts val="1100"/>
              <a:buAutoNum type="arabicPeriod"/>
            </a:pPr>
            <a:r>
              <a:rPr lang="en">
                <a:solidFill>
                  <a:schemeClr val="dk1"/>
                </a:solidFill>
              </a:rPr>
              <a:t>I’d like to share two vignettes that demonstrate the value of StrainFacts for:</a:t>
            </a:r>
            <a:endParaRPr>
              <a:solidFill>
                <a:schemeClr val="dk1"/>
              </a:solidFill>
            </a:endParaRPr>
          </a:p>
          <a:p>
            <a:pPr indent="-298450" lvl="1" marL="914400" rtl="0" algn="l">
              <a:lnSpc>
                <a:spcPct val="115000"/>
              </a:lnSpc>
              <a:spcBef>
                <a:spcPts val="0"/>
              </a:spcBef>
              <a:spcAft>
                <a:spcPts val="0"/>
              </a:spcAft>
              <a:buClr>
                <a:schemeClr val="dk1"/>
              </a:buClr>
              <a:buSzPts val="1100"/>
              <a:buAutoNum type="alphaLcPeriod"/>
            </a:pPr>
            <a:r>
              <a:rPr lang="en">
                <a:solidFill>
                  <a:schemeClr val="dk1"/>
                </a:solidFill>
              </a:rPr>
              <a:t>Understanding microbial biogeography</a:t>
            </a:r>
            <a:endParaRPr>
              <a:solidFill>
                <a:schemeClr val="dk1"/>
              </a:solidFill>
            </a:endParaRPr>
          </a:p>
          <a:p>
            <a:pPr indent="-298450" lvl="1" marL="914400" rtl="0" algn="l">
              <a:lnSpc>
                <a:spcPct val="115000"/>
              </a:lnSpc>
              <a:spcBef>
                <a:spcPts val="0"/>
              </a:spcBef>
              <a:spcAft>
                <a:spcPts val="0"/>
              </a:spcAft>
              <a:buClr>
                <a:schemeClr val="dk1"/>
              </a:buClr>
              <a:buSzPts val="1100"/>
              <a:buAutoNum type="alphaLcPeriod"/>
            </a:pPr>
            <a:r>
              <a:rPr lang="en">
                <a:solidFill>
                  <a:schemeClr val="dk1"/>
                </a:solidFill>
              </a:rPr>
              <a:t>Studying microbial population genetics</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9" name="Shape 1429"/>
        <p:cNvGrpSpPr/>
        <p:nvPr/>
      </p:nvGrpSpPr>
      <p:grpSpPr>
        <a:xfrm>
          <a:off x="0" y="0"/>
          <a:ext cx="0" cy="0"/>
          <a:chOff x="0" y="0"/>
          <a:chExt cx="0" cy="0"/>
        </a:xfrm>
      </p:grpSpPr>
      <p:sp>
        <p:nvSpPr>
          <p:cNvPr id="1430" name="Google Shape;1430;g115e1531eaa_1_4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1" name="Google Shape;1431;g115e1531eaa_1_4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Clr>
                <a:schemeClr val="dk1"/>
              </a:buClr>
              <a:buSzPts val="1100"/>
              <a:buAutoNum type="arabicPeriod"/>
            </a:pPr>
            <a:r>
              <a:rPr i="1" lang="en">
                <a:solidFill>
                  <a:schemeClr val="dk1"/>
                </a:solidFill>
              </a:rPr>
              <a:t>Agathobacter rectalis</a:t>
            </a:r>
            <a:r>
              <a:rPr lang="en">
                <a:solidFill>
                  <a:schemeClr val="dk1"/>
                </a:solidFill>
              </a:rPr>
              <a:t> (previously known as </a:t>
            </a:r>
            <a:r>
              <a:rPr i="1" lang="en">
                <a:solidFill>
                  <a:schemeClr val="dk1"/>
                </a:solidFill>
              </a:rPr>
              <a:t>Eubacterium rectale</a:t>
            </a:r>
            <a:r>
              <a:rPr lang="en">
                <a:solidFill>
                  <a:schemeClr val="dk1"/>
                </a:solidFill>
              </a:rPr>
              <a:t>) is a prevalent and abundant member of the human gut microbiome.</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a:solidFill>
                  <a:schemeClr val="dk1"/>
                </a:solidFill>
              </a:rPr>
              <a:t>Across dozens of studies, about 10,000 samples had sufficient coverage of A. rectalis SNPs to deconvolve strains.</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a:solidFill>
                  <a:schemeClr val="dk1"/>
                </a:solidFill>
              </a:rPr>
              <a:t>This resulted in 198 inferred strains</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a:solidFill>
                  <a:schemeClr val="dk1"/>
                </a:solidFill>
              </a:rPr>
              <a:t>Access to sample metadata for many of the available metagenomic samples means that we can also ask about the association between strains and the country where that sample was collected</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115490aab4c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115490aab4c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rPr>
              <a:t>So before I tell you why you should care about strains in the human microbiome, let me start by very quickly telling you why you should care about the microbiome.</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6" name="Shape 1436"/>
        <p:cNvGrpSpPr/>
        <p:nvPr/>
      </p:nvGrpSpPr>
      <p:grpSpPr>
        <a:xfrm>
          <a:off x="0" y="0"/>
          <a:ext cx="0" cy="0"/>
          <a:chOff x="0" y="0"/>
          <a:chExt cx="0" cy="0"/>
        </a:xfrm>
      </p:grpSpPr>
      <p:sp>
        <p:nvSpPr>
          <p:cNvPr id="1437" name="Google Shape;1437;g115e1531eaa_1_4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8" name="Google Shape;1438;g115e1531eaa_1_4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Clr>
                <a:schemeClr val="dk1"/>
              </a:buClr>
              <a:buSzPts val="1100"/>
              <a:buAutoNum type="arabicPeriod"/>
            </a:pPr>
            <a:r>
              <a:rPr lang="en">
                <a:solidFill>
                  <a:schemeClr val="dk1"/>
                </a:solidFill>
              </a:rPr>
              <a:t>This heatmap summarizes the distribution of the 198 inferred strains (rows) across 33 studies (columns) with a minimum of 10 human stool metagenomes.</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a:solidFill>
                  <a:schemeClr val="dk1"/>
                </a:solidFill>
              </a:rPr>
              <a:t>Each column summarizes a single study, with the brighter colors reflecting a larger fraction of samples dominated by each strain (row)</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a:solidFill>
                  <a:schemeClr val="dk1"/>
                </a:solidFill>
              </a:rPr>
              <a:t>Columns are sorted based on similarities in this dominance profile</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a:solidFill>
                  <a:schemeClr val="dk1"/>
                </a:solidFill>
              </a:rPr>
              <a:t>You’ll also see that columns have been colored by the study </a:t>
            </a:r>
            <a:r>
              <a:rPr i="1" lang="en">
                <a:solidFill>
                  <a:schemeClr val="dk1"/>
                </a:solidFill>
              </a:rPr>
              <a:t>country</a:t>
            </a:r>
            <a:endParaRPr i="1">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a:solidFill>
                  <a:schemeClr val="dk1"/>
                </a:solidFill>
              </a:rPr>
              <a:t>You also might notice that these study profiles seem to cluster:</a:t>
            </a:r>
            <a:endParaRPr>
              <a:solidFill>
                <a:schemeClr val="dk1"/>
              </a:solidFill>
            </a:endParaRPr>
          </a:p>
          <a:p>
            <a:pPr indent="-298450" lvl="1" marL="914400" rtl="0" algn="l">
              <a:lnSpc>
                <a:spcPct val="115000"/>
              </a:lnSpc>
              <a:spcBef>
                <a:spcPts val="0"/>
              </a:spcBef>
              <a:spcAft>
                <a:spcPts val="0"/>
              </a:spcAft>
              <a:buClr>
                <a:schemeClr val="dk1"/>
              </a:buClr>
              <a:buSzPts val="1100"/>
              <a:buAutoNum type="alphaLcPeriod"/>
            </a:pPr>
            <a:r>
              <a:rPr lang="en">
                <a:solidFill>
                  <a:schemeClr val="dk1"/>
                </a:solidFill>
              </a:rPr>
              <a:t>While several strains are found across many studies,</a:t>
            </a:r>
            <a:endParaRPr>
              <a:solidFill>
                <a:schemeClr val="dk1"/>
              </a:solidFill>
            </a:endParaRPr>
          </a:p>
          <a:p>
            <a:pPr indent="-298450" lvl="1" marL="914400" rtl="0" algn="l">
              <a:lnSpc>
                <a:spcPct val="115000"/>
              </a:lnSpc>
              <a:spcBef>
                <a:spcPts val="0"/>
              </a:spcBef>
              <a:spcAft>
                <a:spcPts val="0"/>
              </a:spcAft>
              <a:buClr>
                <a:schemeClr val="dk1"/>
              </a:buClr>
              <a:buSzPts val="1100"/>
              <a:buAutoNum type="alphaLcPeriod"/>
            </a:pPr>
            <a:r>
              <a:rPr lang="en">
                <a:solidFill>
                  <a:schemeClr val="dk1"/>
                </a:solidFill>
              </a:rPr>
              <a:t>Some are much more prevalent in a subset of these</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4" name="Shape 1444"/>
        <p:cNvGrpSpPr/>
        <p:nvPr/>
      </p:nvGrpSpPr>
      <p:grpSpPr>
        <a:xfrm>
          <a:off x="0" y="0"/>
          <a:ext cx="0" cy="0"/>
          <a:chOff x="0" y="0"/>
          <a:chExt cx="0" cy="0"/>
        </a:xfrm>
      </p:grpSpPr>
      <p:sp>
        <p:nvSpPr>
          <p:cNvPr id="1445" name="Google Shape;1445;g115e1531eaa_1_5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6" name="Google Shape;1446;g115e1531eaa_1_5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Clr>
                <a:schemeClr val="dk1"/>
              </a:buClr>
              <a:buSzPts val="1100"/>
              <a:buAutoNum type="arabicPeriod"/>
            </a:pPr>
            <a:r>
              <a:rPr lang="en">
                <a:solidFill>
                  <a:schemeClr val="dk1"/>
                </a:solidFill>
              </a:rPr>
              <a:t>Since these colors can be a bit hard to parse, here I’ve highlighting all six studies performed in China</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a:solidFill>
                  <a:schemeClr val="dk1"/>
                </a:solidFill>
              </a:rPr>
              <a:t>You’ll see that these cluster closely together, and are characterized by a couple of distinct strain groups</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a:solidFill>
                  <a:schemeClr val="dk1"/>
                </a:solidFill>
              </a:rPr>
              <a:t>This is consistent with previous reports of a subspecies of </a:t>
            </a:r>
            <a:r>
              <a:rPr i="1" lang="en">
                <a:solidFill>
                  <a:schemeClr val="dk1"/>
                </a:solidFill>
              </a:rPr>
              <a:t>A. rectalis</a:t>
            </a:r>
            <a:r>
              <a:rPr lang="en">
                <a:solidFill>
                  <a:schemeClr val="dk1"/>
                </a:solidFill>
              </a:rPr>
              <a:t> highly enriched in Chinese metagenomes.</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3" name="Shape 1453"/>
        <p:cNvGrpSpPr/>
        <p:nvPr/>
      </p:nvGrpSpPr>
      <p:grpSpPr>
        <a:xfrm>
          <a:off x="0" y="0"/>
          <a:ext cx="0" cy="0"/>
          <a:chOff x="0" y="0"/>
          <a:chExt cx="0" cy="0"/>
        </a:xfrm>
      </p:grpSpPr>
      <p:sp>
        <p:nvSpPr>
          <p:cNvPr id="1454" name="Google Shape;1454;g115e1531eaa_1_5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5" name="Google Shape;1455;g115e1531eaa_1_5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Clr>
                <a:schemeClr val="dk1"/>
              </a:buClr>
              <a:buSzPts val="1100"/>
              <a:buAutoNum type="arabicPeriod"/>
            </a:pPr>
            <a:r>
              <a:rPr lang="en">
                <a:solidFill>
                  <a:schemeClr val="dk1"/>
                </a:solidFill>
              </a:rPr>
              <a:t>But China is not the only country where independent studies cluster together.</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a:solidFill>
                  <a:schemeClr val="dk1"/>
                </a:solidFill>
              </a:rPr>
              <a:t>This box highlights 7 studies performed in the US</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a:solidFill>
                  <a:schemeClr val="dk1"/>
                </a:solidFill>
              </a:rPr>
              <a:t>While these studies are not as distinctly/visibly different as the studies from China, they still cluster together</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a:solidFill>
                  <a:schemeClr val="dk1"/>
                </a:solidFill>
              </a:rPr>
              <a:t>What I think is particularly exciting about this is that each columns represents a completely INDEPENDENT study of human stool samples, with different subjects and protocols</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a:solidFill>
                  <a:schemeClr val="dk1"/>
                </a:solidFill>
              </a:rPr>
              <a:t>But they nonetheless clearly reflect the geographic origin based on the dominant </a:t>
            </a:r>
            <a:r>
              <a:rPr i="1" lang="en">
                <a:solidFill>
                  <a:schemeClr val="dk1"/>
                </a:solidFill>
              </a:rPr>
              <a:t>A. rectalis</a:t>
            </a:r>
            <a:r>
              <a:rPr lang="en">
                <a:solidFill>
                  <a:schemeClr val="dk1"/>
                </a:solidFill>
              </a:rPr>
              <a:t> strains</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3" name="Shape 1463"/>
        <p:cNvGrpSpPr/>
        <p:nvPr/>
      </p:nvGrpSpPr>
      <p:grpSpPr>
        <a:xfrm>
          <a:off x="0" y="0"/>
          <a:ext cx="0" cy="0"/>
          <a:chOff x="0" y="0"/>
          <a:chExt cx="0" cy="0"/>
        </a:xfrm>
      </p:grpSpPr>
      <p:sp>
        <p:nvSpPr>
          <p:cNvPr id="1464" name="Google Shape;1464;g115e1531eaa_1_5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5" name="Google Shape;1465;g115e1531eaa_1_5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Clr>
                <a:schemeClr val="dk1"/>
              </a:buClr>
              <a:buSzPts val="1100"/>
              <a:buAutoNum type="arabicPeriod"/>
            </a:pPr>
            <a:r>
              <a:rPr lang="en">
                <a:solidFill>
                  <a:schemeClr val="dk1"/>
                </a:solidFill>
              </a:rPr>
              <a:t>And, to a less dramatic extent, this geographic clustering also extends to many of the remaining studies from across Europe and Canada</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a:solidFill>
                  <a:schemeClr val="dk1"/>
                </a:solidFill>
              </a:rPr>
              <a:t>(Although this clustering is not perfect)</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a:solidFill>
                  <a:schemeClr val="dk1"/>
                </a:solidFill>
              </a:rPr>
              <a:t>I’m really excited by the potential for tracking strains across human populations to inform our understanding of how microbes are transmitted between individuals globally.</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a:solidFill>
                  <a:schemeClr val="dk1"/>
                </a:solidFill>
              </a:rPr>
              <a:t>Not to mention identifying associations with human physiology, diet, and disease</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4" name="Shape 1474"/>
        <p:cNvGrpSpPr/>
        <p:nvPr/>
      </p:nvGrpSpPr>
      <p:grpSpPr>
        <a:xfrm>
          <a:off x="0" y="0"/>
          <a:ext cx="0" cy="0"/>
          <a:chOff x="0" y="0"/>
          <a:chExt cx="0" cy="0"/>
        </a:xfrm>
      </p:grpSpPr>
      <p:sp>
        <p:nvSpPr>
          <p:cNvPr id="1475" name="Google Shape;1475;g115e1531eaa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6" name="Google Shape;1476;g115e1531eaa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Clr>
                <a:schemeClr val="dk1"/>
              </a:buClr>
              <a:buSzPts val="1100"/>
              <a:buAutoNum type="arabicPeriod"/>
            </a:pPr>
            <a:r>
              <a:rPr lang="en">
                <a:solidFill>
                  <a:schemeClr val="dk1"/>
                </a:solidFill>
              </a:rPr>
              <a:t>Finally, I want to talk about the potential for strain inferences to inform our understanding of microbial population structure and evolution</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0" name="Shape 1480"/>
        <p:cNvGrpSpPr/>
        <p:nvPr/>
      </p:nvGrpSpPr>
      <p:grpSpPr>
        <a:xfrm>
          <a:off x="0" y="0"/>
          <a:ext cx="0" cy="0"/>
          <a:chOff x="0" y="0"/>
          <a:chExt cx="0" cy="0"/>
        </a:xfrm>
      </p:grpSpPr>
      <p:sp>
        <p:nvSpPr>
          <p:cNvPr id="1481" name="Google Shape;1481;g41ef41986e6146b1_27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2" name="Google Shape;1482;g41ef41986e6146b1_27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Clr>
                <a:schemeClr val="dk1"/>
              </a:buClr>
              <a:buSzPts val="1100"/>
              <a:buAutoNum type="arabicPeriod"/>
            </a:pPr>
            <a:r>
              <a:rPr lang="en">
                <a:solidFill>
                  <a:schemeClr val="dk1"/>
                </a:solidFill>
              </a:rPr>
              <a:t>But first, a quick refresher on linkage disequilibrium</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a:solidFill>
                  <a:schemeClr val="dk1"/>
                </a:solidFill>
              </a:rPr>
              <a:t>When we look across polymorphic sites in the genome, we see that we can use the variants that we see at one position to predict the variants at other positions</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a:solidFill>
                  <a:schemeClr val="dk1"/>
                </a:solidFill>
              </a:rPr>
              <a:t>This correlation between alleles at SNP sites is called linkage, and reflect the shared inheritance of the sites together, as a unit</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a:solidFill>
                  <a:schemeClr val="dk1"/>
                </a:solidFill>
              </a:rPr>
              <a:t>In perfectly asexual organisms, this linkage is only broken by subsequent mutations at one of the sites.</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9" name="Shape 1509"/>
        <p:cNvGrpSpPr/>
        <p:nvPr/>
      </p:nvGrpSpPr>
      <p:grpSpPr>
        <a:xfrm>
          <a:off x="0" y="0"/>
          <a:ext cx="0" cy="0"/>
          <a:chOff x="0" y="0"/>
          <a:chExt cx="0" cy="0"/>
        </a:xfrm>
      </p:grpSpPr>
      <p:sp>
        <p:nvSpPr>
          <p:cNvPr id="1510" name="Google Shape;1510;g41ef41986e6146b1_27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1" name="Google Shape;1511;g41ef41986e6146b1_27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Clr>
                <a:schemeClr val="dk1"/>
              </a:buClr>
              <a:buSzPts val="1100"/>
              <a:buAutoNum type="arabicPeriod"/>
            </a:pPr>
            <a:r>
              <a:rPr lang="en">
                <a:solidFill>
                  <a:schemeClr val="dk1"/>
                </a:solidFill>
              </a:rPr>
              <a:t>However, this correlation can also be broken due to recombination.</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4" name="Shape 1544"/>
        <p:cNvGrpSpPr/>
        <p:nvPr/>
      </p:nvGrpSpPr>
      <p:grpSpPr>
        <a:xfrm>
          <a:off x="0" y="0"/>
          <a:ext cx="0" cy="0"/>
          <a:chOff x="0" y="0"/>
          <a:chExt cx="0" cy="0"/>
        </a:xfrm>
      </p:grpSpPr>
      <p:sp>
        <p:nvSpPr>
          <p:cNvPr id="1545" name="Google Shape;1545;g41ef41986e6146b1_27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6" name="Google Shape;1546;g41ef41986e6146b1_27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Clr>
                <a:schemeClr val="dk1"/>
              </a:buClr>
              <a:buSzPts val="1100"/>
              <a:buAutoNum type="arabicPeriod"/>
            </a:pPr>
            <a:r>
              <a:rPr lang="en">
                <a:solidFill>
                  <a:schemeClr val="dk1"/>
                </a:solidFill>
              </a:rPr>
              <a:t>And, since this is a spatial process, SNPs that are further apart are more likely to be separated by recombination</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0" name="Shape 1580"/>
        <p:cNvGrpSpPr/>
        <p:nvPr/>
      </p:nvGrpSpPr>
      <p:grpSpPr>
        <a:xfrm>
          <a:off x="0" y="0"/>
          <a:ext cx="0" cy="0"/>
          <a:chOff x="0" y="0"/>
          <a:chExt cx="0" cy="0"/>
        </a:xfrm>
      </p:grpSpPr>
      <p:sp>
        <p:nvSpPr>
          <p:cNvPr id="1581" name="Google Shape;1581;g1157312cf57_1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2" name="Google Shape;1582;g1157312cf57_1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Clr>
                <a:schemeClr val="dk1"/>
              </a:buClr>
              <a:buSzPts val="1100"/>
              <a:buAutoNum type="arabicPeriod"/>
            </a:pPr>
            <a:r>
              <a:rPr lang="en">
                <a:solidFill>
                  <a:schemeClr val="dk1"/>
                </a:solidFill>
              </a:rPr>
              <a:t>As a result, we can use the relationship between genomic distance (here on the x-axis) and linkage disequilibrium (on the y) to understand recombination in microbes</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9" name="Shape 1589"/>
        <p:cNvGrpSpPr/>
        <p:nvPr/>
      </p:nvGrpSpPr>
      <p:grpSpPr>
        <a:xfrm>
          <a:off x="0" y="0"/>
          <a:ext cx="0" cy="0"/>
          <a:chOff x="0" y="0"/>
          <a:chExt cx="0" cy="0"/>
        </a:xfrm>
      </p:grpSpPr>
      <p:sp>
        <p:nvSpPr>
          <p:cNvPr id="1590" name="Google Shape;1590;g5afce6570c492143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1" name="Google Shape;1591;g5afce6570c492143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Clr>
                <a:schemeClr val="dk1"/>
              </a:buClr>
              <a:buSzPts val="1100"/>
              <a:buAutoNum type="arabicPeriod"/>
            </a:pPr>
            <a:r>
              <a:rPr lang="en">
                <a:solidFill>
                  <a:schemeClr val="dk1"/>
                </a:solidFill>
              </a:rPr>
              <a:t>LD is a property of pairs of SNPs</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a:solidFill>
                  <a:schemeClr val="dk1"/>
                </a:solidFill>
              </a:rPr>
              <a:t>and we can compare the pairwise LD and distance for </a:t>
            </a:r>
            <a:r>
              <a:rPr i="1" lang="en">
                <a:solidFill>
                  <a:schemeClr val="dk1"/>
                </a:solidFill>
              </a:rPr>
              <a:t>all</a:t>
            </a:r>
            <a:r>
              <a:rPr lang="en">
                <a:solidFill>
                  <a:schemeClr val="dk1"/>
                </a:solidFill>
              </a:rPr>
              <a:t> pairs of SNPs</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115490aab4c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115490aab4c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Clr>
                <a:schemeClr val="dk1"/>
              </a:buClr>
              <a:buSzPts val="1100"/>
              <a:buAutoNum type="arabicPeriod"/>
            </a:pPr>
            <a:r>
              <a:rPr lang="en">
                <a:solidFill>
                  <a:schemeClr val="dk1"/>
                </a:solidFill>
              </a:rPr>
              <a:t>Microbes inhabiting the gut play important and well documented roles in host health.</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a:solidFill>
                  <a:schemeClr val="dk1"/>
                </a:solidFill>
              </a:rPr>
              <a:t>Besides very obvious impacts like diseases, gut microbes also play a documented role in digestion of food, pathogen resistance, modulating the immune system, and more</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a:solidFill>
                  <a:schemeClr val="dk1"/>
                </a:solidFill>
              </a:rPr>
              <a:t>I also want to stress how diverse the microbiome is, both within a single individual who can have hundreds of bacterial species (not to mention numerous archaea, protists, and viruses)</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a:solidFill>
                  <a:schemeClr val="dk1"/>
                </a:solidFill>
              </a:rPr>
              <a:t>But also between individuals, which usually have more differences than similarities.</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0" name="Shape 1600"/>
        <p:cNvGrpSpPr/>
        <p:nvPr/>
      </p:nvGrpSpPr>
      <p:grpSpPr>
        <a:xfrm>
          <a:off x="0" y="0"/>
          <a:ext cx="0" cy="0"/>
          <a:chOff x="0" y="0"/>
          <a:chExt cx="0" cy="0"/>
        </a:xfrm>
      </p:grpSpPr>
      <p:sp>
        <p:nvSpPr>
          <p:cNvPr id="1601" name="Google Shape;1601;g115e1531eaa_1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2" name="Google Shape;1602;g115e1531eaa_1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Clr>
                <a:schemeClr val="dk1"/>
              </a:buClr>
              <a:buSzPts val="1100"/>
              <a:buAutoNum type="arabicPeriod"/>
            </a:pPr>
            <a:r>
              <a:rPr lang="en">
                <a:solidFill>
                  <a:schemeClr val="dk1"/>
                </a:solidFill>
              </a:rPr>
              <a:t>The expectation is that, in the presence of recombination, LD will drop quickly with distance.</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a:solidFill>
                  <a:schemeClr val="dk1"/>
                </a:solidFill>
              </a:rPr>
              <a:t>And this LD decay is one way to detect recombination in microbes.</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1" name="Shape 1611"/>
        <p:cNvGrpSpPr/>
        <p:nvPr/>
      </p:nvGrpSpPr>
      <p:grpSpPr>
        <a:xfrm>
          <a:off x="0" y="0"/>
          <a:ext cx="0" cy="0"/>
          <a:chOff x="0" y="0"/>
          <a:chExt cx="0" cy="0"/>
        </a:xfrm>
      </p:grpSpPr>
      <p:sp>
        <p:nvSpPr>
          <p:cNvPr id="1612" name="Google Shape;1612;g41ef41986e6146b1_26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3" name="Google Shape;1613;g41ef41986e6146b1_26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Clr>
                <a:schemeClr val="dk1"/>
              </a:buClr>
              <a:buSzPts val="1100"/>
              <a:buAutoNum type="arabicPeriod"/>
            </a:pPr>
            <a:r>
              <a:rPr lang="en">
                <a:solidFill>
                  <a:schemeClr val="dk1"/>
                </a:solidFill>
              </a:rPr>
              <a:t>For Escherechia coli, this is exactly what we see.</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a:solidFill>
                  <a:schemeClr val="dk1"/>
                </a:solidFill>
              </a:rPr>
              <a:t>Here I’m showing a two dimensional histogram, where each column reflects the distribution of pairs at that distance</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a:solidFill>
                  <a:schemeClr val="dk1"/>
                </a:solidFill>
              </a:rPr>
              <a:t>And the darker shades indicate more pairs with that LD</a:t>
            </a:r>
            <a:endParaRPr>
              <a:solidFill>
                <a:schemeClr val="dk1"/>
              </a:solidFill>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9" name="Shape 1619"/>
        <p:cNvGrpSpPr/>
        <p:nvPr/>
      </p:nvGrpSpPr>
      <p:grpSpPr>
        <a:xfrm>
          <a:off x="0" y="0"/>
          <a:ext cx="0" cy="0"/>
          <a:chOff x="0" y="0"/>
          <a:chExt cx="0" cy="0"/>
        </a:xfrm>
      </p:grpSpPr>
      <p:sp>
        <p:nvSpPr>
          <p:cNvPr id="1620" name="Google Shape;1620;g41ef41986e6146b1_28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1" name="Google Shape;1621;g41ef41986e6146b1_28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Clr>
                <a:schemeClr val="dk1"/>
              </a:buClr>
              <a:buSzPts val="1100"/>
              <a:buAutoNum type="arabicPeriod"/>
            </a:pPr>
            <a:r>
              <a:rPr lang="en">
                <a:solidFill>
                  <a:schemeClr val="dk1"/>
                </a:solidFill>
              </a:rPr>
              <a:t>And here I’ve plotted the 90th-percentile LD for SNP pairs at a range of distances in the genome</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a:solidFill>
                  <a:schemeClr val="dk1"/>
                </a:solidFill>
              </a:rPr>
              <a:t>You can see that LD starts very high for neighboring SNPs and then quickly decays, before leveling out at larger distances</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a:solidFill>
                  <a:schemeClr val="dk1"/>
                </a:solidFill>
              </a:rPr>
              <a:t>This suggests both that recombination has occurred frequently in the E. coli population</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a:solidFill>
                  <a:schemeClr val="dk1"/>
                </a:solidFill>
              </a:rPr>
              <a:t>And that we’re still seeing some population structure (i.e. E. coli is not a panmictic species)</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7" name="Shape 1627"/>
        <p:cNvGrpSpPr/>
        <p:nvPr/>
      </p:nvGrpSpPr>
      <p:grpSpPr>
        <a:xfrm>
          <a:off x="0" y="0"/>
          <a:ext cx="0" cy="0"/>
          <a:chOff x="0" y="0"/>
          <a:chExt cx="0" cy="0"/>
        </a:xfrm>
      </p:grpSpPr>
      <p:sp>
        <p:nvSpPr>
          <p:cNvPr id="1628" name="Google Shape;1628;g41ef41986e6146b1_28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9" name="Google Shape;1629;g41ef41986e6146b1_28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Clr>
                <a:schemeClr val="dk1"/>
              </a:buClr>
              <a:buSzPts val="1100"/>
              <a:buAutoNum type="arabicPeriod"/>
            </a:pPr>
            <a:r>
              <a:rPr lang="en">
                <a:solidFill>
                  <a:schemeClr val="dk1"/>
                </a:solidFill>
              </a:rPr>
              <a:t>What’s more, because E. coli is </a:t>
            </a:r>
            <a:r>
              <a:rPr i="1" lang="en">
                <a:solidFill>
                  <a:schemeClr val="dk1"/>
                </a:solidFill>
              </a:rPr>
              <a:t>very</a:t>
            </a:r>
            <a:r>
              <a:rPr lang="en">
                <a:solidFill>
                  <a:schemeClr val="dk1"/>
                </a:solidFill>
              </a:rPr>
              <a:t> well-studied, we can confirm this finding using reference strains</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a:solidFill>
                  <a:schemeClr val="dk1"/>
                </a:solidFill>
              </a:rPr>
              <a:t>which I’ve now added to this plot as a blue profile.</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a:solidFill>
                  <a:schemeClr val="dk1"/>
                </a:solidFill>
              </a:rPr>
              <a:t>You can see that these results are both qualitatively and quantitatively very similar to the de novo estimates</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5" name="Shape 1635"/>
        <p:cNvGrpSpPr/>
        <p:nvPr/>
      </p:nvGrpSpPr>
      <p:grpSpPr>
        <a:xfrm>
          <a:off x="0" y="0"/>
          <a:ext cx="0" cy="0"/>
          <a:chOff x="0" y="0"/>
          <a:chExt cx="0" cy="0"/>
        </a:xfrm>
      </p:grpSpPr>
      <p:sp>
        <p:nvSpPr>
          <p:cNvPr id="1636" name="Google Shape;1636;g115e1531eaa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7" name="Google Shape;1637;g115e1531eaa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Clr>
                <a:schemeClr val="dk1"/>
              </a:buClr>
              <a:buSzPts val="1100"/>
              <a:buAutoNum type="arabicPeriod"/>
            </a:pPr>
            <a:r>
              <a:rPr lang="en">
                <a:solidFill>
                  <a:schemeClr val="dk1"/>
                </a:solidFill>
              </a:rPr>
              <a:t>And this result isn’t limited to E. coli</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a:solidFill>
                  <a:schemeClr val="dk1"/>
                </a:solidFill>
              </a:rPr>
              <a:t>Here I’ve extend this analysis to A. rectalis, as well as M. smithii, the most abundant archaeon in the human gut, as well as CAG-279, a unnamed and never-isolated species of bacterium.</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a:solidFill>
                  <a:schemeClr val="dk1"/>
                </a:solidFill>
              </a:rPr>
              <a:t>We observe distinctly different LD-decay profiles for each</a:t>
            </a:r>
            <a:endParaRPr>
              <a:solidFill>
                <a:schemeClr val="dk1"/>
              </a:solidFill>
            </a:endParaRPr>
          </a:p>
          <a:p>
            <a:pPr indent="-298450" lvl="1" marL="914400" rtl="0" algn="l">
              <a:lnSpc>
                <a:spcPct val="115000"/>
              </a:lnSpc>
              <a:spcBef>
                <a:spcPts val="0"/>
              </a:spcBef>
              <a:spcAft>
                <a:spcPts val="0"/>
              </a:spcAft>
              <a:buClr>
                <a:schemeClr val="dk1"/>
              </a:buClr>
              <a:buSzPts val="1100"/>
              <a:buAutoNum type="alphaLcPeriod"/>
            </a:pPr>
            <a:r>
              <a:rPr lang="en">
                <a:solidFill>
                  <a:schemeClr val="dk1"/>
                </a:solidFill>
              </a:rPr>
              <a:t>Different decay rates, and different long-distance LD</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a:solidFill>
                  <a:schemeClr val="dk1"/>
                </a:solidFill>
              </a:rPr>
              <a:t>Comparative population genetics is potentially a valuable tool for understanding population structure and recombination across species</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4" name="Shape 1644"/>
        <p:cNvGrpSpPr/>
        <p:nvPr/>
      </p:nvGrpSpPr>
      <p:grpSpPr>
        <a:xfrm>
          <a:off x="0" y="0"/>
          <a:ext cx="0" cy="0"/>
          <a:chOff x="0" y="0"/>
          <a:chExt cx="0" cy="0"/>
        </a:xfrm>
      </p:grpSpPr>
      <p:sp>
        <p:nvSpPr>
          <p:cNvPr id="1645" name="Google Shape;1645;g1157312cf57_1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6" name="Google Shape;1646;g1157312cf57_1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Clr>
                <a:schemeClr val="dk1"/>
              </a:buClr>
              <a:buSzPts val="1100"/>
              <a:buAutoNum type="arabicPeriod"/>
            </a:pPr>
            <a:r>
              <a:rPr lang="en">
                <a:solidFill>
                  <a:schemeClr val="dk1"/>
                </a:solidFill>
              </a:rPr>
              <a:t>So, in summary, deconvolution leverages metagenotypes to quantify strain abundance and reconstruct genotypes</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a:solidFill>
                  <a:schemeClr val="dk1"/>
                </a:solidFill>
              </a:rPr>
              <a:t>StrainFacts scales this approach to datasets the size of publicly available data from many studies</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a:solidFill>
                  <a:schemeClr val="dk1"/>
                </a:solidFill>
              </a:rPr>
              <a:t>We were able to validate our tool using simulations and single-cell genomics</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a:solidFill>
                  <a:schemeClr val="dk1"/>
                </a:solidFill>
              </a:rPr>
              <a:t>And we find that it has biologically interesting applications across a number of fields</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1" name="Shape 1651"/>
        <p:cNvGrpSpPr/>
        <p:nvPr/>
      </p:nvGrpSpPr>
      <p:grpSpPr>
        <a:xfrm>
          <a:off x="0" y="0"/>
          <a:ext cx="0" cy="0"/>
          <a:chOff x="0" y="0"/>
          <a:chExt cx="0" cy="0"/>
        </a:xfrm>
      </p:grpSpPr>
      <p:sp>
        <p:nvSpPr>
          <p:cNvPr id="1652" name="Google Shape;1652;g115e1531eaa_1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3" name="Google Shape;1653;g115e1531eaa_1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Clr>
                <a:schemeClr val="dk1"/>
              </a:buClr>
              <a:buSzPts val="1100"/>
              <a:buAutoNum type="arabicPeriod"/>
            </a:pPr>
            <a:r>
              <a:rPr lang="en">
                <a:solidFill>
                  <a:schemeClr val="dk1"/>
                </a:solidFill>
              </a:rPr>
              <a:t>Thank you very much for your attention and I’d love to take any questions</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9" name="Shape 1659"/>
        <p:cNvGrpSpPr/>
        <p:nvPr/>
      </p:nvGrpSpPr>
      <p:grpSpPr>
        <a:xfrm>
          <a:off x="0" y="0"/>
          <a:ext cx="0" cy="0"/>
          <a:chOff x="0" y="0"/>
          <a:chExt cx="0" cy="0"/>
        </a:xfrm>
      </p:grpSpPr>
      <p:sp>
        <p:nvSpPr>
          <p:cNvPr id="1660" name="Google Shape;1660;g1157312cf57_1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1" name="Google Shape;1661;g1157312cf57_1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5" name="Shape 1665"/>
        <p:cNvGrpSpPr/>
        <p:nvPr/>
      </p:nvGrpSpPr>
      <p:grpSpPr>
        <a:xfrm>
          <a:off x="0" y="0"/>
          <a:ext cx="0" cy="0"/>
          <a:chOff x="0" y="0"/>
          <a:chExt cx="0" cy="0"/>
        </a:xfrm>
      </p:grpSpPr>
      <p:sp>
        <p:nvSpPr>
          <p:cNvPr id="1666" name="Google Shape;1666;g41ef41986e6146b1_2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7" name="Google Shape;1667;g41ef41986e6146b1_2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5" name="Shape 1705"/>
        <p:cNvGrpSpPr/>
        <p:nvPr/>
      </p:nvGrpSpPr>
      <p:grpSpPr>
        <a:xfrm>
          <a:off x="0" y="0"/>
          <a:ext cx="0" cy="0"/>
          <a:chOff x="0" y="0"/>
          <a:chExt cx="0" cy="0"/>
        </a:xfrm>
      </p:grpSpPr>
      <p:sp>
        <p:nvSpPr>
          <p:cNvPr id="1706" name="Google Shape;1706;g1157312cf57_1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7" name="Google Shape;1707;g1157312cf57_1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41ef41986e6146b1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41ef41986e6146b1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Clr>
                <a:schemeClr val="dk1"/>
              </a:buClr>
              <a:buSzPts val="1100"/>
              <a:buAutoNum type="arabicPeriod"/>
            </a:pPr>
            <a:r>
              <a:rPr lang="en">
                <a:solidFill>
                  <a:schemeClr val="dk1"/>
                </a:solidFill>
              </a:rPr>
              <a:t>The focus of this presentation, however, will be on a different kind of diversity: within-species diversity.</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a:solidFill>
                  <a:schemeClr val="dk1"/>
                </a:solidFill>
              </a:rPr>
              <a:t>It is becoming increasingly clear that when considering microbes at a strain-resolution, the intra-individual and inter-individual diversity is even higher, potentially with important impacts on the functions of the microbiome</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1" name="Shape 1711"/>
        <p:cNvGrpSpPr/>
        <p:nvPr/>
      </p:nvGrpSpPr>
      <p:grpSpPr>
        <a:xfrm>
          <a:off x="0" y="0"/>
          <a:ext cx="0" cy="0"/>
          <a:chOff x="0" y="0"/>
          <a:chExt cx="0" cy="0"/>
        </a:xfrm>
      </p:grpSpPr>
      <p:sp>
        <p:nvSpPr>
          <p:cNvPr id="1712" name="Google Shape;1712;g115e1531eaa_1_8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3" name="Google Shape;1713;g115e1531eaa_1_8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115490aab4c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115490aab4c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Clr>
                <a:schemeClr val="dk1"/>
              </a:buClr>
              <a:buSzPts val="1100"/>
              <a:buAutoNum type="arabicPeriod"/>
            </a:pPr>
            <a:r>
              <a:rPr lang="en">
                <a:solidFill>
                  <a:schemeClr val="dk1"/>
                </a:solidFill>
              </a:rPr>
              <a:t>This understanding is being made possible by microbial genome references.</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a:solidFill>
                  <a:schemeClr val="dk1"/>
                </a:solidFill>
              </a:rPr>
              <a:t>After 20+ years of studying the human gut microbiome, projects like the unified human gastrointestinal genome (UHGG)—which specifically harnesses culture-free genomes (MAGs)—are nearing a complete representation of species in the human gut.</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a:solidFill>
                  <a:schemeClr val="dk1"/>
                </a:solidFill>
              </a:rPr>
              <a:t>I say this based on results like the figure on the right, which I’ve borrowed from the UHGG paper in 2021, which shows the fraction of shotgun metagenomic reads that map to that reference database, now finally &gt;75-90%, which is a 2x or greater improvement over previous databases.</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a:solidFill>
                  <a:schemeClr val="dk1"/>
                </a:solidFill>
              </a:rPr>
              <a:t>It’s still important to point out that the degree of database coverage is lower in understudied populations, as we can see with samples from these four African nations. There’s still more work needed to gather a truly representative database.</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1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1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 Id="rId3" Type="http://schemas.openxmlformats.org/officeDocument/2006/relationships/image" Target="../media/image1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34.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9.xml"/><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0.xml"/><Relationship Id="rId3" Type="http://schemas.openxmlformats.org/officeDocument/2006/relationships/image" Target="../media/image8.png"/><Relationship Id="rId4" Type="http://schemas.openxmlformats.org/officeDocument/2006/relationships/image" Target="../media/image7.png"/><Relationship Id="rId5" Type="http://schemas.openxmlformats.org/officeDocument/2006/relationships/image" Target="../media/image9.png"/><Relationship Id="rId6" Type="http://schemas.openxmlformats.org/officeDocument/2006/relationships/image" Target="../media/image10.png"/><Relationship Id="rId7" Type="http://schemas.openxmlformats.org/officeDocument/2006/relationships/image" Target="../media/image11.png"/><Relationship Id="rId8" Type="http://schemas.openxmlformats.org/officeDocument/2006/relationships/image" Target="../media/image1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1.xml"/><Relationship Id="rId3" Type="http://schemas.openxmlformats.org/officeDocument/2006/relationships/image" Target="../media/image8.png"/><Relationship Id="rId4" Type="http://schemas.openxmlformats.org/officeDocument/2006/relationships/image" Target="../media/image7.png"/><Relationship Id="rId5" Type="http://schemas.openxmlformats.org/officeDocument/2006/relationships/image" Target="../media/image9.png"/><Relationship Id="rId6" Type="http://schemas.openxmlformats.org/officeDocument/2006/relationships/image" Target="../media/image10.png"/><Relationship Id="rId7" Type="http://schemas.openxmlformats.org/officeDocument/2006/relationships/image" Target="../media/image11.png"/><Relationship Id="rId8" Type="http://schemas.openxmlformats.org/officeDocument/2006/relationships/image" Target="../media/image1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2.xml"/><Relationship Id="rId3" Type="http://schemas.openxmlformats.org/officeDocument/2006/relationships/image" Target="../media/image8.png"/><Relationship Id="rId4" Type="http://schemas.openxmlformats.org/officeDocument/2006/relationships/image" Target="../media/image7.png"/><Relationship Id="rId5" Type="http://schemas.openxmlformats.org/officeDocument/2006/relationships/image" Target="../media/image9.png"/><Relationship Id="rId6" Type="http://schemas.openxmlformats.org/officeDocument/2006/relationships/image" Target="../media/image10.png"/><Relationship Id="rId7" Type="http://schemas.openxmlformats.org/officeDocument/2006/relationships/image" Target="../media/image11.png"/><Relationship Id="rId8" Type="http://schemas.openxmlformats.org/officeDocument/2006/relationships/image" Target="../media/image1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3.xml"/><Relationship Id="rId3" Type="http://schemas.openxmlformats.org/officeDocument/2006/relationships/image" Target="../media/image16.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4.xml"/><Relationship Id="rId3" Type="http://schemas.openxmlformats.org/officeDocument/2006/relationships/image" Target="../media/image8.png"/><Relationship Id="rId4" Type="http://schemas.openxmlformats.org/officeDocument/2006/relationships/image" Target="../media/image7.png"/><Relationship Id="rId5" Type="http://schemas.openxmlformats.org/officeDocument/2006/relationships/image" Target="../media/image9.png"/><Relationship Id="rId6" Type="http://schemas.openxmlformats.org/officeDocument/2006/relationships/image" Target="../media/image10.png"/><Relationship Id="rId7" Type="http://schemas.openxmlformats.org/officeDocument/2006/relationships/image" Target="../media/image11.png"/><Relationship Id="rId8" Type="http://schemas.openxmlformats.org/officeDocument/2006/relationships/image" Target="../media/image1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5.xml"/><Relationship Id="rId3" Type="http://schemas.openxmlformats.org/officeDocument/2006/relationships/image" Target="../media/image8.png"/><Relationship Id="rId4" Type="http://schemas.openxmlformats.org/officeDocument/2006/relationships/image" Target="../media/image7.png"/><Relationship Id="rId5" Type="http://schemas.openxmlformats.org/officeDocument/2006/relationships/image" Target="../media/image9.png"/><Relationship Id="rId6" Type="http://schemas.openxmlformats.org/officeDocument/2006/relationships/image" Target="../media/image10.png"/><Relationship Id="rId7" Type="http://schemas.openxmlformats.org/officeDocument/2006/relationships/image" Target="../media/image11.png"/><Relationship Id="rId8" Type="http://schemas.openxmlformats.org/officeDocument/2006/relationships/image" Target="../media/image12.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6.xml"/><Relationship Id="rId3" Type="http://schemas.openxmlformats.org/officeDocument/2006/relationships/image" Target="../media/image13.png"/><Relationship Id="rId4" Type="http://schemas.openxmlformats.org/officeDocument/2006/relationships/image" Target="../media/image8.png"/><Relationship Id="rId9" Type="http://schemas.openxmlformats.org/officeDocument/2006/relationships/image" Target="../media/image12.png"/><Relationship Id="rId5" Type="http://schemas.openxmlformats.org/officeDocument/2006/relationships/image" Target="../media/image7.png"/><Relationship Id="rId6" Type="http://schemas.openxmlformats.org/officeDocument/2006/relationships/image" Target="../media/image9.png"/><Relationship Id="rId7" Type="http://schemas.openxmlformats.org/officeDocument/2006/relationships/image" Target="../media/image10.png"/><Relationship Id="rId8" Type="http://schemas.openxmlformats.org/officeDocument/2006/relationships/image" Target="../media/image11.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7.xml"/><Relationship Id="rId3" Type="http://schemas.openxmlformats.org/officeDocument/2006/relationships/image" Target="../media/image14.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8.xml"/><Relationship Id="rId3" Type="http://schemas.openxmlformats.org/officeDocument/2006/relationships/image" Target="../media/image15.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9.xml"/><Relationship Id="rId3" Type="http://schemas.openxmlformats.org/officeDocument/2006/relationships/image" Target="../media/image8.png"/><Relationship Id="rId4" Type="http://schemas.openxmlformats.org/officeDocument/2006/relationships/image" Target="../media/image7.png"/><Relationship Id="rId5" Type="http://schemas.openxmlformats.org/officeDocument/2006/relationships/image" Target="../media/image9.png"/><Relationship Id="rId6" Type="http://schemas.openxmlformats.org/officeDocument/2006/relationships/image" Target="../media/image10.png"/><Relationship Id="rId7" Type="http://schemas.openxmlformats.org/officeDocument/2006/relationships/image" Target="../media/image11.png"/><Relationship Id="rId8" Type="http://schemas.openxmlformats.org/officeDocument/2006/relationships/image" Target="../media/image1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0.xml"/><Relationship Id="rId3" Type="http://schemas.openxmlformats.org/officeDocument/2006/relationships/image" Target="../media/image8.png"/><Relationship Id="rId4" Type="http://schemas.openxmlformats.org/officeDocument/2006/relationships/image" Target="../media/image7.png"/><Relationship Id="rId9" Type="http://schemas.openxmlformats.org/officeDocument/2006/relationships/image" Target="../media/image18.png"/><Relationship Id="rId5" Type="http://schemas.openxmlformats.org/officeDocument/2006/relationships/image" Target="../media/image9.png"/><Relationship Id="rId6" Type="http://schemas.openxmlformats.org/officeDocument/2006/relationships/image" Target="../media/image10.png"/><Relationship Id="rId7" Type="http://schemas.openxmlformats.org/officeDocument/2006/relationships/image" Target="../media/image11.png"/><Relationship Id="rId8" Type="http://schemas.openxmlformats.org/officeDocument/2006/relationships/image" Target="../media/image12.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1.xml"/><Relationship Id="rId3" Type="http://schemas.openxmlformats.org/officeDocument/2006/relationships/image" Target="../media/image8.png"/><Relationship Id="rId4" Type="http://schemas.openxmlformats.org/officeDocument/2006/relationships/image" Target="../media/image18.png"/><Relationship Id="rId9" Type="http://schemas.openxmlformats.org/officeDocument/2006/relationships/image" Target="../media/image12.png"/><Relationship Id="rId5" Type="http://schemas.openxmlformats.org/officeDocument/2006/relationships/image" Target="../media/image7.png"/><Relationship Id="rId6" Type="http://schemas.openxmlformats.org/officeDocument/2006/relationships/image" Target="../media/image9.png"/><Relationship Id="rId7" Type="http://schemas.openxmlformats.org/officeDocument/2006/relationships/image" Target="../media/image10.png"/><Relationship Id="rId8" Type="http://schemas.openxmlformats.org/officeDocument/2006/relationships/image" Target="../media/image11.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2.xml"/><Relationship Id="rId3" Type="http://schemas.openxmlformats.org/officeDocument/2006/relationships/image" Target="../media/image28.png"/><Relationship Id="rId4" Type="http://schemas.openxmlformats.org/officeDocument/2006/relationships/image" Target="../media/image20.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3.xml"/><Relationship Id="rId3" Type="http://schemas.openxmlformats.org/officeDocument/2006/relationships/image" Target="../media/image31.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4.xml"/><Relationship Id="rId3" Type="http://schemas.openxmlformats.org/officeDocument/2006/relationships/image" Target="../media/image29.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5.xml"/><Relationship Id="rId3" Type="http://schemas.openxmlformats.org/officeDocument/2006/relationships/image" Target="../media/image32.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6.jp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image" Target="../media/image21.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21.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image" Target="../media/image21.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 Id="rId3" Type="http://schemas.openxmlformats.org/officeDocument/2006/relationships/image" Target="../media/image21.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8.xml"/><Relationship Id="rId3" Type="http://schemas.openxmlformats.org/officeDocument/2006/relationships/image" Target="../media/image24.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9.xml"/><Relationship Id="rId3" Type="http://schemas.openxmlformats.org/officeDocument/2006/relationships/image" Target="../media/image2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6.jp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0.xml"/><Relationship Id="rId3" Type="http://schemas.openxmlformats.org/officeDocument/2006/relationships/image" Target="../media/image24.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 Id="rId3" Type="http://schemas.openxmlformats.org/officeDocument/2006/relationships/image" Target="../media/image24.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 Id="rId3" Type="http://schemas.openxmlformats.org/officeDocument/2006/relationships/image" Target="../media/image25.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 Id="rId3" Type="http://schemas.openxmlformats.org/officeDocument/2006/relationships/image" Target="../media/image27.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 Id="rId3" Type="http://schemas.openxmlformats.org/officeDocument/2006/relationships/image" Target="../media/image23.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xml"/><Relationship Id="rId3" Type="http://schemas.openxmlformats.org/officeDocument/2006/relationships/image" Target="../media/image30.png"/><Relationship Id="rId4" Type="http://schemas.openxmlformats.org/officeDocument/2006/relationships/image" Target="../media/image8.png"/><Relationship Id="rId10" Type="http://schemas.openxmlformats.org/officeDocument/2006/relationships/image" Target="../media/image12.png"/><Relationship Id="rId9" Type="http://schemas.openxmlformats.org/officeDocument/2006/relationships/image" Target="../media/image11.png"/><Relationship Id="rId5" Type="http://schemas.openxmlformats.org/officeDocument/2006/relationships/image" Target="../media/image18.png"/><Relationship Id="rId6" Type="http://schemas.openxmlformats.org/officeDocument/2006/relationships/image" Target="../media/image7.png"/><Relationship Id="rId7" Type="http://schemas.openxmlformats.org/officeDocument/2006/relationships/image" Target="../media/image9.png"/><Relationship Id="rId8" Type="http://schemas.openxmlformats.org/officeDocument/2006/relationships/image" Target="../media/image10.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9.xml"/><Relationship Id="rId3" Type="http://schemas.openxmlformats.org/officeDocument/2006/relationships/image" Target="../media/image2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6.jp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0.xml"/><Relationship Id="rId3" Type="http://schemas.openxmlformats.org/officeDocument/2006/relationships/image" Target="../media/image33.png"/><Relationship Id="rId4" Type="http://schemas.openxmlformats.org/officeDocument/2006/relationships/image" Target="../media/image2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896975"/>
            <a:ext cx="8520600" cy="205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SzPts val="990"/>
              <a:buNone/>
            </a:pPr>
            <a:r>
              <a:rPr lang="en" sz="4280"/>
              <a:t>Scaling</a:t>
            </a:r>
            <a:r>
              <a:rPr lang="en" sz="4280"/>
              <a:t> microbial strain inference to thousands of metagenomes using fuzzy genotypes</a:t>
            </a:r>
            <a:endParaRPr sz="4280"/>
          </a:p>
        </p:txBody>
      </p:sp>
      <p:sp>
        <p:nvSpPr>
          <p:cNvPr id="55" name="Google Shape;55;p13"/>
          <p:cNvSpPr txBox="1"/>
          <p:nvPr>
            <p:ph idx="1" type="subTitle"/>
          </p:nvPr>
        </p:nvSpPr>
        <p:spPr>
          <a:xfrm>
            <a:off x="311700" y="3404200"/>
            <a:ext cx="8520600" cy="1137000"/>
          </a:xfrm>
          <a:prstGeom prst="rect">
            <a:avLst/>
          </a:prstGeom>
        </p:spPr>
        <p:txBody>
          <a:bodyPr anchorCtr="0" anchor="t" bIns="91425" lIns="91425" spcFirstLastPara="1" rIns="91425" wrap="square" tIns="91425">
            <a:normAutofit fontScale="92500" lnSpcReduction="20000"/>
          </a:bodyPr>
          <a:lstStyle/>
          <a:p>
            <a:pPr indent="0" lvl="0" marL="0" rtl="0" algn="r">
              <a:spcBef>
                <a:spcPts val="0"/>
              </a:spcBef>
              <a:spcAft>
                <a:spcPts val="0"/>
              </a:spcAft>
              <a:buNone/>
            </a:pPr>
            <a:r>
              <a:rPr lang="en"/>
              <a:t>Multiscale Microbial Communities</a:t>
            </a:r>
            <a:endParaRPr/>
          </a:p>
          <a:p>
            <a:pPr indent="0" lvl="0" marL="0" rtl="0" algn="r">
              <a:spcBef>
                <a:spcPts val="0"/>
              </a:spcBef>
              <a:spcAft>
                <a:spcPts val="0"/>
              </a:spcAft>
              <a:buNone/>
            </a:pPr>
            <a:r>
              <a:rPr lang="en"/>
              <a:t>2022-02-21</a:t>
            </a:r>
            <a:endParaRPr/>
          </a:p>
          <a:p>
            <a:pPr indent="0" lvl="0" marL="0" rtl="0" algn="r">
              <a:spcBef>
                <a:spcPts val="0"/>
              </a:spcBef>
              <a:spcAft>
                <a:spcPts val="0"/>
              </a:spcAft>
              <a:buNone/>
            </a:pPr>
            <a:r>
              <a:rPr lang="en"/>
              <a:t>Byron J. Smith</a:t>
            </a:r>
            <a:endParaRPr/>
          </a:p>
        </p:txBody>
      </p:sp>
      <p:sp>
        <p:nvSpPr>
          <p:cNvPr id="56" name="Google Shape;56;p1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Strain diversity is not well documented for vast majority</a:t>
            </a:r>
            <a:endParaRPr/>
          </a:p>
        </p:txBody>
      </p:sp>
      <p:sp>
        <p:nvSpPr>
          <p:cNvPr id="132" name="Google Shape;132;p22"/>
          <p:cNvSpPr txBox="1"/>
          <p:nvPr>
            <p:ph idx="1" type="body"/>
          </p:nvPr>
        </p:nvSpPr>
        <p:spPr>
          <a:xfrm>
            <a:off x="311700" y="1152475"/>
            <a:ext cx="30918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75% of  species have fewer than 10 representative genomes</a:t>
            </a:r>
            <a:endParaRPr/>
          </a:p>
        </p:txBody>
      </p:sp>
      <p:sp>
        <p:nvSpPr>
          <p:cNvPr id="133" name="Google Shape;133;p2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34" name="Google Shape;134;p22"/>
          <p:cNvPicPr preferRelativeResize="0"/>
          <p:nvPr/>
        </p:nvPicPr>
        <p:blipFill>
          <a:blip r:embed="rId3">
            <a:alphaModFix/>
          </a:blip>
          <a:stretch>
            <a:fillRect/>
          </a:stretch>
        </p:blipFill>
        <p:spPr>
          <a:xfrm>
            <a:off x="3403550" y="1228675"/>
            <a:ext cx="5428751" cy="361827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3"/>
          <p:cNvSpPr txBox="1"/>
          <p:nvPr>
            <p:ph type="title"/>
          </p:nvPr>
        </p:nvSpPr>
        <p:spPr>
          <a:xfrm>
            <a:off x="311700" y="445025"/>
            <a:ext cx="49434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Strain diversity is both biologically important and scientifically informative</a:t>
            </a:r>
            <a:endParaRPr/>
          </a:p>
        </p:txBody>
      </p:sp>
      <p:sp>
        <p:nvSpPr>
          <p:cNvPr id="140" name="Google Shape;140;p23"/>
          <p:cNvSpPr txBox="1"/>
          <p:nvPr>
            <p:ph idx="1" type="body"/>
          </p:nvPr>
        </p:nvSpPr>
        <p:spPr>
          <a:xfrm>
            <a:off x="311700" y="1841625"/>
            <a:ext cx="4850400" cy="2727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Differences between microbial strains can impact human health</a:t>
            </a:r>
            <a:endParaRPr/>
          </a:p>
          <a:p>
            <a:pPr indent="0" lvl="0" marL="0" rtl="0" algn="l">
              <a:spcBef>
                <a:spcPts val="1200"/>
              </a:spcBef>
              <a:spcAft>
                <a:spcPts val="1200"/>
              </a:spcAft>
              <a:buNone/>
            </a:pPr>
            <a:r>
              <a:rPr lang="en"/>
              <a:t>Tracking </a:t>
            </a:r>
            <a:r>
              <a:rPr lang="en"/>
              <a:t>strains </a:t>
            </a:r>
            <a:r>
              <a:rPr lang="en"/>
              <a:t>between individuals, over time, or across global geography can help us to understand transmission patterns, disease associations, selection pressures, etc.</a:t>
            </a:r>
            <a:endParaRPr/>
          </a:p>
        </p:txBody>
      </p:sp>
      <p:pic>
        <p:nvPicPr>
          <p:cNvPr id="141" name="Google Shape;141;p23"/>
          <p:cNvPicPr preferRelativeResize="0"/>
          <p:nvPr/>
        </p:nvPicPr>
        <p:blipFill>
          <a:blip r:embed="rId3">
            <a:alphaModFix/>
          </a:blip>
          <a:stretch>
            <a:fillRect/>
          </a:stretch>
        </p:blipFill>
        <p:spPr>
          <a:xfrm>
            <a:off x="4710302" y="445025"/>
            <a:ext cx="4298125" cy="4062575"/>
          </a:xfrm>
          <a:prstGeom prst="rect">
            <a:avLst/>
          </a:prstGeom>
          <a:noFill/>
          <a:ln>
            <a:noFill/>
          </a:ln>
        </p:spPr>
      </p:pic>
      <p:sp>
        <p:nvSpPr>
          <p:cNvPr id="142" name="Google Shape;142;p23"/>
          <p:cNvSpPr txBox="1"/>
          <p:nvPr/>
        </p:nvSpPr>
        <p:spPr>
          <a:xfrm>
            <a:off x="6086950" y="4761239"/>
            <a:ext cx="15513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rgbClr val="202122"/>
                </a:solidFill>
                <a:highlight>
                  <a:srgbClr val="FFFFFF"/>
                </a:highlight>
              </a:rPr>
              <a:t>https://</a:t>
            </a:r>
            <a:r>
              <a:rPr lang="en" sz="1100">
                <a:solidFill>
                  <a:srgbClr val="202122"/>
                </a:solidFill>
                <a:highlight>
                  <a:srgbClr val="FFFFFF"/>
                </a:highlight>
              </a:rPr>
              <a:t>nextstrain.org</a:t>
            </a:r>
            <a:endParaRPr sz="1100"/>
          </a:p>
        </p:txBody>
      </p:sp>
      <p:sp>
        <p:nvSpPr>
          <p:cNvPr id="143" name="Google Shape;143;p2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Strains of a species can have important differences</a:t>
            </a:r>
            <a:endParaRPr/>
          </a:p>
        </p:txBody>
      </p:sp>
      <p:sp>
        <p:nvSpPr>
          <p:cNvPr id="149" name="Google Shape;149;p24"/>
          <p:cNvSpPr txBox="1"/>
          <p:nvPr>
            <p:ph idx="1" type="body"/>
          </p:nvPr>
        </p:nvSpPr>
        <p:spPr>
          <a:xfrm>
            <a:off x="311700" y="1152475"/>
            <a:ext cx="2600100" cy="3990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Intraspecific diversity has been appreciated for a long time</a:t>
            </a:r>
            <a:endParaRPr/>
          </a:p>
          <a:p>
            <a:pPr indent="-317500" lvl="0" marL="457200" rtl="0" algn="l">
              <a:spcBef>
                <a:spcPts val="1200"/>
              </a:spcBef>
              <a:spcAft>
                <a:spcPts val="0"/>
              </a:spcAft>
              <a:buSzPts val="1400"/>
              <a:buChar char="●"/>
            </a:pPr>
            <a:r>
              <a:rPr lang="en"/>
              <a:t>Pathogenicity</a:t>
            </a:r>
            <a:endParaRPr/>
          </a:p>
          <a:p>
            <a:pPr indent="-317500" lvl="0" marL="457200" rtl="0" algn="l">
              <a:spcBef>
                <a:spcPts val="0"/>
              </a:spcBef>
              <a:spcAft>
                <a:spcPts val="0"/>
              </a:spcAft>
              <a:buSzPts val="1400"/>
              <a:buChar char="●"/>
            </a:pPr>
            <a:r>
              <a:rPr lang="en"/>
              <a:t>Antibiotic resistance</a:t>
            </a:r>
            <a:endParaRPr/>
          </a:p>
          <a:p>
            <a:pPr indent="-317500" lvl="0" marL="457200" rtl="0" algn="l">
              <a:spcBef>
                <a:spcPts val="0"/>
              </a:spcBef>
              <a:spcAft>
                <a:spcPts val="0"/>
              </a:spcAft>
              <a:buSzPts val="1400"/>
              <a:buChar char="●"/>
            </a:pPr>
            <a:r>
              <a:rPr lang="en"/>
              <a:t>Phage resistance</a:t>
            </a:r>
            <a:endParaRPr/>
          </a:p>
          <a:p>
            <a:pPr indent="-317500" lvl="0" marL="457200" rtl="0" algn="l">
              <a:spcBef>
                <a:spcPts val="0"/>
              </a:spcBef>
              <a:spcAft>
                <a:spcPts val="0"/>
              </a:spcAft>
              <a:buSzPts val="1400"/>
              <a:buChar char="●"/>
            </a:pPr>
            <a:r>
              <a:rPr lang="en"/>
              <a:t>Auxotrophy</a:t>
            </a:r>
            <a:endParaRPr/>
          </a:p>
          <a:p>
            <a:pPr indent="0" lvl="0" marL="0" rtl="0" algn="ctr">
              <a:spcBef>
                <a:spcPts val="1200"/>
              </a:spcBef>
              <a:spcAft>
                <a:spcPts val="1200"/>
              </a:spcAft>
              <a:buNone/>
            </a:pPr>
            <a:r>
              <a:t/>
            </a:r>
            <a:endParaRPr/>
          </a:p>
        </p:txBody>
      </p:sp>
      <p:sp>
        <p:nvSpPr>
          <p:cNvPr id="150" name="Google Shape;150;p2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Strains of a species can have important differences</a:t>
            </a:r>
            <a:endParaRPr/>
          </a:p>
        </p:txBody>
      </p:sp>
      <p:sp>
        <p:nvSpPr>
          <p:cNvPr id="156" name="Google Shape;156;p25"/>
          <p:cNvSpPr txBox="1"/>
          <p:nvPr>
            <p:ph idx="1" type="body"/>
          </p:nvPr>
        </p:nvSpPr>
        <p:spPr>
          <a:xfrm>
            <a:off x="311700" y="1152475"/>
            <a:ext cx="2600100" cy="3990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Intraspecific diversity has been appreciated for a long time</a:t>
            </a:r>
            <a:endParaRPr/>
          </a:p>
          <a:p>
            <a:pPr indent="-317500" lvl="0" marL="457200" rtl="0" algn="l">
              <a:spcBef>
                <a:spcPts val="1200"/>
              </a:spcBef>
              <a:spcAft>
                <a:spcPts val="0"/>
              </a:spcAft>
              <a:buSzPts val="1400"/>
              <a:buChar char="●"/>
            </a:pPr>
            <a:r>
              <a:rPr lang="en"/>
              <a:t>Pathogenicity</a:t>
            </a:r>
            <a:endParaRPr/>
          </a:p>
          <a:p>
            <a:pPr indent="-317500" lvl="0" marL="457200" rtl="0" algn="l">
              <a:spcBef>
                <a:spcPts val="0"/>
              </a:spcBef>
              <a:spcAft>
                <a:spcPts val="0"/>
              </a:spcAft>
              <a:buSzPts val="1400"/>
              <a:buChar char="●"/>
            </a:pPr>
            <a:r>
              <a:rPr lang="en"/>
              <a:t>Antibiotic resistance</a:t>
            </a:r>
            <a:endParaRPr/>
          </a:p>
          <a:p>
            <a:pPr indent="-317500" lvl="0" marL="457200" rtl="0" algn="l">
              <a:spcBef>
                <a:spcPts val="0"/>
              </a:spcBef>
              <a:spcAft>
                <a:spcPts val="0"/>
              </a:spcAft>
              <a:buSzPts val="1400"/>
              <a:buChar char="●"/>
            </a:pPr>
            <a:r>
              <a:rPr lang="en"/>
              <a:t>Phage resistance</a:t>
            </a:r>
            <a:endParaRPr/>
          </a:p>
          <a:p>
            <a:pPr indent="-317500" lvl="0" marL="457200" rtl="0" algn="l">
              <a:spcBef>
                <a:spcPts val="0"/>
              </a:spcBef>
              <a:spcAft>
                <a:spcPts val="0"/>
              </a:spcAft>
              <a:buSzPts val="1400"/>
              <a:buChar char="●"/>
            </a:pPr>
            <a:r>
              <a:rPr lang="en"/>
              <a:t>Auxotrophy</a:t>
            </a:r>
            <a:endParaRPr/>
          </a:p>
          <a:p>
            <a:pPr indent="0" lvl="0" marL="0" rtl="0" algn="l">
              <a:spcBef>
                <a:spcPts val="1200"/>
              </a:spcBef>
              <a:spcAft>
                <a:spcPts val="0"/>
              </a:spcAft>
              <a:buNone/>
            </a:pPr>
            <a:r>
              <a:t/>
            </a:r>
            <a:endParaRPr/>
          </a:p>
          <a:p>
            <a:pPr indent="0" lvl="0" marL="0" rtl="0" algn="ctr">
              <a:spcBef>
                <a:spcPts val="1200"/>
              </a:spcBef>
              <a:spcAft>
                <a:spcPts val="0"/>
              </a:spcAft>
              <a:buNone/>
            </a:pPr>
            <a:r>
              <a:rPr lang="en"/>
              <a:t>e.g. </a:t>
            </a:r>
            <a:r>
              <a:rPr i="1" lang="en"/>
              <a:t>E. coli</a:t>
            </a:r>
            <a:endParaRPr i="1"/>
          </a:p>
          <a:p>
            <a:pPr indent="0" lvl="0" marL="0" rtl="0" algn="ctr">
              <a:spcBef>
                <a:spcPts val="1200"/>
              </a:spcBef>
              <a:spcAft>
                <a:spcPts val="1200"/>
              </a:spcAft>
              <a:buNone/>
            </a:pPr>
            <a:r>
              <a:rPr lang="en"/>
              <a:t>Well studied, easy to culture</a:t>
            </a:r>
            <a:endParaRPr/>
          </a:p>
        </p:txBody>
      </p:sp>
      <p:sp>
        <p:nvSpPr>
          <p:cNvPr id="157" name="Google Shape;157;p25"/>
          <p:cNvSpPr/>
          <p:nvPr/>
        </p:nvSpPr>
        <p:spPr>
          <a:xfrm rot="-5400000">
            <a:off x="1190075" y="2389425"/>
            <a:ext cx="408300" cy="1905000"/>
          </a:xfrm>
          <a:prstGeom prst="leftBrace">
            <a:avLst>
              <a:gd fmla="val 50000" name="adj1"/>
              <a:gd fmla="val 50000" name="adj2"/>
            </a:avLst>
          </a:prstGeom>
          <a:no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2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grpSp>
        <p:nvGrpSpPr>
          <p:cNvPr id="163" name="Google Shape;163;p26"/>
          <p:cNvGrpSpPr/>
          <p:nvPr/>
        </p:nvGrpSpPr>
        <p:grpSpPr>
          <a:xfrm>
            <a:off x="3291325" y="1202717"/>
            <a:ext cx="3240724" cy="1173678"/>
            <a:chOff x="3075222" y="1152475"/>
            <a:chExt cx="3737428" cy="1353723"/>
          </a:xfrm>
        </p:grpSpPr>
        <p:pic>
          <p:nvPicPr>
            <p:cNvPr id="164" name="Google Shape;164;p26"/>
            <p:cNvPicPr preferRelativeResize="0"/>
            <p:nvPr/>
          </p:nvPicPr>
          <p:blipFill rotWithShape="1">
            <a:blip r:embed="rId3">
              <a:alphaModFix/>
            </a:blip>
            <a:srcRect b="51446" l="0" r="1302" t="0"/>
            <a:stretch/>
          </p:blipFill>
          <p:spPr>
            <a:xfrm>
              <a:off x="3075222" y="1152479"/>
              <a:ext cx="3737428" cy="1353719"/>
            </a:xfrm>
            <a:prstGeom prst="rect">
              <a:avLst/>
            </a:prstGeom>
            <a:noFill/>
            <a:ln>
              <a:noFill/>
            </a:ln>
          </p:spPr>
        </p:pic>
        <p:sp>
          <p:nvSpPr>
            <p:cNvPr id="165" name="Google Shape;165;p26"/>
            <p:cNvSpPr/>
            <p:nvPr/>
          </p:nvSpPr>
          <p:spPr>
            <a:xfrm>
              <a:off x="3075226" y="1152475"/>
              <a:ext cx="426300" cy="471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6" name="Google Shape;166;p26"/>
          <p:cNvGrpSpPr/>
          <p:nvPr/>
        </p:nvGrpSpPr>
        <p:grpSpPr>
          <a:xfrm>
            <a:off x="3291325" y="3621644"/>
            <a:ext cx="3240724" cy="1140650"/>
            <a:chOff x="3075222" y="2625027"/>
            <a:chExt cx="3737428" cy="1315629"/>
          </a:xfrm>
        </p:grpSpPr>
        <p:pic>
          <p:nvPicPr>
            <p:cNvPr id="167" name="Google Shape;167;p26"/>
            <p:cNvPicPr preferRelativeResize="0"/>
            <p:nvPr/>
          </p:nvPicPr>
          <p:blipFill rotWithShape="1">
            <a:blip r:embed="rId3">
              <a:alphaModFix/>
            </a:blip>
            <a:srcRect b="0" l="0" r="1302" t="52814"/>
            <a:stretch/>
          </p:blipFill>
          <p:spPr>
            <a:xfrm>
              <a:off x="3075222" y="2625027"/>
              <a:ext cx="3737428" cy="1315629"/>
            </a:xfrm>
            <a:prstGeom prst="rect">
              <a:avLst/>
            </a:prstGeom>
            <a:noFill/>
            <a:ln>
              <a:noFill/>
            </a:ln>
          </p:spPr>
        </p:pic>
        <p:sp>
          <p:nvSpPr>
            <p:cNvPr id="168" name="Google Shape;168;p26"/>
            <p:cNvSpPr/>
            <p:nvPr/>
          </p:nvSpPr>
          <p:spPr>
            <a:xfrm>
              <a:off x="3138725" y="2625038"/>
              <a:ext cx="362700" cy="471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9" name="Google Shape;169;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Strains of a species can have important differences</a:t>
            </a:r>
            <a:endParaRPr/>
          </a:p>
        </p:txBody>
      </p:sp>
      <p:sp>
        <p:nvSpPr>
          <p:cNvPr id="170" name="Google Shape;170;p26"/>
          <p:cNvSpPr txBox="1"/>
          <p:nvPr>
            <p:ph idx="1" type="body"/>
          </p:nvPr>
        </p:nvSpPr>
        <p:spPr>
          <a:xfrm>
            <a:off x="311700" y="1152475"/>
            <a:ext cx="2600100" cy="3990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Intraspecific diversity has been appreciated for a long time</a:t>
            </a:r>
            <a:endParaRPr/>
          </a:p>
          <a:p>
            <a:pPr indent="-317500" lvl="0" marL="457200" rtl="0" algn="l">
              <a:spcBef>
                <a:spcPts val="1200"/>
              </a:spcBef>
              <a:spcAft>
                <a:spcPts val="0"/>
              </a:spcAft>
              <a:buSzPts val="1400"/>
              <a:buChar char="●"/>
            </a:pPr>
            <a:r>
              <a:rPr lang="en"/>
              <a:t>Pathogenicity</a:t>
            </a:r>
            <a:endParaRPr/>
          </a:p>
          <a:p>
            <a:pPr indent="-317500" lvl="0" marL="457200" rtl="0" algn="l">
              <a:spcBef>
                <a:spcPts val="0"/>
              </a:spcBef>
              <a:spcAft>
                <a:spcPts val="0"/>
              </a:spcAft>
              <a:buSzPts val="1400"/>
              <a:buChar char="●"/>
            </a:pPr>
            <a:r>
              <a:rPr lang="en"/>
              <a:t>Antibiotic resistance</a:t>
            </a:r>
            <a:endParaRPr/>
          </a:p>
          <a:p>
            <a:pPr indent="-317500" lvl="0" marL="457200" rtl="0" algn="l">
              <a:spcBef>
                <a:spcPts val="0"/>
              </a:spcBef>
              <a:spcAft>
                <a:spcPts val="0"/>
              </a:spcAft>
              <a:buSzPts val="1400"/>
              <a:buChar char="●"/>
            </a:pPr>
            <a:r>
              <a:rPr lang="en"/>
              <a:t>Phage resistance</a:t>
            </a:r>
            <a:endParaRPr/>
          </a:p>
          <a:p>
            <a:pPr indent="-317500" lvl="0" marL="457200" rtl="0" algn="l">
              <a:spcBef>
                <a:spcPts val="0"/>
              </a:spcBef>
              <a:spcAft>
                <a:spcPts val="0"/>
              </a:spcAft>
              <a:buSzPts val="1400"/>
              <a:buChar char="●"/>
            </a:pPr>
            <a:r>
              <a:rPr lang="en"/>
              <a:t>Auxotrophy</a:t>
            </a:r>
            <a:endParaRPr/>
          </a:p>
          <a:p>
            <a:pPr indent="0" lvl="0" marL="0" rtl="0" algn="l">
              <a:spcBef>
                <a:spcPts val="1200"/>
              </a:spcBef>
              <a:spcAft>
                <a:spcPts val="0"/>
              </a:spcAft>
              <a:buNone/>
            </a:pPr>
            <a:r>
              <a:t/>
            </a:r>
            <a:endParaRPr/>
          </a:p>
          <a:p>
            <a:pPr indent="0" lvl="0" marL="0" rtl="0" algn="ctr">
              <a:spcBef>
                <a:spcPts val="1200"/>
              </a:spcBef>
              <a:spcAft>
                <a:spcPts val="0"/>
              </a:spcAft>
              <a:buNone/>
            </a:pPr>
            <a:r>
              <a:rPr lang="en"/>
              <a:t>e.g. </a:t>
            </a:r>
            <a:r>
              <a:rPr i="1" lang="en"/>
              <a:t>E. coli</a:t>
            </a:r>
            <a:endParaRPr i="1"/>
          </a:p>
          <a:p>
            <a:pPr indent="0" lvl="0" marL="0" rtl="0" algn="ctr">
              <a:spcBef>
                <a:spcPts val="1200"/>
              </a:spcBef>
              <a:spcAft>
                <a:spcPts val="1200"/>
              </a:spcAft>
              <a:buNone/>
            </a:pPr>
            <a:r>
              <a:rPr lang="en"/>
              <a:t>Well studied, easy to culture</a:t>
            </a:r>
            <a:endParaRPr/>
          </a:p>
        </p:txBody>
      </p:sp>
      <p:sp>
        <p:nvSpPr>
          <p:cNvPr id="171" name="Google Shape;171;p26"/>
          <p:cNvSpPr/>
          <p:nvPr/>
        </p:nvSpPr>
        <p:spPr>
          <a:xfrm flipH="1">
            <a:off x="6413325" y="1752575"/>
            <a:ext cx="662400" cy="2689200"/>
          </a:xfrm>
          <a:prstGeom prst="curvedRightArrow">
            <a:avLst>
              <a:gd fmla="val 17847" name="adj1"/>
              <a:gd fmla="val 37264" name="adj2"/>
              <a:gd fmla="val 20441"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26"/>
          <p:cNvSpPr txBox="1"/>
          <p:nvPr/>
        </p:nvSpPr>
        <p:spPr>
          <a:xfrm>
            <a:off x="6731000" y="1143000"/>
            <a:ext cx="734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38761D"/>
                </a:solidFill>
              </a:rPr>
              <a:t>active</a:t>
            </a:r>
            <a:endParaRPr b="1">
              <a:solidFill>
                <a:srgbClr val="38761D"/>
              </a:solidFill>
            </a:endParaRPr>
          </a:p>
        </p:txBody>
      </p:sp>
      <p:sp>
        <p:nvSpPr>
          <p:cNvPr id="173" name="Google Shape;173;p26"/>
          <p:cNvSpPr txBox="1"/>
          <p:nvPr/>
        </p:nvSpPr>
        <p:spPr>
          <a:xfrm>
            <a:off x="6807200" y="4537850"/>
            <a:ext cx="861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990000"/>
                </a:solidFill>
              </a:rPr>
              <a:t>inactive</a:t>
            </a:r>
            <a:endParaRPr b="1">
              <a:solidFill>
                <a:srgbClr val="990000"/>
              </a:solidFill>
            </a:endParaRPr>
          </a:p>
        </p:txBody>
      </p:sp>
      <p:sp>
        <p:nvSpPr>
          <p:cNvPr id="174" name="Google Shape;174;p26"/>
          <p:cNvSpPr txBox="1"/>
          <p:nvPr/>
        </p:nvSpPr>
        <p:spPr>
          <a:xfrm>
            <a:off x="2988000" y="4762300"/>
            <a:ext cx="35469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t>Haiser, H.J., et al. </a:t>
            </a:r>
            <a:r>
              <a:rPr i="1" lang="en" sz="1100"/>
              <a:t>Gut Microbes</a:t>
            </a:r>
            <a:r>
              <a:rPr lang="en" sz="1100"/>
              <a:t> 5, 233–238 (2014).</a:t>
            </a:r>
            <a:endParaRPr sz="1100"/>
          </a:p>
        </p:txBody>
      </p:sp>
      <p:sp>
        <p:nvSpPr>
          <p:cNvPr id="175" name="Google Shape;175;p2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76" name="Google Shape;176;p26"/>
          <p:cNvSpPr/>
          <p:nvPr/>
        </p:nvSpPr>
        <p:spPr>
          <a:xfrm rot="-5400000">
            <a:off x="1190075" y="2389425"/>
            <a:ext cx="408300" cy="1905000"/>
          </a:xfrm>
          <a:prstGeom prst="leftBrace">
            <a:avLst>
              <a:gd fmla="val 50000" name="adj1"/>
              <a:gd fmla="val 50000" name="adj2"/>
            </a:avLst>
          </a:prstGeom>
          <a:no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grpSp>
        <p:nvGrpSpPr>
          <p:cNvPr id="181" name="Google Shape;181;p27"/>
          <p:cNvGrpSpPr/>
          <p:nvPr/>
        </p:nvGrpSpPr>
        <p:grpSpPr>
          <a:xfrm>
            <a:off x="3291325" y="1202717"/>
            <a:ext cx="3240724" cy="1173678"/>
            <a:chOff x="3075222" y="1152475"/>
            <a:chExt cx="3737428" cy="1353723"/>
          </a:xfrm>
        </p:grpSpPr>
        <p:pic>
          <p:nvPicPr>
            <p:cNvPr id="182" name="Google Shape;182;p27"/>
            <p:cNvPicPr preferRelativeResize="0"/>
            <p:nvPr/>
          </p:nvPicPr>
          <p:blipFill rotWithShape="1">
            <a:blip r:embed="rId3">
              <a:alphaModFix/>
            </a:blip>
            <a:srcRect b="51446" l="0" r="1302" t="0"/>
            <a:stretch/>
          </p:blipFill>
          <p:spPr>
            <a:xfrm>
              <a:off x="3075222" y="1152479"/>
              <a:ext cx="3737428" cy="1353719"/>
            </a:xfrm>
            <a:prstGeom prst="rect">
              <a:avLst/>
            </a:prstGeom>
            <a:noFill/>
            <a:ln>
              <a:noFill/>
            </a:ln>
          </p:spPr>
        </p:pic>
        <p:sp>
          <p:nvSpPr>
            <p:cNvPr id="183" name="Google Shape;183;p27"/>
            <p:cNvSpPr/>
            <p:nvPr/>
          </p:nvSpPr>
          <p:spPr>
            <a:xfrm>
              <a:off x="3075226" y="1152475"/>
              <a:ext cx="426300" cy="471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 name="Google Shape;184;p27"/>
          <p:cNvGrpSpPr/>
          <p:nvPr/>
        </p:nvGrpSpPr>
        <p:grpSpPr>
          <a:xfrm>
            <a:off x="3291325" y="3621644"/>
            <a:ext cx="3240724" cy="1140650"/>
            <a:chOff x="3075222" y="2625027"/>
            <a:chExt cx="3737428" cy="1315629"/>
          </a:xfrm>
        </p:grpSpPr>
        <p:pic>
          <p:nvPicPr>
            <p:cNvPr id="185" name="Google Shape;185;p27"/>
            <p:cNvPicPr preferRelativeResize="0"/>
            <p:nvPr/>
          </p:nvPicPr>
          <p:blipFill rotWithShape="1">
            <a:blip r:embed="rId3">
              <a:alphaModFix/>
            </a:blip>
            <a:srcRect b="0" l="0" r="1302" t="52814"/>
            <a:stretch/>
          </p:blipFill>
          <p:spPr>
            <a:xfrm>
              <a:off x="3075222" y="2625027"/>
              <a:ext cx="3737428" cy="1315629"/>
            </a:xfrm>
            <a:prstGeom prst="rect">
              <a:avLst/>
            </a:prstGeom>
            <a:noFill/>
            <a:ln>
              <a:noFill/>
            </a:ln>
          </p:spPr>
        </p:pic>
        <p:sp>
          <p:nvSpPr>
            <p:cNvPr id="186" name="Google Shape;186;p27"/>
            <p:cNvSpPr/>
            <p:nvPr/>
          </p:nvSpPr>
          <p:spPr>
            <a:xfrm>
              <a:off x="3138725" y="2625038"/>
              <a:ext cx="362700" cy="471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7" name="Google Shape;187;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Strains of a species can have important differences</a:t>
            </a:r>
            <a:endParaRPr/>
          </a:p>
        </p:txBody>
      </p:sp>
      <p:sp>
        <p:nvSpPr>
          <p:cNvPr id="188" name="Google Shape;188;p27"/>
          <p:cNvSpPr txBox="1"/>
          <p:nvPr>
            <p:ph idx="1" type="body"/>
          </p:nvPr>
        </p:nvSpPr>
        <p:spPr>
          <a:xfrm>
            <a:off x="311700" y="1152475"/>
            <a:ext cx="2600100" cy="3990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Intraspecific diversity has been appreciated for a long time</a:t>
            </a:r>
            <a:endParaRPr/>
          </a:p>
          <a:p>
            <a:pPr indent="-317500" lvl="0" marL="457200" rtl="0" algn="l">
              <a:spcBef>
                <a:spcPts val="1200"/>
              </a:spcBef>
              <a:spcAft>
                <a:spcPts val="0"/>
              </a:spcAft>
              <a:buSzPts val="1400"/>
              <a:buChar char="●"/>
            </a:pPr>
            <a:r>
              <a:rPr lang="en"/>
              <a:t>Pathogenicity</a:t>
            </a:r>
            <a:endParaRPr/>
          </a:p>
          <a:p>
            <a:pPr indent="-317500" lvl="0" marL="457200" rtl="0" algn="l">
              <a:spcBef>
                <a:spcPts val="0"/>
              </a:spcBef>
              <a:spcAft>
                <a:spcPts val="0"/>
              </a:spcAft>
              <a:buSzPts val="1400"/>
              <a:buChar char="●"/>
            </a:pPr>
            <a:r>
              <a:rPr lang="en"/>
              <a:t>Antibiotic resistance</a:t>
            </a:r>
            <a:endParaRPr/>
          </a:p>
          <a:p>
            <a:pPr indent="-317500" lvl="0" marL="457200" rtl="0" algn="l">
              <a:spcBef>
                <a:spcPts val="0"/>
              </a:spcBef>
              <a:spcAft>
                <a:spcPts val="0"/>
              </a:spcAft>
              <a:buSzPts val="1400"/>
              <a:buChar char="●"/>
            </a:pPr>
            <a:r>
              <a:rPr lang="en"/>
              <a:t>Phage resistance</a:t>
            </a:r>
            <a:endParaRPr/>
          </a:p>
          <a:p>
            <a:pPr indent="-317500" lvl="0" marL="457200" rtl="0" algn="l">
              <a:spcBef>
                <a:spcPts val="0"/>
              </a:spcBef>
              <a:spcAft>
                <a:spcPts val="0"/>
              </a:spcAft>
              <a:buSzPts val="1400"/>
              <a:buChar char="●"/>
            </a:pPr>
            <a:r>
              <a:rPr lang="en"/>
              <a:t>Auxotrophy</a:t>
            </a:r>
            <a:endParaRPr/>
          </a:p>
          <a:p>
            <a:pPr indent="0" lvl="0" marL="0" rtl="0" algn="l">
              <a:spcBef>
                <a:spcPts val="1200"/>
              </a:spcBef>
              <a:spcAft>
                <a:spcPts val="0"/>
              </a:spcAft>
              <a:buNone/>
            </a:pPr>
            <a:r>
              <a:t/>
            </a:r>
            <a:endParaRPr/>
          </a:p>
          <a:p>
            <a:pPr indent="0" lvl="0" marL="0" rtl="0" algn="ctr">
              <a:spcBef>
                <a:spcPts val="1200"/>
              </a:spcBef>
              <a:spcAft>
                <a:spcPts val="0"/>
              </a:spcAft>
              <a:buNone/>
            </a:pPr>
            <a:r>
              <a:rPr lang="en"/>
              <a:t>e.g. </a:t>
            </a:r>
            <a:r>
              <a:rPr i="1" lang="en"/>
              <a:t>E. coli</a:t>
            </a:r>
            <a:endParaRPr i="1"/>
          </a:p>
          <a:p>
            <a:pPr indent="0" lvl="0" marL="0" rtl="0" algn="ctr">
              <a:spcBef>
                <a:spcPts val="1200"/>
              </a:spcBef>
              <a:spcAft>
                <a:spcPts val="1200"/>
              </a:spcAft>
              <a:buNone/>
            </a:pPr>
            <a:r>
              <a:rPr lang="en"/>
              <a:t>Well studied, easy to culture</a:t>
            </a:r>
            <a:endParaRPr/>
          </a:p>
        </p:txBody>
      </p:sp>
      <p:sp>
        <p:nvSpPr>
          <p:cNvPr id="189" name="Google Shape;189;p27"/>
          <p:cNvSpPr/>
          <p:nvPr/>
        </p:nvSpPr>
        <p:spPr>
          <a:xfrm flipH="1">
            <a:off x="6413325" y="1752575"/>
            <a:ext cx="662400" cy="2689200"/>
          </a:xfrm>
          <a:prstGeom prst="curvedRightArrow">
            <a:avLst>
              <a:gd fmla="val 17847" name="adj1"/>
              <a:gd fmla="val 37264" name="adj2"/>
              <a:gd fmla="val 20441"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27"/>
          <p:cNvSpPr txBox="1"/>
          <p:nvPr/>
        </p:nvSpPr>
        <p:spPr>
          <a:xfrm>
            <a:off x="7239000" y="2332975"/>
            <a:ext cx="19050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a:solidFill>
                  <a:schemeClr val="dk1"/>
                </a:solidFill>
              </a:rPr>
              <a:t>Eggerthella lenta</a:t>
            </a:r>
            <a:r>
              <a:rPr b="1" lang="en">
                <a:solidFill>
                  <a:schemeClr val="dk1"/>
                </a:solidFill>
              </a:rPr>
              <a:t> </a:t>
            </a:r>
            <a:r>
              <a:rPr lang="en">
                <a:solidFill>
                  <a:schemeClr val="dk1"/>
                </a:solidFill>
              </a:rPr>
              <a:t>strains encoding the </a:t>
            </a:r>
            <a:r>
              <a:rPr i="1" lang="en">
                <a:solidFill>
                  <a:schemeClr val="dk1"/>
                </a:solidFill>
              </a:rPr>
              <a:t>cgr</a:t>
            </a:r>
            <a:r>
              <a:rPr lang="en">
                <a:solidFill>
                  <a:schemeClr val="dk1"/>
                </a:solidFill>
              </a:rPr>
              <a:t>-operon result in reduction/inactivation</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of digoxin</a:t>
            </a:r>
            <a:endParaRPr/>
          </a:p>
        </p:txBody>
      </p:sp>
      <p:sp>
        <p:nvSpPr>
          <p:cNvPr id="191" name="Google Shape;191;p27"/>
          <p:cNvSpPr txBox="1"/>
          <p:nvPr/>
        </p:nvSpPr>
        <p:spPr>
          <a:xfrm>
            <a:off x="6731000" y="1143000"/>
            <a:ext cx="734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38761D"/>
                </a:solidFill>
              </a:rPr>
              <a:t>active</a:t>
            </a:r>
            <a:endParaRPr b="1">
              <a:solidFill>
                <a:srgbClr val="38761D"/>
              </a:solidFill>
            </a:endParaRPr>
          </a:p>
        </p:txBody>
      </p:sp>
      <p:sp>
        <p:nvSpPr>
          <p:cNvPr id="192" name="Google Shape;192;p27"/>
          <p:cNvSpPr txBox="1"/>
          <p:nvPr/>
        </p:nvSpPr>
        <p:spPr>
          <a:xfrm>
            <a:off x="6807200" y="4537850"/>
            <a:ext cx="861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990000"/>
                </a:solidFill>
              </a:rPr>
              <a:t>in</a:t>
            </a:r>
            <a:r>
              <a:rPr b="1" lang="en">
                <a:solidFill>
                  <a:srgbClr val="990000"/>
                </a:solidFill>
              </a:rPr>
              <a:t>active</a:t>
            </a:r>
            <a:endParaRPr b="1">
              <a:solidFill>
                <a:srgbClr val="990000"/>
              </a:solidFill>
            </a:endParaRPr>
          </a:p>
        </p:txBody>
      </p:sp>
      <p:sp>
        <p:nvSpPr>
          <p:cNvPr id="193" name="Google Shape;193;p27"/>
          <p:cNvSpPr txBox="1"/>
          <p:nvPr/>
        </p:nvSpPr>
        <p:spPr>
          <a:xfrm>
            <a:off x="2988000" y="4762300"/>
            <a:ext cx="35469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t>Haiser, H.J., et al. </a:t>
            </a:r>
            <a:r>
              <a:rPr i="1" lang="en" sz="1100"/>
              <a:t>Gut Microbes</a:t>
            </a:r>
            <a:r>
              <a:rPr lang="en" sz="1100"/>
              <a:t> 5, 233–238 (2014).</a:t>
            </a:r>
            <a:endParaRPr sz="1100"/>
          </a:p>
        </p:txBody>
      </p:sp>
      <p:sp>
        <p:nvSpPr>
          <p:cNvPr id="194" name="Google Shape;194;p2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95" name="Google Shape;195;p27"/>
          <p:cNvSpPr/>
          <p:nvPr/>
        </p:nvSpPr>
        <p:spPr>
          <a:xfrm rot="-5400000">
            <a:off x="1190075" y="2389425"/>
            <a:ext cx="408300" cy="1905000"/>
          </a:xfrm>
          <a:prstGeom prst="leftBrace">
            <a:avLst>
              <a:gd fmla="val 50000" name="adj1"/>
              <a:gd fmla="val 50000" name="adj2"/>
            </a:avLst>
          </a:prstGeom>
          <a:no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is a </a:t>
            </a:r>
            <a:r>
              <a:rPr lang="en"/>
              <a:t>“</a:t>
            </a:r>
            <a:r>
              <a:rPr lang="en"/>
              <a:t>s</a:t>
            </a:r>
            <a:r>
              <a:rPr lang="en"/>
              <a:t>train”?</a:t>
            </a:r>
            <a:endParaRPr/>
          </a:p>
        </p:txBody>
      </p:sp>
      <p:sp>
        <p:nvSpPr>
          <p:cNvPr id="201" name="Google Shape;201;p2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202" name="Google Shape;202;p28"/>
          <p:cNvSpPr/>
          <p:nvPr/>
        </p:nvSpPr>
        <p:spPr>
          <a:xfrm>
            <a:off x="1872050" y="2229375"/>
            <a:ext cx="148200" cy="94500"/>
          </a:xfrm>
          <a:prstGeom prst="ellipse">
            <a:avLst/>
          </a:prstGeom>
          <a:solidFill>
            <a:srgbClr val="1155CC"/>
          </a:solidFill>
          <a:ln cap="flat" cmpd="sng" w="9525">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28"/>
          <p:cNvSpPr/>
          <p:nvPr/>
        </p:nvSpPr>
        <p:spPr>
          <a:xfrm>
            <a:off x="2100650" y="2457975"/>
            <a:ext cx="148200" cy="94500"/>
          </a:xfrm>
          <a:prstGeom prst="ellipse">
            <a:avLst/>
          </a:prstGeom>
          <a:solidFill>
            <a:srgbClr val="0B5394"/>
          </a:solidFill>
          <a:ln cap="flat" cmpd="sng" w="9525">
            <a:solidFill>
              <a:srgbClr val="C27BA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28"/>
          <p:cNvSpPr/>
          <p:nvPr/>
        </p:nvSpPr>
        <p:spPr>
          <a:xfrm>
            <a:off x="2176850" y="2381775"/>
            <a:ext cx="148200" cy="94500"/>
          </a:xfrm>
          <a:prstGeom prst="ellipse">
            <a:avLst/>
          </a:prstGeom>
          <a:solidFill>
            <a:srgbClr val="1155CC"/>
          </a:solidFill>
          <a:ln cap="flat" cmpd="sng" w="9525">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28"/>
          <p:cNvSpPr/>
          <p:nvPr/>
        </p:nvSpPr>
        <p:spPr>
          <a:xfrm>
            <a:off x="1567250" y="3219975"/>
            <a:ext cx="148200" cy="94500"/>
          </a:xfrm>
          <a:prstGeom prst="ellipse">
            <a:avLst/>
          </a:prstGeom>
          <a:solidFill>
            <a:srgbClr val="3C78D8"/>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28"/>
          <p:cNvSpPr/>
          <p:nvPr/>
        </p:nvSpPr>
        <p:spPr>
          <a:xfrm>
            <a:off x="2481650" y="2457975"/>
            <a:ext cx="148200" cy="94500"/>
          </a:xfrm>
          <a:prstGeom prst="ellipse">
            <a:avLst/>
          </a:prstGeom>
          <a:solidFill>
            <a:srgbClr val="1155CC"/>
          </a:solidFill>
          <a:ln cap="flat" cmpd="sng" w="19050">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28"/>
          <p:cNvSpPr/>
          <p:nvPr/>
        </p:nvSpPr>
        <p:spPr>
          <a:xfrm>
            <a:off x="3319850" y="2534175"/>
            <a:ext cx="148200" cy="94500"/>
          </a:xfrm>
          <a:prstGeom prst="ellipse">
            <a:avLst/>
          </a:prstGeom>
          <a:solidFill>
            <a:srgbClr val="741B47"/>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28"/>
          <p:cNvSpPr/>
          <p:nvPr/>
        </p:nvSpPr>
        <p:spPr>
          <a:xfrm>
            <a:off x="4386650" y="2686575"/>
            <a:ext cx="148200" cy="94500"/>
          </a:xfrm>
          <a:prstGeom prst="ellipse">
            <a:avLst/>
          </a:prstGeom>
          <a:solidFill>
            <a:srgbClr val="990000"/>
          </a:solidFill>
          <a:ln cap="flat" cmpd="sng" w="9525">
            <a:solidFill>
              <a:srgbClr val="76A5A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28"/>
          <p:cNvSpPr/>
          <p:nvPr/>
        </p:nvSpPr>
        <p:spPr>
          <a:xfrm>
            <a:off x="4539050" y="2991375"/>
            <a:ext cx="148200" cy="94500"/>
          </a:xfrm>
          <a:prstGeom prst="ellipse">
            <a:avLst/>
          </a:prstGeom>
          <a:solidFill>
            <a:srgbClr val="990000"/>
          </a:solidFill>
          <a:ln cap="flat" cmpd="sng" w="28575">
            <a:solidFill>
              <a:srgbClr val="76A5A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28"/>
          <p:cNvSpPr/>
          <p:nvPr/>
        </p:nvSpPr>
        <p:spPr>
          <a:xfrm>
            <a:off x="4996250" y="2991375"/>
            <a:ext cx="148200" cy="94500"/>
          </a:xfrm>
          <a:prstGeom prst="ellipse">
            <a:avLst/>
          </a:prstGeom>
          <a:solidFill>
            <a:srgbClr val="85200C"/>
          </a:solidFill>
          <a:ln cap="flat" cmpd="sng" w="9525">
            <a:solidFill>
              <a:srgbClr val="76A5A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28"/>
          <p:cNvSpPr/>
          <p:nvPr/>
        </p:nvSpPr>
        <p:spPr>
          <a:xfrm>
            <a:off x="4843850" y="3219975"/>
            <a:ext cx="148200" cy="94500"/>
          </a:xfrm>
          <a:prstGeom prst="ellipse">
            <a:avLst/>
          </a:prstGeom>
          <a:solidFill>
            <a:srgbClr val="990000"/>
          </a:solidFill>
          <a:ln cap="flat" cmpd="sng" w="9525">
            <a:solidFill>
              <a:srgbClr val="76A5A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28"/>
          <p:cNvSpPr/>
          <p:nvPr/>
        </p:nvSpPr>
        <p:spPr>
          <a:xfrm>
            <a:off x="4310450" y="3296175"/>
            <a:ext cx="148200" cy="94500"/>
          </a:xfrm>
          <a:prstGeom prst="ellipse">
            <a:avLst/>
          </a:prstGeom>
          <a:solidFill>
            <a:srgbClr val="E06666"/>
          </a:solidFill>
          <a:ln cap="flat" cmpd="sng" w="9525">
            <a:solidFill>
              <a:srgbClr val="76A5A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28"/>
          <p:cNvSpPr/>
          <p:nvPr/>
        </p:nvSpPr>
        <p:spPr>
          <a:xfrm>
            <a:off x="4920050" y="3448575"/>
            <a:ext cx="148200" cy="94500"/>
          </a:xfrm>
          <a:prstGeom prst="ellipse">
            <a:avLst/>
          </a:prstGeom>
          <a:solidFill>
            <a:srgbClr val="990000"/>
          </a:solidFill>
          <a:ln cap="flat" cmpd="sng" w="9525">
            <a:solidFill>
              <a:srgbClr val="76A5A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28"/>
          <p:cNvSpPr/>
          <p:nvPr/>
        </p:nvSpPr>
        <p:spPr>
          <a:xfrm>
            <a:off x="5072450" y="2686575"/>
            <a:ext cx="148200" cy="94500"/>
          </a:xfrm>
          <a:prstGeom prst="ellipse">
            <a:avLst/>
          </a:prstGeom>
          <a:solidFill>
            <a:srgbClr val="B45F06"/>
          </a:solidFill>
          <a:ln cap="flat" cmpd="sng" w="9525">
            <a:solidFill>
              <a:srgbClr val="76A5A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28"/>
          <p:cNvSpPr/>
          <p:nvPr/>
        </p:nvSpPr>
        <p:spPr>
          <a:xfrm>
            <a:off x="2329250" y="2610375"/>
            <a:ext cx="148200" cy="94500"/>
          </a:xfrm>
          <a:prstGeom prst="ellipse">
            <a:avLst/>
          </a:prstGeom>
          <a:solidFill>
            <a:srgbClr val="1155CC"/>
          </a:solidFill>
          <a:ln cap="flat" cmpd="sng" w="9525">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28"/>
          <p:cNvSpPr/>
          <p:nvPr/>
        </p:nvSpPr>
        <p:spPr>
          <a:xfrm>
            <a:off x="3624650" y="3219975"/>
            <a:ext cx="148200" cy="94500"/>
          </a:xfrm>
          <a:prstGeom prst="ellipse">
            <a:avLst/>
          </a:prstGeom>
          <a:solidFill>
            <a:srgbClr val="741B47"/>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28"/>
          <p:cNvSpPr/>
          <p:nvPr/>
        </p:nvSpPr>
        <p:spPr>
          <a:xfrm>
            <a:off x="3777050" y="2000775"/>
            <a:ext cx="148200" cy="94500"/>
          </a:xfrm>
          <a:prstGeom prst="ellipse">
            <a:avLst/>
          </a:prstGeom>
          <a:solidFill>
            <a:srgbClr val="741B47"/>
          </a:solidFill>
          <a:ln cap="flat" cmpd="sng" w="9525">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28"/>
          <p:cNvSpPr/>
          <p:nvPr/>
        </p:nvSpPr>
        <p:spPr>
          <a:xfrm>
            <a:off x="3472250" y="3981975"/>
            <a:ext cx="148200" cy="94500"/>
          </a:xfrm>
          <a:prstGeom prst="ellipse">
            <a:avLst/>
          </a:prstGeom>
          <a:solidFill>
            <a:srgbClr val="38761D"/>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28"/>
          <p:cNvSpPr/>
          <p:nvPr/>
        </p:nvSpPr>
        <p:spPr>
          <a:xfrm>
            <a:off x="6063050" y="3981975"/>
            <a:ext cx="148200" cy="94500"/>
          </a:xfrm>
          <a:prstGeom prst="ellipse">
            <a:avLst/>
          </a:prstGeom>
          <a:solidFill>
            <a:srgbClr val="B45F06"/>
          </a:solidFill>
          <a:ln cap="flat" cmpd="sng" w="9525">
            <a:solidFill>
              <a:srgbClr val="FFE5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28"/>
          <p:cNvSpPr/>
          <p:nvPr/>
        </p:nvSpPr>
        <p:spPr>
          <a:xfrm>
            <a:off x="6215450" y="3296175"/>
            <a:ext cx="148200" cy="94500"/>
          </a:xfrm>
          <a:prstGeom prst="ellipse">
            <a:avLst/>
          </a:prstGeom>
          <a:solidFill>
            <a:srgbClr val="B45F06"/>
          </a:solidFill>
          <a:ln cap="flat" cmpd="sng" w="9525">
            <a:solidFill>
              <a:srgbClr val="FFE5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28"/>
          <p:cNvSpPr/>
          <p:nvPr/>
        </p:nvSpPr>
        <p:spPr>
          <a:xfrm>
            <a:off x="2786450" y="4362975"/>
            <a:ext cx="148200" cy="94500"/>
          </a:xfrm>
          <a:prstGeom prst="ellipse">
            <a:avLst/>
          </a:prstGeom>
          <a:solidFill>
            <a:srgbClr val="38761D"/>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28"/>
          <p:cNvSpPr/>
          <p:nvPr/>
        </p:nvSpPr>
        <p:spPr>
          <a:xfrm>
            <a:off x="2634050" y="3981975"/>
            <a:ext cx="148200" cy="94500"/>
          </a:xfrm>
          <a:prstGeom prst="ellipse">
            <a:avLst/>
          </a:prstGeom>
          <a:solidFill>
            <a:srgbClr val="38761D"/>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28"/>
          <p:cNvSpPr/>
          <p:nvPr/>
        </p:nvSpPr>
        <p:spPr>
          <a:xfrm>
            <a:off x="3243650" y="4286775"/>
            <a:ext cx="148200" cy="94500"/>
          </a:xfrm>
          <a:prstGeom prst="ellipse">
            <a:avLst/>
          </a:prstGeom>
          <a:solidFill>
            <a:srgbClr val="38761D"/>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28"/>
          <p:cNvSpPr/>
          <p:nvPr/>
        </p:nvSpPr>
        <p:spPr>
          <a:xfrm>
            <a:off x="2329250" y="3704978"/>
            <a:ext cx="148200" cy="94500"/>
          </a:xfrm>
          <a:prstGeom prst="ellipse">
            <a:avLst/>
          </a:prstGeom>
          <a:solidFill>
            <a:srgbClr val="6AA84F"/>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28"/>
          <p:cNvSpPr/>
          <p:nvPr/>
        </p:nvSpPr>
        <p:spPr>
          <a:xfrm>
            <a:off x="7459350" y="1250100"/>
            <a:ext cx="148200" cy="94500"/>
          </a:xfrm>
          <a:prstGeom prst="roundRect">
            <a:avLst>
              <a:gd fmla="val 16667" name="adj"/>
            </a:avLst>
          </a:prstGeom>
          <a:solidFill>
            <a:srgbClr val="0B5394"/>
          </a:solidFill>
          <a:ln cap="flat" cmpd="sng" w="28575">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28"/>
          <p:cNvSpPr/>
          <p:nvPr/>
        </p:nvSpPr>
        <p:spPr>
          <a:xfrm>
            <a:off x="7687950" y="1554900"/>
            <a:ext cx="148200" cy="94500"/>
          </a:xfrm>
          <a:prstGeom prst="roundRect">
            <a:avLst>
              <a:gd fmla="val 16667" name="adj"/>
            </a:avLst>
          </a:prstGeom>
          <a:solidFill>
            <a:srgbClr val="6FA8DC"/>
          </a:solidFill>
          <a:ln cap="flat" cmpd="sng" w="28575">
            <a:solidFill>
              <a:srgbClr val="D5A6B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28"/>
          <p:cNvSpPr/>
          <p:nvPr/>
        </p:nvSpPr>
        <p:spPr>
          <a:xfrm>
            <a:off x="6697350" y="1554900"/>
            <a:ext cx="148200" cy="94500"/>
          </a:xfrm>
          <a:prstGeom prst="roundRect">
            <a:avLst>
              <a:gd fmla="val 16667" name="adj"/>
            </a:avLst>
          </a:prstGeom>
          <a:solidFill>
            <a:srgbClr val="6FA8DC"/>
          </a:solidFill>
          <a:ln cap="flat" cmpd="sng" w="28575">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28"/>
          <p:cNvSpPr/>
          <p:nvPr/>
        </p:nvSpPr>
        <p:spPr>
          <a:xfrm>
            <a:off x="7916550" y="869100"/>
            <a:ext cx="148200" cy="94500"/>
          </a:xfrm>
          <a:prstGeom prst="roundRect">
            <a:avLst>
              <a:gd fmla="val 16667" name="adj"/>
            </a:avLst>
          </a:prstGeom>
          <a:solidFill>
            <a:srgbClr val="6FA8DC"/>
          </a:solidFill>
          <a:ln cap="flat" cmpd="sng" w="28575">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28"/>
          <p:cNvSpPr/>
          <p:nvPr/>
        </p:nvSpPr>
        <p:spPr>
          <a:xfrm>
            <a:off x="7383150" y="1859700"/>
            <a:ext cx="148200" cy="94500"/>
          </a:xfrm>
          <a:prstGeom prst="roundRect">
            <a:avLst>
              <a:gd fmla="val 16667" name="adj"/>
            </a:avLst>
          </a:prstGeom>
          <a:solidFill>
            <a:srgbClr val="0B5394"/>
          </a:solidFill>
          <a:ln cap="flat" cmpd="sng" w="28575">
            <a:solidFill>
              <a:srgbClr val="D5A6B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28"/>
          <p:cNvSpPr/>
          <p:nvPr/>
        </p:nvSpPr>
        <p:spPr>
          <a:xfrm>
            <a:off x="8608950" y="1554900"/>
            <a:ext cx="148200" cy="94500"/>
          </a:xfrm>
          <a:prstGeom prst="roundRect">
            <a:avLst>
              <a:gd fmla="val 16667" name="adj"/>
            </a:avLst>
          </a:prstGeom>
          <a:solidFill>
            <a:srgbClr val="6FA8DC"/>
          </a:solidFill>
          <a:ln cap="flat" cmpd="sng" w="19050">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28"/>
          <p:cNvSpPr/>
          <p:nvPr/>
        </p:nvSpPr>
        <p:spPr>
          <a:xfrm>
            <a:off x="7535550" y="2621700"/>
            <a:ext cx="148200" cy="94500"/>
          </a:xfrm>
          <a:prstGeom prst="roundRect">
            <a:avLst>
              <a:gd fmla="val 16667" name="adj"/>
            </a:avLst>
          </a:prstGeom>
          <a:solidFill>
            <a:srgbClr val="0B5394"/>
          </a:solidFill>
          <a:ln cap="flat" cmpd="sng" w="28575">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2" name="Google Shape;232;p28"/>
          <p:cNvGrpSpPr/>
          <p:nvPr/>
        </p:nvGrpSpPr>
        <p:grpSpPr>
          <a:xfrm>
            <a:off x="-4375" y="4000275"/>
            <a:ext cx="971550" cy="1142850"/>
            <a:chOff x="576650" y="3838650"/>
            <a:chExt cx="971550" cy="1142850"/>
          </a:xfrm>
        </p:grpSpPr>
        <p:grpSp>
          <p:nvGrpSpPr>
            <p:cNvPr id="233" name="Google Shape;233;p28"/>
            <p:cNvGrpSpPr/>
            <p:nvPr/>
          </p:nvGrpSpPr>
          <p:grpSpPr>
            <a:xfrm>
              <a:off x="681500" y="3838650"/>
              <a:ext cx="866700" cy="866700"/>
              <a:chOff x="681500" y="3838650"/>
              <a:chExt cx="866700" cy="866700"/>
            </a:xfrm>
          </p:grpSpPr>
          <p:cxnSp>
            <p:nvCxnSpPr>
              <p:cNvPr id="234" name="Google Shape;234;p28"/>
              <p:cNvCxnSpPr/>
              <p:nvPr/>
            </p:nvCxnSpPr>
            <p:spPr>
              <a:xfrm rot="10800000">
                <a:off x="700550" y="3838650"/>
                <a:ext cx="0" cy="866700"/>
              </a:xfrm>
              <a:prstGeom prst="straightConnector1">
                <a:avLst/>
              </a:prstGeom>
              <a:noFill/>
              <a:ln cap="flat" cmpd="sng" w="38100">
                <a:solidFill>
                  <a:srgbClr val="999999"/>
                </a:solidFill>
                <a:prstDash val="solid"/>
                <a:round/>
                <a:headEnd len="med" w="med" type="none"/>
                <a:tailEnd len="med" w="med" type="triangle"/>
              </a:ln>
            </p:spPr>
          </p:cxnSp>
          <p:cxnSp>
            <p:nvCxnSpPr>
              <p:cNvPr id="235" name="Google Shape;235;p28"/>
              <p:cNvCxnSpPr/>
              <p:nvPr/>
            </p:nvCxnSpPr>
            <p:spPr>
              <a:xfrm rot="10800000">
                <a:off x="1114850" y="4272000"/>
                <a:ext cx="0" cy="866700"/>
              </a:xfrm>
              <a:prstGeom prst="straightConnector1">
                <a:avLst/>
              </a:prstGeom>
              <a:noFill/>
              <a:ln cap="flat" cmpd="sng" w="38100">
                <a:solidFill>
                  <a:srgbClr val="999999"/>
                </a:solidFill>
                <a:prstDash val="solid"/>
                <a:round/>
                <a:headEnd len="med" w="med" type="none"/>
                <a:tailEnd len="med" w="med" type="triangle"/>
              </a:ln>
            </p:spPr>
          </p:cxnSp>
        </p:grpSp>
        <p:sp>
          <p:nvSpPr>
            <p:cNvPr id="236" name="Google Shape;236;p28"/>
            <p:cNvSpPr txBox="1"/>
            <p:nvPr/>
          </p:nvSpPr>
          <p:spPr>
            <a:xfrm>
              <a:off x="576650" y="4686300"/>
              <a:ext cx="952500" cy="29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666666"/>
                  </a:solidFill>
                </a:rPr>
                <a:t>Diversity</a:t>
              </a:r>
              <a:endParaRPr>
                <a:solidFill>
                  <a:srgbClr val="666666"/>
                </a:solidFill>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t>What is a “strain”?</a:t>
            </a:r>
            <a:endParaRPr/>
          </a:p>
        </p:txBody>
      </p:sp>
      <p:sp>
        <p:nvSpPr>
          <p:cNvPr id="242" name="Google Shape;242;p2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243" name="Google Shape;243;p29"/>
          <p:cNvSpPr/>
          <p:nvPr/>
        </p:nvSpPr>
        <p:spPr>
          <a:xfrm>
            <a:off x="209550" y="1497506"/>
            <a:ext cx="6705600" cy="3328500"/>
          </a:xfrm>
          <a:prstGeom prst="ellipse">
            <a:avLst/>
          </a:prstGeom>
          <a:noFill/>
          <a:ln cap="flat" cmpd="sng" w="19050">
            <a:solidFill>
              <a:srgbClr val="000000"/>
            </a:solidFill>
            <a:prstDash val="lg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29"/>
          <p:cNvSpPr txBox="1"/>
          <p:nvPr/>
        </p:nvSpPr>
        <p:spPr>
          <a:xfrm rot="-1515559">
            <a:off x="449261" y="1661556"/>
            <a:ext cx="1477799" cy="360848"/>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Species A</a:t>
            </a:r>
            <a:endParaRPr/>
          </a:p>
        </p:txBody>
      </p:sp>
      <p:sp>
        <p:nvSpPr>
          <p:cNvPr id="245" name="Google Shape;245;p29"/>
          <p:cNvSpPr/>
          <p:nvPr/>
        </p:nvSpPr>
        <p:spPr>
          <a:xfrm>
            <a:off x="1872050" y="2229375"/>
            <a:ext cx="148200" cy="94500"/>
          </a:xfrm>
          <a:prstGeom prst="ellipse">
            <a:avLst/>
          </a:prstGeom>
          <a:solidFill>
            <a:srgbClr val="1155CC"/>
          </a:solidFill>
          <a:ln cap="flat" cmpd="sng" w="9525">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29"/>
          <p:cNvSpPr/>
          <p:nvPr/>
        </p:nvSpPr>
        <p:spPr>
          <a:xfrm>
            <a:off x="2100650" y="2457975"/>
            <a:ext cx="148200" cy="94500"/>
          </a:xfrm>
          <a:prstGeom prst="ellipse">
            <a:avLst/>
          </a:prstGeom>
          <a:solidFill>
            <a:srgbClr val="0B5394"/>
          </a:solidFill>
          <a:ln cap="flat" cmpd="sng" w="9525">
            <a:solidFill>
              <a:srgbClr val="C27BA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29"/>
          <p:cNvSpPr/>
          <p:nvPr/>
        </p:nvSpPr>
        <p:spPr>
          <a:xfrm>
            <a:off x="2176850" y="2381775"/>
            <a:ext cx="148200" cy="94500"/>
          </a:xfrm>
          <a:prstGeom prst="ellipse">
            <a:avLst/>
          </a:prstGeom>
          <a:solidFill>
            <a:srgbClr val="1155CC"/>
          </a:solidFill>
          <a:ln cap="flat" cmpd="sng" w="9525">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29"/>
          <p:cNvSpPr/>
          <p:nvPr/>
        </p:nvSpPr>
        <p:spPr>
          <a:xfrm>
            <a:off x="1567250" y="3219975"/>
            <a:ext cx="148200" cy="94500"/>
          </a:xfrm>
          <a:prstGeom prst="ellipse">
            <a:avLst/>
          </a:prstGeom>
          <a:solidFill>
            <a:srgbClr val="3C78D8"/>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29"/>
          <p:cNvSpPr/>
          <p:nvPr/>
        </p:nvSpPr>
        <p:spPr>
          <a:xfrm>
            <a:off x="2481650" y="2457975"/>
            <a:ext cx="148200" cy="94500"/>
          </a:xfrm>
          <a:prstGeom prst="ellipse">
            <a:avLst/>
          </a:prstGeom>
          <a:solidFill>
            <a:srgbClr val="1155CC"/>
          </a:solidFill>
          <a:ln cap="flat" cmpd="sng" w="19050">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29"/>
          <p:cNvSpPr/>
          <p:nvPr/>
        </p:nvSpPr>
        <p:spPr>
          <a:xfrm>
            <a:off x="3319850" y="2534175"/>
            <a:ext cx="148200" cy="94500"/>
          </a:xfrm>
          <a:prstGeom prst="ellipse">
            <a:avLst/>
          </a:prstGeom>
          <a:solidFill>
            <a:srgbClr val="741B47"/>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29"/>
          <p:cNvSpPr/>
          <p:nvPr/>
        </p:nvSpPr>
        <p:spPr>
          <a:xfrm>
            <a:off x="4386650" y="2686575"/>
            <a:ext cx="148200" cy="94500"/>
          </a:xfrm>
          <a:prstGeom prst="ellipse">
            <a:avLst/>
          </a:prstGeom>
          <a:solidFill>
            <a:srgbClr val="990000"/>
          </a:solidFill>
          <a:ln cap="flat" cmpd="sng" w="9525">
            <a:solidFill>
              <a:srgbClr val="76A5A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29"/>
          <p:cNvSpPr/>
          <p:nvPr/>
        </p:nvSpPr>
        <p:spPr>
          <a:xfrm>
            <a:off x="4539050" y="2991375"/>
            <a:ext cx="148200" cy="94500"/>
          </a:xfrm>
          <a:prstGeom prst="ellipse">
            <a:avLst/>
          </a:prstGeom>
          <a:solidFill>
            <a:srgbClr val="990000"/>
          </a:solidFill>
          <a:ln cap="flat" cmpd="sng" w="28575">
            <a:solidFill>
              <a:srgbClr val="76A5A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29"/>
          <p:cNvSpPr/>
          <p:nvPr/>
        </p:nvSpPr>
        <p:spPr>
          <a:xfrm>
            <a:off x="4996250" y="2991375"/>
            <a:ext cx="148200" cy="94500"/>
          </a:xfrm>
          <a:prstGeom prst="ellipse">
            <a:avLst/>
          </a:prstGeom>
          <a:solidFill>
            <a:srgbClr val="85200C"/>
          </a:solidFill>
          <a:ln cap="flat" cmpd="sng" w="9525">
            <a:solidFill>
              <a:srgbClr val="76A5A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29"/>
          <p:cNvSpPr/>
          <p:nvPr/>
        </p:nvSpPr>
        <p:spPr>
          <a:xfrm>
            <a:off x="4843850" y="3219975"/>
            <a:ext cx="148200" cy="94500"/>
          </a:xfrm>
          <a:prstGeom prst="ellipse">
            <a:avLst/>
          </a:prstGeom>
          <a:solidFill>
            <a:srgbClr val="990000"/>
          </a:solidFill>
          <a:ln cap="flat" cmpd="sng" w="9525">
            <a:solidFill>
              <a:srgbClr val="76A5A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29"/>
          <p:cNvSpPr/>
          <p:nvPr/>
        </p:nvSpPr>
        <p:spPr>
          <a:xfrm>
            <a:off x="4310450" y="3296175"/>
            <a:ext cx="148200" cy="94500"/>
          </a:xfrm>
          <a:prstGeom prst="ellipse">
            <a:avLst/>
          </a:prstGeom>
          <a:solidFill>
            <a:srgbClr val="E06666"/>
          </a:solidFill>
          <a:ln cap="flat" cmpd="sng" w="9525">
            <a:solidFill>
              <a:srgbClr val="76A5A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29"/>
          <p:cNvSpPr/>
          <p:nvPr/>
        </p:nvSpPr>
        <p:spPr>
          <a:xfrm>
            <a:off x="4920050" y="3448575"/>
            <a:ext cx="148200" cy="94500"/>
          </a:xfrm>
          <a:prstGeom prst="ellipse">
            <a:avLst/>
          </a:prstGeom>
          <a:solidFill>
            <a:srgbClr val="990000"/>
          </a:solidFill>
          <a:ln cap="flat" cmpd="sng" w="9525">
            <a:solidFill>
              <a:srgbClr val="76A5A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29"/>
          <p:cNvSpPr/>
          <p:nvPr/>
        </p:nvSpPr>
        <p:spPr>
          <a:xfrm>
            <a:off x="5072450" y="2686575"/>
            <a:ext cx="148200" cy="94500"/>
          </a:xfrm>
          <a:prstGeom prst="ellipse">
            <a:avLst/>
          </a:prstGeom>
          <a:solidFill>
            <a:srgbClr val="B45F06"/>
          </a:solidFill>
          <a:ln cap="flat" cmpd="sng" w="9525">
            <a:solidFill>
              <a:srgbClr val="76A5A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29"/>
          <p:cNvSpPr/>
          <p:nvPr/>
        </p:nvSpPr>
        <p:spPr>
          <a:xfrm>
            <a:off x="2329250" y="2610375"/>
            <a:ext cx="148200" cy="94500"/>
          </a:xfrm>
          <a:prstGeom prst="ellipse">
            <a:avLst/>
          </a:prstGeom>
          <a:solidFill>
            <a:srgbClr val="1155CC"/>
          </a:solidFill>
          <a:ln cap="flat" cmpd="sng" w="9525">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29"/>
          <p:cNvSpPr/>
          <p:nvPr/>
        </p:nvSpPr>
        <p:spPr>
          <a:xfrm>
            <a:off x="3624650" y="3219975"/>
            <a:ext cx="148200" cy="94500"/>
          </a:xfrm>
          <a:prstGeom prst="ellipse">
            <a:avLst/>
          </a:prstGeom>
          <a:solidFill>
            <a:srgbClr val="741B47"/>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29"/>
          <p:cNvSpPr/>
          <p:nvPr/>
        </p:nvSpPr>
        <p:spPr>
          <a:xfrm>
            <a:off x="3777050" y="2000775"/>
            <a:ext cx="148200" cy="94500"/>
          </a:xfrm>
          <a:prstGeom prst="ellipse">
            <a:avLst/>
          </a:prstGeom>
          <a:solidFill>
            <a:srgbClr val="741B47"/>
          </a:solidFill>
          <a:ln cap="flat" cmpd="sng" w="9525">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29"/>
          <p:cNvSpPr/>
          <p:nvPr/>
        </p:nvSpPr>
        <p:spPr>
          <a:xfrm>
            <a:off x="3472250" y="3981975"/>
            <a:ext cx="148200" cy="94500"/>
          </a:xfrm>
          <a:prstGeom prst="ellipse">
            <a:avLst/>
          </a:prstGeom>
          <a:solidFill>
            <a:srgbClr val="38761D"/>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29"/>
          <p:cNvSpPr/>
          <p:nvPr/>
        </p:nvSpPr>
        <p:spPr>
          <a:xfrm>
            <a:off x="6063050" y="3981975"/>
            <a:ext cx="148200" cy="94500"/>
          </a:xfrm>
          <a:prstGeom prst="ellipse">
            <a:avLst/>
          </a:prstGeom>
          <a:solidFill>
            <a:srgbClr val="B45F06"/>
          </a:solidFill>
          <a:ln cap="flat" cmpd="sng" w="9525">
            <a:solidFill>
              <a:srgbClr val="FFE5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29"/>
          <p:cNvSpPr/>
          <p:nvPr/>
        </p:nvSpPr>
        <p:spPr>
          <a:xfrm>
            <a:off x="6215450" y="3296175"/>
            <a:ext cx="148200" cy="94500"/>
          </a:xfrm>
          <a:prstGeom prst="ellipse">
            <a:avLst/>
          </a:prstGeom>
          <a:solidFill>
            <a:srgbClr val="B45F06"/>
          </a:solidFill>
          <a:ln cap="flat" cmpd="sng" w="9525">
            <a:solidFill>
              <a:srgbClr val="FFE5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29"/>
          <p:cNvSpPr/>
          <p:nvPr/>
        </p:nvSpPr>
        <p:spPr>
          <a:xfrm>
            <a:off x="2786450" y="4362975"/>
            <a:ext cx="148200" cy="94500"/>
          </a:xfrm>
          <a:prstGeom prst="ellipse">
            <a:avLst/>
          </a:prstGeom>
          <a:solidFill>
            <a:srgbClr val="38761D"/>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29"/>
          <p:cNvSpPr/>
          <p:nvPr/>
        </p:nvSpPr>
        <p:spPr>
          <a:xfrm>
            <a:off x="2634050" y="3981975"/>
            <a:ext cx="148200" cy="94500"/>
          </a:xfrm>
          <a:prstGeom prst="ellipse">
            <a:avLst/>
          </a:prstGeom>
          <a:solidFill>
            <a:srgbClr val="38761D"/>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29"/>
          <p:cNvSpPr/>
          <p:nvPr/>
        </p:nvSpPr>
        <p:spPr>
          <a:xfrm>
            <a:off x="3243650" y="4286775"/>
            <a:ext cx="148200" cy="94500"/>
          </a:xfrm>
          <a:prstGeom prst="ellipse">
            <a:avLst/>
          </a:prstGeom>
          <a:solidFill>
            <a:srgbClr val="38761D"/>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29"/>
          <p:cNvSpPr/>
          <p:nvPr/>
        </p:nvSpPr>
        <p:spPr>
          <a:xfrm>
            <a:off x="2329250" y="3704978"/>
            <a:ext cx="148200" cy="94500"/>
          </a:xfrm>
          <a:prstGeom prst="ellipse">
            <a:avLst/>
          </a:prstGeom>
          <a:solidFill>
            <a:srgbClr val="6AA84F"/>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29"/>
          <p:cNvSpPr/>
          <p:nvPr/>
        </p:nvSpPr>
        <p:spPr>
          <a:xfrm>
            <a:off x="7459350" y="1250100"/>
            <a:ext cx="148200" cy="94500"/>
          </a:xfrm>
          <a:prstGeom prst="roundRect">
            <a:avLst>
              <a:gd fmla="val 16667" name="adj"/>
            </a:avLst>
          </a:prstGeom>
          <a:solidFill>
            <a:srgbClr val="0B5394"/>
          </a:solidFill>
          <a:ln cap="flat" cmpd="sng" w="28575">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29"/>
          <p:cNvSpPr/>
          <p:nvPr/>
        </p:nvSpPr>
        <p:spPr>
          <a:xfrm>
            <a:off x="7687950" y="1554900"/>
            <a:ext cx="148200" cy="94500"/>
          </a:xfrm>
          <a:prstGeom prst="roundRect">
            <a:avLst>
              <a:gd fmla="val 16667" name="adj"/>
            </a:avLst>
          </a:prstGeom>
          <a:solidFill>
            <a:srgbClr val="6FA8DC"/>
          </a:solidFill>
          <a:ln cap="flat" cmpd="sng" w="28575">
            <a:solidFill>
              <a:srgbClr val="D5A6B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29"/>
          <p:cNvSpPr/>
          <p:nvPr/>
        </p:nvSpPr>
        <p:spPr>
          <a:xfrm>
            <a:off x="6697350" y="1554900"/>
            <a:ext cx="148200" cy="94500"/>
          </a:xfrm>
          <a:prstGeom prst="roundRect">
            <a:avLst>
              <a:gd fmla="val 16667" name="adj"/>
            </a:avLst>
          </a:prstGeom>
          <a:solidFill>
            <a:srgbClr val="6FA8DC"/>
          </a:solidFill>
          <a:ln cap="flat" cmpd="sng" w="28575">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29"/>
          <p:cNvSpPr/>
          <p:nvPr/>
        </p:nvSpPr>
        <p:spPr>
          <a:xfrm>
            <a:off x="7916550" y="869100"/>
            <a:ext cx="148200" cy="94500"/>
          </a:xfrm>
          <a:prstGeom prst="roundRect">
            <a:avLst>
              <a:gd fmla="val 16667" name="adj"/>
            </a:avLst>
          </a:prstGeom>
          <a:solidFill>
            <a:srgbClr val="6FA8DC"/>
          </a:solidFill>
          <a:ln cap="flat" cmpd="sng" w="28575">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29"/>
          <p:cNvSpPr/>
          <p:nvPr/>
        </p:nvSpPr>
        <p:spPr>
          <a:xfrm>
            <a:off x="7383150" y="1859700"/>
            <a:ext cx="148200" cy="94500"/>
          </a:xfrm>
          <a:prstGeom prst="roundRect">
            <a:avLst>
              <a:gd fmla="val 16667" name="adj"/>
            </a:avLst>
          </a:prstGeom>
          <a:solidFill>
            <a:srgbClr val="0B5394"/>
          </a:solidFill>
          <a:ln cap="flat" cmpd="sng" w="28575">
            <a:solidFill>
              <a:srgbClr val="D5A6B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29"/>
          <p:cNvSpPr/>
          <p:nvPr/>
        </p:nvSpPr>
        <p:spPr>
          <a:xfrm>
            <a:off x="6392050" y="-14019"/>
            <a:ext cx="6705600" cy="3328500"/>
          </a:xfrm>
          <a:prstGeom prst="ellipse">
            <a:avLst/>
          </a:prstGeom>
          <a:noFill/>
          <a:ln cap="flat" cmpd="sng" w="19050">
            <a:solidFill>
              <a:srgbClr val="000000"/>
            </a:solidFill>
            <a:prstDash val="lg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29"/>
          <p:cNvSpPr txBox="1"/>
          <p:nvPr/>
        </p:nvSpPr>
        <p:spPr>
          <a:xfrm rot="-1515559">
            <a:off x="6616329" y="173601"/>
            <a:ext cx="1477799" cy="360848"/>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Species B</a:t>
            </a:r>
            <a:endParaRPr/>
          </a:p>
        </p:txBody>
      </p:sp>
      <p:sp>
        <p:nvSpPr>
          <p:cNvPr id="275" name="Google Shape;275;p29"/>
          <p:cNvSpPr/>
          <p:nvPr/>
        </p:nvSpPr>
        <p:spPr>
          <a:xfrm>
            <a:off x="8608950" y="1554900"/>
            <a:ext cx="148200" cy="94500"/>
          </a:xfrm>
          <a:prstGeom prst="roundRect">
            <a:avLst>
              <a:gd fmla="val 16667" name="adj"/>
            </a:avLst>
          </a:prstGeom>
          <a:solidFill>
            <a:srgbClr val="6FA8DC"/>
          </a:solidFill>
          <a:ln cap="flat" cmpd="sng" w="19050">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29"/>
          <p:cNvSpPr/>
          <p:nvPr/>
        </p:nvSpPr>
        <p:spPr>
          <a:xfrm>
            <a:off x="7535550" y="2621700"/>
            <a:ext cx="148200" cy="94500"/>
          </a:xfrm>
          <a:prstGeom prst="roundRect">
            <a:avLst>
              <a:gd fmla="val 16667" name="adj"/>
            </a:avLst>
          </a:prstGeom>
          <a:solidFill>
            <a:srgbClr val="0B5394"/>
          </a:solidFill>
          <a:ln cap="flat" cmpd="sng" w="28575">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7" name="Google Shape;277;p29"/>
          <p:cNvGrpSpPr/>
          <p:nvPr/>
        </p:nvGrpSpPr>
        <p:grpSpPr>
          <a:xfrm>
            <a:off x="-4375" y="4000275"/>
            <a:ext cx="971550" cy="1142850"/>
            <a:chOff x="576650" y="3838650"/>
            <a:chExt cx="971550" cy="1142850"/>
          </a:xfrm>
        </p:grpSpPr>
        <p:grpSp>
          <p:nvGrpSpPr>
            <p:cNvPr id="278" name="Google Shape;278;p29"/>
            <p:cNvGrpSpPr/>
            <p:nvPr/>
          </p:nvGrpSpPr>
          <p:grpSpPr>
            <a:xfrm>
              <a:off x="681500" y="3838650"/>
              <a:ext cx="866700" cy="866700"/>
              <a:chOff x="681500" y="3838650"/>
              <a:chExt cx="866700" cy="866700"/>
            </a:xfrm>
          </p:grpSpPr>
          <p:cxnSp>
            <p:nvCxnSpPr>
              <p:cNvPr id="279" name="Google Shape;279;p29"/>
              <p:cNvCxnSpPr/>
              <p:nvPr/>
            </p:nvCxnSpPr>
            <p:spPr>
              <a:xfrm rot="10800000">
                <a:off x="700550" y="3838650"/>
                <a:ext cx="0" cy="866700"/>
              </a:xfrm>
              <a:prstGeom prst="straightConnector1">
                <a:avLst/>
              </a:prstGeom>
              <a:noFill/>
              <a:ln cap="flat" cmpd="sng" w="38100">
                <a:solidFill>
                  <a:srgbClr val="999999"/>
                </a:solidFill>
                <a:prstDash val="solid"/>
                <a:round/>
                <a:headEnd len="med" w="med" type="none"/>
                <a:tailEnd len="med" w="med" type="triangle"/>
              </a:ln>
            </p:spPr>
          </p:cxnSp>
          <p:cxnSp>
            <p:nvCxnSpPr>
              <p:cNvPr id="280" name="Google Shape;280;p29"/>
              <p:cNvCxnSpPr/>
              <p:nvPr/>
            </p:nvCxnSpPr>
            <p:spPr>
              <a:xfrm rot="10800000">
                <a:off x="1114850" y="4272000"/>
                <a:ext cx="0" cy="866700"/>
              </a:xfrm>
              <a:prstGeom prst="straightConnector1">
                <a:avLst/>
              </a:prstGeom>
              <a:noFill/>
              <a:ln cap="flat" cmpd="sng" w="38100">
                <a:solidFill>
                  <a:srgbClr val="999999"/>
                </a:solidFill>
                <a:prstDash val="solid"/>
                <a:round/>
                <a:headEnd len="med" w="med" type="none"/>
                <a:tailEnd len="med" w="med" type="triangle"/>
              </a:ln>
            </p:spPr>
          </p:cxnSp>
        </p:grpSp>
        <p:sp>
          <p:nvSpPr>
            <p:cNvPr id="281" name="Google Shape;281;p29"/>
            <p:cNvSpPr txBox="1"/>
            <p:nvPr/>
          </p:nvSpPr>
          <p:spPr>
            <a:xfrm>
              <a:off x="576650" y="4686300"/>
              <a:ext cx="952500" cy="29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666666"/>
                  </a:solidFill>
                </a:rPr>
                <a:t>Diversity</a:t>
              </a:r>
              <a:endParaRPr>
                <a:solidFill>
                  <a:srgbClr val="666666"/>
                </a:solidFill>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30"/>
          <p:cNvSpPr/>
          <p:nvPr/>
        </p:nvSpPr>
        <p:spPr>
          <a:xfrm>
            <a:off x="6392050" y="-14019"/>
            <a:ext cx="6705600" cy="3328500"/>
          </a:xfrm>
          <a:prstGeom prst="ellipse">
            <a:avLst/>
          </a:prstGeom>
          <a:noFill/>
          <a:ln cap="flat" cmpd="sng" w="19050">
            <a:solidFill>
              <a:srgbClr val="000000"/>
            </a:solidFill>
            <a:prstDash val="lg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t>What is a “strain”?</a:t>
            </a:r>
            <a:endParaRPr/>
          </a:p>
        </p:txBody>
      </p:sp>
      <p:sp>
        <p:nvSpPr>
          <p:cNvPr id="288" name="Google Shape;288;p3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289" name="Google Shape;289;p30"/>
          <p:cNvSpPr/>
          <p:nvPr/>
        </p:nvSpPr>
        <p:spPr>
          <a:xfrm>
            <a:off x="209550" y="1497506"/>
            <a:ext cx="6705600" cy="3328500"/>
          </a:xfrm>
          <a:prstGeom prst="ellipse">
            <a:avLst/>
          </a:prstGeom>
          <a:noFill/>
          <a:ln cap="flat" cmpd="sng" w="19050">
            <a:solidFill>
              <a:srgbClr val="000000"/>
            </a:solidFill>
            <a:prstDash val="lg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30"/>
          <p:cNvSpPr txBox="1"/>
          <p:nvPr/>
        </p:nvSpPr>
        <p:spPr>
          <a:xfrm rot="-1515559">
            <a:off x="449261" y="1661556"/>
            <a:ext cx="1477799" cy="360848"/>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Species A</a:t>
            </a:r>
            <a:endParaRPr/>
          </a:p>
        </p:txBody>
      </p:sp>
      <p:sp>
        <p:nvSpPr>
          <p:cNvPr id="291" name="Google Shape;291;p30"/>
          <p:cNvSpPr/>
          <p:nvPr/>
        </p:nvSpPr>
        <p:spPr>
          <a:xfrm>
            <a:off x="1872050" y="2229375"/>
            <a:ext cx="148200" cy="94500"/>
          </a:xfrm>
          <a:prstGeom prst="ellipse">
            <a:avLst/>
          </a:prstGeom>
          <a:solidFill>
            <a:srgbClr val="1155CC"/>
          </a:solidFill>
          <a:ln cap="flat" cmpd="sng" w="9525">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30"/>
          <p:cNvSpPr/>
          <p:nvPr/>
        </p:nvSpPr>
        <p:spPr>
          <a:xfrm>
            <a:off x="2100650" y="2457975"/>
            <a:ext cx="148200" cy="94500"/>
          </a:xfrm>
          <a:prstGeom prst="ellipse">
            <a:avLst/>
          </a:prstGeom>
          <a:solidFill>
            <a:srgbClr val="0B5394"/>
          </a:solidFill>
          <a:ln cap="flat" cmpd="sng" w="9525">
            <a:solidFill>
              <a:srgbClr val="C27BA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30"/>
          <p:cNvSpPr/>
          <p:nvPr/>
        </p:nvSpPr>
        <p:spPr>
          <a:xfrm>
            <a:off x="2176850" y="2381775"/>
            <a:ext cx="148200" cy="94500"/>
          </a:xfrm>
          <a:prstGeom prst="ellipse">
            <a:avLst/>
          </a:prstGeom>
          <a:solidFill>
            <a:srgbClr val="1155CC"/>
          </a:solidFill>
          <a:ln cap="flat" cmpd="sng" w="9525">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30"/>
          <p:cNvSpPr/>
          <p:nvPr/>
        </p:nvSpPr>
        <p:spPr>
          <a:xfrm>
            <a:off x="1567250" y="3219975"/>
            <a:ext cx="148200" cy="94500"/>
          </a:xfrm>
          <a:prstGeom prst="ellipse">
            <a:avLst/>
          </a:prstGeom>
          <a:solidFill>
            <a:srgbClr val="3C78D8"/>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30"/>
          <p:cNvSpPr/>
          <p:nvPr/>
        </p:nvSpPr>
        <p:spPr>
          <a:xfrm>
            <a:off x="2481650" y="2457975"/>
            <a:ext cx="148200" cy="94500"/>
          </a:xfrm>
          <a:prstGeom prst="ellipse">
            <a:avLst/>
          </a:prstGeom>
          <a:solidFill>
            <a:srgbClr val="1155CC"/>
          </a:solidFill>
          <a:ln cap="flat" cmpd="sng" w="19050">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30"/>
          <p:cNvSpPr/>
          <p:nvPr/>
        </p:nvSpPr>
        <p:spPr>
          <a:xfrm>
            <a:off x="3319850" y="2534175"/>
            <a:ext cx="148200" cy="94500"/>
          </a:xfrm>
          <a:prstGeom prst="ellipse">
            <a:avLst/>
          </a:prstGeom>
          <a:solidFill>
            <a:srgbClr val="741B47"/>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30"/>
          <p:cNvSpPr/>
          <p:nvPr/>
        </p:nvSpPr>
        <p:spPr>
          <a:xfrm>
            <a:off x="4386650" y="2686575"/>
            <a:ext cx="148200" cy="94500"/>
          </a:xfrm>
          <a:prstGeom prst="ellipse">
            <a:avLst/>
          </a:prstGeom>
          <a:solidFill>
            <a:srgbClr val="990000"/>
          </a:solidFill>
          <a:ln cap="flat" cmpd="sng" w="9525">
            <a:solidFill>
              <a:srgbClr val="76A5A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30"/>
          <p:cNvSpPr/>
          <p:nvPr/>
        </p:nvSpPr>
        <p:spPr>
          <a:xfrm>
            <a:off x="4539050" y="2991375"/>
            <a:ext cx="148200" cy="94500"/>
          </a:xfrm>
          <a:prstGeom prst="ellipse">
            <a:avLst/>
          </a:prstGeom>
          <a:solidFill>
            <a:srgbClr val="990000"/>
          </a:solidFill>
          <a:ln cap="flat" cmpd="sng" w="28575">
            <a:solidFill>
              <a:srgbClr val="76A5A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30"/>
          <p:cNvSpPr/>
          <p:nvPr/>
        </p:nvSpPr>
        <p:spPr>
          <a:xfrm>
            <a:off x="4996250" y="2991375"/>
            <a:ext cx="148200" cy="94500"/>
          </a:xfrm>
          <a:prstGeom prst="ellipse">
            <a:avLst/>
          </a:prstGeom>
          <a:solidFill>
            <a:srgbClr val="85200C"/>
          </a:solidFill>
          <a:ln cap="flat" cmpd="sng" w="9525">
            <a:solidFill>
              <a:srgbClr val="76A5A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30"/>
          <p:cNvSpPr/>
          <p:nvPr/>
        </p:nvSpPr>
        <p:spPr>
          <a:xfrm>
            <a:off x="4843850" y="3219975"/>
            <a:ext cx="148200" cy="94500"/>
          </a:xfrm>
          <a:prstGeom prst="ellipse">
            <a:avLst/>
          </a:prstGeom>
          <a:solidFill>
            <a:srgbClr val="990000"/>
          </a:solidFill>
          <a:ln cap="flat" cmpd="sng" w="9525">
            <a:solidFill>
              <a:srgbClr val="76A5A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30"/>
          <p:cNvSpPr/>
          <p:nvPr/>
        </p:nvSpPr>
        <p:spPr>
          <a:xfrm>
            <a:off x="4310450" y="3296175"/>
            <a:ext cx="148200" cy="94500"/>
          </a:xfrm>
          <a:prstGeom prst="ellipse">
            <a:avLst/>
          </a:prstGeom>
          <a:solidFill>
            <a:srgbClr val="E06666"/>
          </a:solidFill>
          <a:ln cap="flat" cmpd="sng" w="9525">
            <a:solidFill>
              <a:srgbClr val="76A5A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30"/>
          <p:cNvSpPr/>
          <p:nvPr/>
        </p:nvSpPr>
        <p:spPr>
          <a:xfrm>
            <a:off x="4920050" y="3448575"/>
            <a:ext cx="148200" cy="94500"/>
          </a:xfrm>
          <a:prstGeom prst="ellipse">
            <a:avLst/>
          </a:prstGeom>
          <a:solidFill>
            <a:srgbClr val="990000"/>
          </a:solidFill>
          <a:ln cap="flat" cmpd="sng" w="9525">
            <a:solidFill>
              <a:srgbClr val="76A5A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30"/>
          <p:cNvSpPr/>
          <p:nvPr/>
        </p:nvSpPr>
        <p:spPr>
          <a:xfrm>
            <a:off x="5072450" y="2686575"/>
            <a:ext cx="148200" cy="94500"/>
          </a:xfrm>
          <a:prstGeom prst="ellipse">
            <a:avLst/>
          </a:prstGeom>
          <a:solidFill>
            <a:srgbClr val="B45F06"/>
          </a:solidFill>
          <a:ln cap="flat" cmpd="sng" w="9525">
            <a:solidFill>
              <a:srgbClr val="76A5A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30"/>
          <p:cNvSpPr/>
          <p:nvPr/>
        </p:nvSpPr>
        <p:spPr>
          <a:xfrm>
            <a:off x="2329250" y="2610375"/>
            <a:ext cx="148200" cy="94500"/>
          </a:xfrm>
          <a:prstGeom prst="ellipse">
            <a:avLst/>
          </a:prstGeom>
          <a:solidFill>
            <a:srgbClr val="1155CC"/>
          </a:solidFill>
          <a:ln cap="flat" cmpd="sng" w="9525">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30"/>
          <p:cNvSpPr/>
          <p:nvPr/>
        </p:nvSpPr>
        <p:spPr>
          <a:xfrm>
            <a:off x="3624650" y="3219975"/>
            <a:ext cx="148200" cy="94500"/>
          </a:xfrm>
          <a:prstGeom prst="ellipse">
            <a:avLst/>
          </a:prstGeom>
          <a:solidFill>
            <a:srgbClr val="741B47"/>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30"/>
          <p:cNvSpPr/>
          <p:nvPr/>
        </p:nvSpPr>
        <p:spPr>
          <a:xfrm>
            <a:off x="3777050" y="2000775"/>
            <a:ext cx="148200" cy="94500"/>
          </a:xfrm>
          <a:prstGeom prst="ellipse">
            <a:avLst/>
          </a:prstGeom>
          <a:solidFill>
            <a:srgbClr val="741B47"/>
          </a:solidFill>
          <a:ln cap="flat" cmpd="sng" w="9525">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30"/>
          <p:cNvSpPr/>
          <p:nvPr/>
        </p:nvSpPr>
        <p:spPr>
          <a:xfrm>
            <a:off x="3472250" y="3981975"/>
            <a:ext cx="148200" cy="94500"/>
          </a:xfrm>
          <a:prstGeom prst="ellipse">
            <a:avLst/>
          </a:prstGeom>
          <a:solidFill>
            <a:srgbClr val="38761D"/>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30"/>
          <p:cNvSpPr/>
          <p:nvPr/>
        </p:nvSpPr>
        <p:spPr>
          <a:xfrm>
            <a:off x="6063050" y="3981975"/>
            <a:ext cx="148200" cy="94500"/>
          </a:xfrm>
          <a:prstGeom prst="ellipse">
            <a:avLst/>
          </a:prstGeom>
          <a:solidFill>
            <a:srgbClr val="B45F06"/>
          </a:solidFill>
          <a:ln cap="flat" cmpd="sng" w="9525">
            <a:solidFill>
              <a:srgbClr val="FFE5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30"/>
          <p:cNvSpPr/>
          <p:nvPr/>
        </p:nvSpPr>
        <p:spPr>
          <a:xfrm>
            <a:off x="6215450" y="3296175"/>
            <a:ext cx="148200" cy="94500"/>
          </a:xfrm>
          <a:prstGeom prst="ellipse">
            <a:avLst/>
          </a:prstGeom>
          <a:solidFill>
            <a:srgbClr val="B45F06"/>
          </a:solidFill>
          <a:ln cap="flat" cmpd="sng" w="9525">
            <a:solidFill>
              <a:srgbClr val="FFE5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30"/>
          <p:cNvSpPr/>
          <p:nvPr/>
        </p:nvSpPr>
        <p:spPr>
          <a:xfrm>
            <a:off x="2786450" y="4362975"/>
            <a:ext cx="148200" cy="94500"/>
          </a:xfrm>
          <a:prstGeom prst="ellipse">
            <a:avLst/>
          </a:prstGeom>
          <a:solidFill>
            <a:srgbClr val="38761D"/>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30"/>
          <p:cNvSpPr/>
          <p:nvPr/>
        </p:nvSpPr>
        <p:spPr>
          <a:xfrm>
            <a:off x="2634050" y="3981975"/>
            <a:ext cx="148200" cy="94500"/>
          </a:xfrm>
          <a:prstGeom prst="ellipse">
            <a:avLst/>
          </a:prstGeom>
          <a:solidFill>
            <a:srgbClr val="38761D"/>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30"/>
          <p:cNvSpPr/>
          <p:nvPr/>
        </p:nvSpPr>
        <p:spPr>
          <a:xfrm>
            <a:off x="3243650" y="4286775"/>
            <a:ext cx="148200" cy="94500"/>
          </a:xfrm>
          <a:prstGeom prst="ellipse">
            <a:avLst/>
          </a:prstGeom>
          <a:solidFill>
            <a:srgbClr val="38761D"/>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30"/>
          <p:cNvSpPr/>
          <p:nvPr/>
        </p:nvSpPr>
        <p:spPr>
          <a:xfrm>
            <a:off x="2329250" y="3704978"/>
            <a:ext cx="148200" cy="94500"/>
          </a:xfrm>
          <a:prstGeom prst="ellipse">
            <a:avLst/>
          </a:prstGeom>
          <a:solidFill>
            <a:srgbClr val="6AA84F"/>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30"/>
          <p:cNvSpPr/>
          <p:nvPr/>
        </p:nvSpPr>
        <p:spPr>
          <a:xfrm>
            <a:off x="7459350" y="1250100"/>
            <a:ext cx="148200" cy="94500"/>
          </a:xfrm>
          <a:prstGeom prst="roundRect">
            <a:avLst>
              <a:gd fmla="val 16667" name="adj"/>
            </a:avLst>
          </a:prstGeom>
          <a:solidFill>
            <a:srgbClr val="0B5394"/>
          </a:solidFill>
          <a:ln cap="flat" cmpd="sng" w="28575">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30"/>
          <p:cNvSpPr/>
          <p:nvPr/>
        </p:nvSpPr>
        <p:spPr>
          <a:xfrm>
            <a:off x="7687950" y="1554900"/>
            <a:ext cx="148200" cy="94500"/>
          </a:xfrm>
          <a:prstGeom prst="roundRect">
            <a:avLst>
              <a:gd fmla="val 16667" name="adj"/>
            </a:avLst>
          </a:prstGeom>
          <a:solidFill>
            <a:srgbClr val="6FA8DC"/>
          </a:solidFill>
          <a:ln cap="flat" cmpd="sng" w="28575">
            <a:solidFill>
              <a:srgbClr val="D5A6B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30"/>
          <p:cNvSpPr/>
          <p:nvPr/>
        </p:nvSpPr>
        <p:spPr>
          <a:xfrm>
            <a:off x="6697350" y="1554900"/>
            <a:ext cx="148200" cy="94500"/>
          </a:xfrm>
          <a:prstGeom prst="roundRect">
            <a:avLst>
              <a:gd fmla="val 16667" name="adj"/>
            </a:avLst>
          </a:prstGeom>
          <a:solidFill>
            <a:srgbClr val="6FA8DC"/>
          </a:solidFill>
          <a:ln cap="flat" cmpd="sng" w="28575">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30"/>
          <p:cNvSpPr/>
          <p:nvPr/>
        </p:nvSpPr>
        <p:spPr>
          <a:xfrm>
            <a:off x="7916550" y="869100"/>
            <a:ext cx="148200" cy="94500"/>
          </a:xfrm>
          <a:prstGeom prst="roundRect">
            <a:avLst>
              <a:gd fmla="val 16667" name="adj"/>
            </a:avLst>
          </a:prstGeom>
          <a:solidFill>
            <a:srgbClr val="6FA8DC"/>
          </a:solidFill>
          <a:ln cap="flat" cmpd="sng" w="28575">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30"/>
          <p:cNvSpPr/>
          <p:nvPr/>
        </p:nvSpPr>
        <p:spPr>
          <a:xfrm>
            <a:off x="7383150" y="1859700"/>
            <a:ext cx="148200" cy="94500"/>
          </a:xfrm>
          <a:prstGeom prst="roundRect">
            <a:avLst>
              <a:gd fmla="val 16667" name="adj"/>
            </a:avLst>
          </a:prstGeom>
          <a:solidFill>
            <a:srgbClr val="0B5394"/>
          </a:solidFill>
          <a:ln cap="flat" cmpd="sng" w="28575">
            <a:solidFill>
              <a:srgbClr val="D5A6B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30"/>
          <p:cNvSpPr/>
          <p:nvPr/>
        </p:nvSpPr>
        <p:spPr>
          <a:xfrm>
            <a:off x="1715164" y="2048478"/>
            <a:ext cx="926700" cy="896400"/>
          </a:xfrm>
          <a:prstGeom prst="ellipse">
            <a:avLst/>
          </a:prstGeom>
          <a:noFill/>
          <a:ln cap="flat" cmpd="sng" w="19050">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30"/>
          <p:cNvSpPr/>
          <p:nvPr/>
        </p:nvSpPr>
        <p:spPr>
          <a:xfrm>
            <a:off x="3998586" y="2444158"/>
            <a:ext cx="1528800" cy="1291800"/>
          </a:xfrm>
          <a:prstGeom prst="ellipse">
            <a:avLst/>
          </a:prstGeom>
          <a:noFill/>
          <a:ln cap="flat" cmpd="sng" w="19050">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30"/>
          <p:cNvSpPr/>
          <p:nvPr/>
        </p:nvSpPr>
        <p:spPr>
          <a:xfrm>
            <a:off x="1946797" y="3596196"/>
            <a:ext cx="1899600" cy="896400"/>
          </a:xfrm>
          <a:prstGeom prst="ellipse">
            <a:avLst/>
          </a:prstGeom>
          <a:noFill/>
          <a:ln cap="flat" cmpd="sng" w="19050">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30"/>
          <p:cNvSpPr txBox="1"/>
          <p:nvPr/>
        </p:nvSpPr>
        <p:spPr>
          <a:xfrm rot="-1396">
            <a:off x="3978023" y="2152780"/>
            <a:ext cx="1477500" cy="360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t>Strain 2</a:t>
            </a:r>
            <a:endParaRPr sz="1200"/>
          </a:p>
        </p:txBody>
      </p:sp>
      <p:sp>
        <p:nvSpPr>
          <p:cNvPr id="323" name="Google Shape;323;p30"/>
          <p:cNvSpPr txBox="1"/>
          <p:nvPr/>
        </p:nvSpPr>
        <p:spPr>
          <a:xfrm rot="-1396">
            <a:off x="1439743" y="1756458"/>
            <a:ext cx="1477500" cy="360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t>Strain 1</a:t>
            </a:r>
            <a:endParaRPr sz="1200"/>
          </a:p>
        </p:txBody>
      </p:sp>
      <p:sp>
        <p:nvSpPr>
          <p:cNvPr id="324" name="Google Shape;324;p30"/>
          <p:cNvSpPr txBox="1"/>
          <p:nvPr/>
        </p:nvSpPr>
        <p:spPr>
          <a:xfrm rot="-1396">
            <a:off x="2157805" y="3303015"/>
            <a:ext cx="1477500" cy="360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t>Strain 3</a:t>
            </a:r>
            <a:endParaRPr sz="1200"/>
          </a:p>
        </p:txBody>
      </p:sp>
      <p:sp>
        <p:nvSpPr>
          <p:cNvPr id="325" name="Google Shape;325;p30"/>
          <p:cNvSpPr txBox="1"/>
          <p:nvPr/>
        </p:nvSpPr>
        <p:spPr>
          <a:xfrm rot="-1515559">
            <a:off x="6616329" y="173601"/>
            <a:ext cx="1477799" cy="360848"/>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Species B</a:t>
            </a:r>
            <a:endParaRPr/>
          </a:p>
        </p:txBody>
      </p:sp>
      <p:sp>
        <p:nvSpPr>
          <p:cNvPr id="326" name="Google Shape;326;p30"/>
          <p:cNvSpPr/>
          <p:nvPr/>
        </p:nvSpPr>
        <p:spPr>
          <a:xfrm>
            <a:off x="8608950" y="1554900"/>
            <a:ext cx="148200" cy="94500"/>
          </a:xfrm>
          <a:prstGeom prst="roundRect">
            <a:avLst>
              <a:gd fmla="val 16667" name="adj"/>
            </a:avLst>
          </a:prstGeom>
          <a:solidFill>
            <a:srgbClr val="6FA8DC"/>
          </a:solidFill>
          <a:ln cap="flat" cmpd="sng" w="19050">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30"/>
          <p:cNvSpPr/>
          <p:nvPr/>
        </p:nvSpPr>
        <p:spPr>
          <a:xfrm>
            <a:off x="7535550" y="2621700"/>
            <a:ext cx="148200" cy="94500"/>
          </a:xfrm>
          <a:prstGeom prst="roundRect">
            <a:avLst>
              <a:gd fmla="val 16667" name="adj"/>
            </a:avLst>
          </a:prstGeom>
          <a:solidFill>
            <a:srgbClr val="0B5394"/>
          </a:solidFill>
          <a:ln cap="flat" cmpd="sng" w="28575">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8" name="Google Shape;328;p30"/>
          <p:cNvGrpSpPr/>
          <p:nvPr/>
        </p:nvGrpSpPr>
        <p:grpSpPr>
          <a:xfrm>
            <a:off x="-4375" y="4000275"/>
            <a:ext cx="971550" cy="1142850"/>
            <a:chOff x="576650" y="3838650"/>
            <a:chExt cx="971550" cy="1142850"/>
          </a:xfrm>
        </p:grpSpPr>
        <p:grpSp>
          <p:nvGrpSpPr>
            <p:cNvPr id="329" name="Google Shape;329;p30"/>
            <p:cNvGrpSpPr/>
            <p:nvPr/>
          </p:nvGrpSpPr>
          <p:grpSpPr>
            <a:xfrm>
              <a:off x="681500" y="3838650"/>
              <a:ext cx="866700" cy="866700"/>
              <a:chOff x="681500" y="3838650"/>
              <a:chExt cx="866700" cy="866700"/>
            </a:xfrm>
          </p:grpSpPr>
          <p:cxnSp>
            <p:nvCxnSpPr>
              <p:cNvPr id="330" name="Google Shape;330;p30"/>
              <p:cNvCxnSpPr/>
              <p:nvPr/>
            </p:nvCxnSpPr>
            <p:spPr>
              <a:xfrm rot="10800000">
                <a:off x="700550" y="3838650"/>
                <a:ext cx="0" cy="866700"/>
              </a:xfrm>
              <a:prstGeom prst="straightConnector1">
                <a:avLst/>
              </a:prstGeom>
              <a:noFill/>
              <a:ln cap="flat" cmpd="sng" w="38100">
                <a:solidFill>
                  <a:srgbClr val="999999"/>
                </a:solidFill>
                <a:prstDash val="solid"/>
                <a:round/>
                <a:headEnd len="med" w="med" type="none"/>
                <a:tailEnd len="med" w="med" type="triangle"/>
              </a:ln>
            </p:spPr>
          </p:cxnSp>
          <p:cxnSp>
            <p:nvCxnSpPr>
              <p:cNvPr id="331" name="Google Shape;331;p30"/>
              <p:cNvCxnSpPr/>
              <p:nvPr/>
            </p:nvCxnSpPr>
            <p:spPr>
              <a:xfrm rot="10800000">
                <a:off x="1114850" y="4272000"/>
                <a:ext cx="0" cy="866700"/>
              </a:xfrm>
              <a:prstGeom prst="straightConnector1">
                <a:avLst/>
              </a:prstGeom>
              <a:noFill/>
              <a:ln cap="flat" cmpd="sng" w="38100">
                <a:solidFill>
                  <a:srgbClr val="999999"/>
                </a:solidFill>
                <a:prstDash val="solid"/>
                <a:round/>
                <a:headEnd len="med" w="med" type="none"/>
                <a:tailEnd len="med" w="med" type="triangle"/>
              </a:ln>
            </p:spPr>
          </p:cxnSp>
        </p:grpSp>
        <p:sp>
          <p:nvSpPr>
            <p:cNvPr id="332" name="Google Shape;332;p30"/>
            <p:cNvSpPr txBox="1"/>
            <p:nvPr/>
          </p:nvSpPr>
          <p:spPr>
            <a:xfrm>
              <a:off x="576650" y="4686300"/>
              <a:ext cx="952500" cy="29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666666"/>
                  </a:solidFill>
                </a:rPr>
                <a:t>Diversity</a:t>
              </a:r>
              <a:endParaRPr>
                <a:solidFill>
                  <a:srgbClr val="666666"/>
                </a:solidFill>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differentiates strains?</a:t>
            </a:r>
            <a:endParaRPr/>
          </a:p>
        </p:txBody>
      </p:sp>
      <p:sp>
        <p:nvSpPr>
          <p:cNvPr id="338" name="Google Shape;338;p3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grpSp>
        <p:nvGrpSpPr>
          <p:cNvPr id="339" name="Google Shape;339;p31"/>
          <p:cNvGrpSpPr/>
          <p:nvPr/>
        </p:nvGrpSpPr>
        <p:grpSpPr>
          <a:xfrm>
            <a:off x="5805250" y="2433867"/>
            <a:ext cx="2743096" cy="383100"/>
            <a:chOff x="390925" y="1506142"/>
            <a:chExt cx="2743096" cy="383100"/>
          </a:xfrm>
        </p:grpSpPr>
        <p:cxnSp>
          <p:nvCxnSpPr>
            <p:cNvPr id="340" name="Google Shape;340;p31"/>
            <p:cNvCxnSpPr/>
            <p:nvPr/>
          </p:nvCxnSpPr>
          <p:spPr>
            <a:xfrm>
              <a:off x="390925" y="1697692"/>
              <a:ext cx="878400" cy="0"/>
            </a:xfrm>
            <a:prstGeom prst="straightConnector1">
              <a:avLst/>
            </a:prstGeom>
            <a:noFill/>
            <a:ln cap="flat" cmpd="sng" w="76200">
              <a:solidFill>
                <a:srgbClr val="A64D79"/>
              </a:solidFill>
              <a:prstDash val="solid"/>
              <a:round/>
              <a:headEnd len="med" w="med" type="none"/>
              <a:tailEnd len="med" w="med" type="none"/>
            </a:ln>
          </p:spPr>
        </p:cxnSp>
        <p:sp>
          <p:nvSpPr>
            <p:cNvPr id="341" name="Google Shape;341;p31"/>
            <p:cNvSpPr txBox="1"/>
            <p:nvPr/>
          </p:nvSpPr>
          <p:spPr>
            <a:xfrm>
              <a:off x="1246295" y="1506142"/>
              <a:ext cx="356700" cy="38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A</a:t>
              </a:r>
              <a:endParaRPr b="1"/>
            </a:p>
          </p:txBody>
        </p:sp>
        <p:cxnSp>
          <p:nvCxnSpPr>
            <p:cNvPr id="342" name="Google Shape;342;p31"/>
            <p:cNvCxnSpPr/>
            <p:nvPr/>
          </p:nvCxnSpPr>
          <p:spPr>
            <a:xfrm>
              <a:off x="1527109" y="1697692"/>
              <a:ext cx="303300" cy="0"/>
            </a:xfrm>
            <a:prstGeom prst="straightConnector1">
              <a:avLst/>
            </a:prstGeom>
            <a:noFill/>
            <a:ln cap="flat" cmpd="sng" w="76200">
              <a:solidFill>
                <a:srgbClr val="A64D79"/>
              </a:solidFill>
              <a:prstDash val="solid"/>
              <a:round/>
              <a:headEnd len="med" w="med" type="none"/>
              <a:tailEnd len="med" w="med" type="none"/>
            </a:ln>
          </p:spPr>
        </p:cxnSp>
        <p:sp>
          <p:nvSpPr>
            <p:cNvPr id="343" name="Google Shape;343;p31"/>
            <p:cNvSpPr txBox="1"/>
            <p:nvPr/>
          </p:nvSpPr>
          <p:spPr>
            <a:xfrm>
              <a:off x="1780952" y="1506142"/>
              <a:ext cx="356700" cy="38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A</a:t>
              </a:r>
              <a:endParaRPr b="1"/>
            </a:p>
          </p:txBody>
        </p:sp>
        <p:cxnSp>
          <p:nvCxnSpPr>
            <p:cNvPr id="344" name="Google Shape;344;p31"/>
            <p:cNvCxnSpPr/>
            <p:nvPr/>
          </p:nvCxnSpPr>
          <p:spPr>
            <a:xfrm>
              <a:off x="2061766" y="1697692"/>
              <a:ext cx="524700" cy="0"/>
            </a:xfrm>
            <a:prstGeom prst="straightConnector1">
              <a:avLst/>
            </a:prstGeom>
            <a:noFill/>
            <a:ln cap="flat" cmpd="sng" w="76200">
              <a:solidFill>
                <a:srgbClr val="A64D79"/>
              </a:solidFill>
              <a:prstDash val="solid"/>
              <a:round/>
              <a:headEnd len="med" w="med" type="none"/>
              <a:tailEnd len="med" w="med" type="none"/>
            </a:ln>
          </p:spPr>
        </p:cxnSp>
        <p:sp>
          <p:nvSpPr>
            <p:cNvPr id="345" name="Google Shape;345;p31"/>
            <p:cNvSpPr txBox="1"/>
            <p:nvPr/>
          </p:nvSpPr>
          <p:spPr>
            <a:xfrm>
              <a:off x="2563436" y="1506142"/>
              <a:ext cx="356700" cy="38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C</a:t>
              </a:r>
              <a:endParaRPr b="1"/>
            </a:p>
          </p:txBody>
        </p:sp>
        <p:cxnSp>
          <p:nvCxnSpPr>
            <p:cNvPr id="346" name="Google Shape;346;p31"/>
            <p:cNvCxnSpPr/>
            <p:nvPr/>
          </p:nvCxnSpPr>
          <p:spPr>
            <a:xfrm>
              <a:off x="2830721" y="1697692"/>
              <a:ext cx="303300" cy="0"/>
            </a:xfrm>
            <a:prstGeom prst="straightConnector1">
              <a:avLst/>
            </a:prstGeom>
            <a:noFill/>
            <a:ln cap="flat" cmpd="sng" w="76200">
              <a:solidFill>
                <a:srgbClr val="A64D79"/>
              </a:solidFill>
              <a:prstDash val="solid"/>
              <a:round/>
              <a:headEnd len="med" w="med" type="none"/>
              <a:tailEnd len="med" w="med" type="none"/>
            </a:ln>
          </p:spPr>
        </p:cxnSp>
      </p:grpSp>
      <p:grpSp>
        <p:nvGrpSpPr>
          <p:cNvPr id="347" name="Google Shape;347;p31"/>
          <p:cNvGrpSpPr/>
          <p:nvPr/>
        </p:nvGrpSpPr>
        <p:grpSpPr>
          <a:xfrm>
            <a:off x="5805250" y="3067650"/>
            <a:ext cx="2743096" cy="383100"/>
            <a:chOff x="390925" y="1911325"/>
            <a:chExt cx="2743096" cy="383100"/>
          </a:xfrm>
        </p:grpSpPr>
        <p:cxnSp>
          <p:nvCxnSpPr>
            <p:cNvPr id="348" name="Google Shape;348;p31"/>
            <p:cNvCxnSpPr/>
            <p:nvPr/>
          </p:nvCxnSpPr>
          <p:spPr>
            <a:xfrm>
              <a:off x="390925" y="2102875"/>
              <a:ext cx="878400" cy="0"/>
            </a:xfrm>
            <a:prstGeom prst="straightConnector1">
              <a:avLst/>
            </a:prstGeom>
            <a:noFill/>
            <a:ln cap="flat" cmpd="sng" w="76200">
              <a:solidFill>
                <a:srgbClr val="6AA84F"/>
              </a:solidFill>
              <a:prstDash val="solid"/>
              <a:round/>
              <a:headEnd len="med" w="med" type="none"/>
              <a:tailEnd len="med" w="med" type="none"/>
            </a:ln>
          </p:spPr>
        </p:cxnSp>
        <p:sp>
          <p:nvSpPr>
            <p:cNvPr id="349" name="Google Shape;349;p31"/>
            <p:cNvSpPr txBox="1"/>
            <p:nvPr/>
          </p:nvSpPr>
          <p:spPr>
            <a:xfrm>
              <a:off x="1246295" y="1911325"/>
              <a:ext cx="356700" cy="38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T</a:t>
              </a:r>
              <a:endParaRPr b="1"/>
            </a:p>
          </p:txBody>
        </p:sp>
        <p:cxnSp>
          <p:nvCxnSpPr>
            <p:cNvPr id="350" name="Google Shape;350;p31"/>
            <p:cNvCxnSpPr/>
            <p:nvPr/>
          </p:nvCxnSpPr>
          <p:spPr>
            <a:xfrm>
              <a:off x="1527109" y="2102875"/>
              <a:ext cx="303300" cy="0"/>
            </a:xfrm>
            <a:prstGeom prst="straightConnector1">
              <a:avLst/>
            </a:prstGeom>
            <a:noFill/>
            <a:ln cap="flat" cmpd="sng" w="76200">
              <a:solidFill>
                <a:srgbClr val="6AA84F"/>
              </a:solidFill>
              <a:prstDash val="solid"/>
              <a:round/>
              <a:headEnd len="med" w="med" type="none"/>
              <a:tailEnd len="med" w="med" type="none"/>
            </a:ln>
          </p:spPr>
        </p:cxnSp>
        <p:sp>
          <p:nvSpPr>
            <p:cNvPr id="351" name="Google Shape;351;p31"/>
            <p:cNvSpPr txBox="1"/>
            <p:nvPr/>
          </p:nvSpPr>
          <p:spPr>
            <a:xfrm>
              <a:off x="1780952" y="1911325"/>
              <a:ext cx="356700" cy="38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A</a:t>
              </a:r>
              <a:endParaRPr b="1"/>
            </a:p>
          </p:txBody>
        </p:sp>
        <p:cxnSp>
          <p:nvCxnSpPr>
            <p:cNvPr id="352" name="Google Shape;352;p31"/>
            <p:cNvCxnSpPr/>
            <p:nvPr/>
          </p:nvCxnSpPr>
          <p:spPr>
            <a:xfrm>
              <a:off x="2061766" y="2102875"/>
              <a:ext cx="524700" cy="0"/>
            </a:xfrm>
            <a:prstGeom prst="straightConnector1">
              <a:avLst/>
            </a:prstGeom>
            <a:noFill/>
            <a:ln cap="flat" cmpd="sng" w="76200">
              <a:solidFill>
                <a:srgbClr val="6AA84F"/>
              </a:solidFill>
              <a:prstDash val="solid"/>
              <a:round/>
              <a:headEnd len="med" w="med" type="none"/>
              <a:tailEnd len="med" w="med" type="none"/>
            </a:ln>
          </p:spPr>
        </p:cxnSp>
        <p:sp>
          <p:nvSpPr>
            <p:cNvPr id="353" name="Google Shape;353;p31"/>
            <p:cNvSpPr txBox="1"/>
            <p:nvPr/>
          </p:nvSpPr>
          <p:spPr>
            <a:xfrm>
              <a:off x="2563436" y="1911325"/>
              <a:ext cx="356700" cy="38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G</a:t>
              </a:r>
              <a:endParaRPr b="1"/>
            </a:p>
          </p:txBody>
        </p:sp>
        <p:cxnSp>
          <p:nvCxnSpPr>
            <p:cNvPr id="354" name="Google Shape;354;p31"/>
            <p:cNvCxnSpPr/>
            <p:nvPr/>
          </p:nvCxnSpPr>
          <p:spPr>
            <a:xfrm>
              <a:off x="2830721" y="2102867"/>
              <a:ext cx="303300" cy="0"/>
            </a:xfrm>
            <a:prstGeom prst="straightConnector1">
              <a:avLst/>
            </a:prstGeom>
            <a:noFill/>
            <a:ln cap="flat" cmpd="sng" w="76200">
              <a:solidFill>
                <a:srgbClr val="6AA84F"/>
              </a:solidFill>
              <a:prstDash val="solid"/>
              <a:round/>
              <a:headEnd len="med" w="med" type="none"/>
              <a:tailEnd len="med" w="med" type="none"/>
            </a:ln>
          </p:spPr>
        </p:cxnSp>
      </p:grpSp>
      <p:grpSp>
        <p:nvGrpSpPr>
          <p:cNvPr id="355" name="Google Shape;355;p31"/>
          <p:cNvGrpSpPr/>
          <p:nvPr/>
        </p:nvGrpSpPr>
        <p:grpSpPr>
          <a:xfrm>
            <a:off x="5805250" y="3701433"/>
            <a:ext cx="2743096" cy="383100"/>
            <a:chOff x="390925" y="2316508"/>
            <a:chExt cx="2743096" cy="383100"/>
          </a:xfrm>
        </p:grpSpPr>
        <p:cxnSp>
          <p:nvCxnSpPr>
            <p:cNvPr id="356" name="Google Shape;356;p31"/>
            <p:cNvCxnSpPr/>
            <p:nvPr/>
          </p:nvCxnSpPr>
          <p:spPr>
            <a:xfrm>
              <a:off x="390925" y="2508058"/>
              <a:ext cx="878400" cy="0"/>
            </a:xfrm>
            <a:prstGeom prst="straightConnector1">
              <a:avLst/>
            </a:prstGeom>
            <a:noFill/>
            <a:ln cap="flat" cmpd="sng" w="76200">
              <a:solidFill>
                <a:srgbClr val="3D85C6"/>
              </a:solidFill>
              <a:prstDash val="solid"/>
              <a:round/>
              <a:headEnd len="med" w="med" type="none"/>
              <a:tailEnd len="med" w="med" type="none"/>
            </a:ln>
          </p:spPr>
        </p:cxnSp>
        <p:sp>
          <p:nvSpPr>
            <p:cNvPr id="357" name="Google Shape;357;p31"/>
            <p:cNvSpPr txBox="1"/>
            <p:nvPr/>
          </p:nvSpPr>
          <p:spPr>
            <a:xfrm>
              <a:off x="1246295" y="2316508"/>
              <a:ext cx="356700" cy="38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T</a:t>
              </a:r>
              <a:endParaRPr b="1"/>
            </a:p>
          </p:txBody>
        </p:sp>
        <p:cxnSp>
          <p:nvCxnSpPr>
            <p:cNvPr id="358" name="Google Shape;358;p31"/>
            <p:cNvCxnSpPr/>
            <p:nvPr/>
          </p:nvCxnSpPr>
          <p:spPr>
            <a:xfrm>
              <a:off x="1527109" y="2508058"/>
              <a:ext cx="303300" cy="0"/>
            </a:xfrm>
            <a:prstGeom prst="straightConnector1">
              <a:avLst/>
            </a:prstGeom>
            <a:noFill/>
            <a:ln cap="flat" cmpd="sng" w="76200">
              <a:solidFill>
                <a:srgbClr val="3D85C6"/>
              </a:solidFill>
              <a:prstDash val="solid"/>
              <a:round/>
              <a:headEnd len="med" w="med" type="none"/>
              <a:tailEnd len="med" w="med" type="none"/>
            </a:ln>
          </p:spPr>
        </p:cxnSp>
        <p:sp>
          <p:nvSpPr>
            <p:cNvPr id="359" name="Google Shape;359;p31"/>
            <p:cNvSpPr txBox="1"/>
            <p:nvPr/>
          </p:nvSpPr>
          <p:spPr>
            <a:xfrm>
              <a:off x="1780952" y="2316508"/>
              <a:ext cx="356700" cy="38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A</a:t>
              </a:r>
              <a:endParaRPr b="1"/>
            </a:p>
          </p:txBody>
        </p:sp>
        <p:cxnSp>
          <p:nvCxnSpPr>
            <p:cNvPr id="360" name="Google Shape;360;p31"/>
            <p:cNvCxnSpPr/>
            <p:nvPr/>
          </p:nvCxnSpPr>
          <p:spPr>
            <a:xfrm>
              <a:off x="2061766" y="2508058"/>
              <a:ext cx="524700" cy="0"/>
            </a:xfrm>
            <a:prstGeom prst="straightConnector1">
              <a:avLst/>
            </a:prstGeom>
            <a:noFill/>
            <a:ln cap="flat" cmpd="sng" w="76200">
              <a:solidFill>
                <a:srgbClr val="3D85C6"/>
              </a:solidFill>
              <a:prstDash val="solid"/>
              <a:round/>
              <a:headEnd len="med" w="med" type="none"/>
              <a:tailEnd len="med" w="med" type="none"/>
            </a:ln>
          </p:spPr>
        </p:cxnSp>
        <p:sp>
          <p:nvSpPr>
            <p:cNvPr id="361" name="Google Shape;361;p31"/>
            <p:cNvSpPr txBox="1"/>
            <p:nvPr/>
          </p:nvSpPr>
          <p:spPr>
            <a:xfrm>
              <a:off x="2563436" y="2316508"/>
              <a:ext cx="356700" cy="38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C</a:t>
              </a:r>
              <a:endParaRPr b="1"/>
            </a:p>
          </p:txBody>
        </p:sp>
        <p:cxnSp>
          <p:nvCxnSpPr>
            <p:cNvPr id="362" name="Google Shape;362;p31"/>
            <p:cNvCxnSpPr/>
            <p:nvPr/>
          </p:nvCxnSpPr>
          <p:spPr>
            <a:xfrm>
              <a:off x="2830721" y="2508042"/>
              <a:ext cx="303300" cy="0"/>
            </a:xfrm>
            <a:prstGeom prst="straightConnector1">
              <a:avLst/>
            </a:prstGeom>
            <a:noFill/>
            <a:ln cap="flat" cmpd="sng" w="76200">
              <a:solidFill>
                <a:srgbClr val="3D85C6"/>
              </a:solidFill>
              <a:prstDash val="solid"/>
              <a:round/>
              <a:headEnd len="med" w="med" type="none"/>
              <a:tailEnd len="med" w="med" type="none"/>
            </a:ln>
          </p:spPr>
        </p:cxnSp>
      </p:grpSp>
      <p:grpSp>
        <p:nvGrpSpPr>
          <p:cNvPr id="363" name="Google Shape;363;p31"/>
          <p:cNvGrpSpPr/>
          <p:nvPr/>
        </p:nvGrpSpPr>
        <p:grpSpPr>
          <a:xfrm>
            <a:off x="5805250" y="4335217"/>
            <a:ext cx="2743096" cy="383100"/>
            <a:chOff x="390925" y="2721692"/>
            <a:chExt cx="2743096" cy="383100"/>
          </a:xfrm>
        </p:grpSpPr>
        <p:cxnSp>
          <p:nvCxnSpPr>
            <p:cNvPr id="364" name="Google Shape;364;p31"/>
            <p:cNvCxnSpPr/>
            <p:nvPr/>
          </p:nvCxnSpPr>
          <p:spPr>
            <a:xfrm>
              <a:off x="390925" y="2913242"/>
              <a:ext cx="878400" cy="0"/>
            </a:xfrm>
            <a:prstGeom prst="straightConnector1">
              <a:avLst/>
            </a:prstGeom>
            <a:noFill/>
            <a:ln cap="flat" cmpd="sng" w="76200">
              <a:solidFill>
                <a:srgbClr val="674EA7"/>
              </a:solidFill>
              <a:prstDash val="solid"/>
              <a:round/>
              <a:headEnd len="med" w="med" type="none"/>
              <a:tailEnd len="med" w="med" type="none"/>
            </a:ln>
          </p:spPr>
        </p:cxnSp>
        <p:sp>
          <p:nvSpPr>
            <p:cNvPr id="365" name="Google Shape;365;p31"/>
            <p:cNvSpPr txBox="1"/>
            <p:nvPr/>
          </p:nvSpPr>
          <p:spPr>
            <a:xfrm>
              <a:off x="1246295" y="2721692"/>
              <a:ext cx="356700" cy="38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T</a:t>
              </a:r>
              <a:endParaRPr b="1"/>
            </a:p>
          </p:txBody>
        </p:sp>
        <p:cxnSp>
          <p:nvCxnSpPr>
            <p:cNvPr id="366" name="Google Shape;366;p31"/>
            <p:cNvCxnSpPr/>
            <p:nvPr/>
          </p:nvCxnSpPr>
          <p:spPr>
            <a:xfrm>
              <a:off x="1527109" y="2913242"/>
              <a:ext cx="303300" cy="0"/>
            </a:xfrm>
            <a:prstGeom prst="straightConnector1">
              <a:avLst/>
            </a:prstGeom>
            <a:noFill/>
            <a:ln cap="flat" cmpd="sng" w="76200">
              <a:solidFill>
                <a:srgbClr val="674EA7"/>
              </a:solidFill>
              <a:prstDash val="solid"/>
              <a:round/>
              <a:headEnd len="med" w="med" type="none"/>
              <a:tailEnd len="med" w="med" type="none"/>
            </a:ln>
          </p:spPr>
        </p:cxnSp>
        <p:sp>
          <p:nvSpPr>
            <p:cNvPr id="367" name="Google Shape;367;p31"/>
            <p:cNvSpPr txBox="1"/>
            <p:nvPr/>
          </p:nvSpPr>
          <p:spPr>
            <a:xfrm>
              <a:off x="1780952" y="2721692"/>
              <a:ext cx="356700" cy="38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G</a:t>
              </a:r>
              <a:endParaRPr b="1"/>
            </a:p>
          </p:txBody>
        </p:sp>
        <p:cxnSp>
          <p:nvCxnSpPr>
            <p:cNvPr id="368" name="Google Shape;368;p31"/>
            <p:cNvCxnSpPr/>
            <p:nvPr/>
          </p:nvCxnSpPr>
          <p:spPr>
            <a:xfrm>
              <a:off x="2061766" y="2913242"/>
              <a:ext cx="524700" cy="0"/>
            </a:xfrm>
            <a:prstGeom prst="straightConnector1">
              <a:avLst/>
            </a:prstGeom>
            <a:noFill/>
            <a:ln cap="flat" cmpd="sng" w="76200">
              <a:solidFill>
                <a:srgbClr val="674EA7"/>
              </a:solidFill>
              <a:prstDash val="solid"/>
              <a:round/>
              <a:headEnd len="med" w="med" type="none"/>
              <a:tailEnd len="med" w="med" type="none"/>
            </a:ln>
          </p:spPr>
        </p:cxnSp>
        <p:sp>
          <p:nvSpPr>
            <p:cNvPr id="369" name="Google Shape;369;p31"/>
            <p:cNvSpPr txBox="1"/>
            <p:nvPr/>
          </p:nvSpPr>
          <p:spPr>
            <a:xfrm>
              <a:off x="2563436" y="2721692"/>
              <a:ext cx="356700" cy="38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G</a:t>
              </a:r>
              <a:endParaRPr b="1"/>
            </a:p>
          </p:txBody>
        </p:sp>
        <p:cxnSp>
          <p:nvCxnSpPr>
            <p:cNvPr id="370" name="Google Shape;370;p31"/>
            <p:cNvCxnSpPr/>
            <p:nvPr/>
          </p:nvCxnSpPr>
          <p:spPr>
            <a:xfrm>
              <a:off x="2830721" y="2913242"/>
              <a:ext cx="303300" cy="0"/>
            </a:xfrm>
            <a:prstGeom prst="straightConnector1">
              <a:avLst/>
            </a:prstGeom>
            <a:noFill/>
            <a:ln cap="flat" cmpd="sng" w="76200">
              <a:solidFill>
                <a:srgbClr val="674EA7"/>
              </a:solidFill>
              <a:prstDash val="solid"/>
              <a:round/>
              <a:headEnd len="med" w="med" type="none"/>
              <a:tailEnd len="med" w="med" type="none"/>
            </a:ln>
          </p:spPr>
        </p:cxnSp>
      </p:grpSp>
      <p:sp>
        <p:nvSpPr>
          <p:cNvPr id="371" name="Google Shape;371;p31"/>
          <p:cNvSpPr txBox="1"/>
          <p:nvPr/>
        </p:nvSpPr>
        <p:spPr>
          <a:xfrm>
            <a:off x="5805250" y="1541350"/>
            <a:ext cx="2743200" cy="687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2400">
                <a:solidFill>
                  <a:schemeClr val="dk1"/>
                </a:solidFill>
              </a:rPr>
              <a:t>Genotype</a:t>
            </a:r>
            <a:endParaRPr b="1" sz="2400"/>
          </a:p>
        </p:txBody>
      </p:sp>
      <p:grpSp>
        <p:nvGrpSpPr>
          <p:cNvPr id="372" name="Google Shape;372;p31"/>
          <p:cNvGrpSpPr/>
          <p:nvPr/>
        </p:nvGrpSpPr>
        <p:grpSpPr>
          <a:xfrm>
            <a:off x="427650" y="2447200"/>
            <a:ext cx="4809600" cy="356400"/>
            <a:chOff x="3720425" y="1532800"/>
            <a:chExt cx="4809600" cy="356400"/>
          </a:xfrm>
        </p:grpSpPr>
        <p:cxnSp>
          <p:nvCxnSpPr>
            <p:cNvPr id="373" name="Google Shape;373;p31"/>
            <p:cNvCxnSpPr/>
            <p:nvPr/>
          </p:nvCxnSpPr>
          <p:spPr>
            <a:xfrm>
              <a:off x="3720425" y="1711000"/>
              <a:ext cx="4809600" cy="0"/>
            </a:xfrm>
            <a:prstGeom prst="straightConnector1">
              <a:avLst/>
            </a:prstGeom>
            <a:noFill/>
            <a:ln cap="flat" cmpd="sng" w="76200">
              <a:solidFill>
                <a:srgbClr val="A64D79"/>
              </a:solidFill>
              <a:prstDash val="solid"/>
              <a:round/>
              <a:headEnd len="med" w="med" type="none"/>
              <a:tailEnd len="med" w="med" type="none"/>
            </a:ln>
          </p:spPr>
        </p:cxnSp>
        <p:sp>
          <p:nvSpPr>
            <p:cNvPr id="374" name="Google Shape;374;p31"/>
            <p:cNvSpPr/>
            <p:nvPr/>
          </p:nvSpPr>
          <p:spPr>
            <a:xfrm>
              <a:off x="6703906" y="1532800"/>
              <a:ext cx="604800" cy="3564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31"/>
            <p:cNvSpPr/>
            <p:nvPr/>
          </p:nvSpPr>
          <p:spPr>
            <a:xfrm>
              <a:off x="4941719" y="1532800"/>
              <a:ext cx="604800" cy="356400"/>
            </a:xfrm>
            <a:prstGeom prst="plus">
              <a:avLst>
                <a:gd fmla="val 25000"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6" name="Google Shape;376;p31"/>
          <p:cNvGrpSpPr/>
          <p:nvPr/>
        </p:nvGrpSpPr>
        <p:grpSpPr>
          <a:xfrm>
            <a:off x="427650" y="3076425"/>
            <a:ext cx="4809600" cy="356550"/>
            <a:chOff x="3720425" y="1532650"/>
            <a:chExt cx="4809600" cy="356550"/>
          </a:xfrm>
        </p:grpSpPr>
        <p:cxnSp>
          <p:nvCxnSpPr>
            <p:cNvPr id="377" name="Google Shape;377;p31"/>
            <p:cNvCxnSpPr/>
            <p:nvPr/>
          </p:nvCxnSpPr>
          <p:spPr>
            <a:xfrm>
              <a:off x="3720425" y="1711000"/>
              <a:ext cx="4809600" cy="0"/>
            </a:xfrm>
            <a:prstGeom prst="straightConnector1">
              <a:avLst/>
            </a:prstGeom>
            <a:noFill/>
            <a:ln cap="flat" cmpd="sng" w="76200">
              <a:solidFill>
                <a:srgbClr val="6AA84F"/>
              </a:solidFill>
              <a:prstDash val="solid"/>
              <a:round/>
              <a:headEnd len="med" w="med" type="none"/>
              <a:tailEnd len="med" w="med" type="none"/>
            </a:ln>
          </p:spPr>
        </p:cxnSp>
        <p:sp>
          <p:nvSpPr>
            <p:cNvPr id="378" name="Google Shape;378;p31"/>
            <p:cNvSpPr/>
            <p:nvPr/>
          </p:nvSpPr>
          <p:spPr>
            <a:xfrm>
              <a:off x="5822813" y="1532800"/>
              <a:ext cx="604800" cy="356400"/>
            </a:xfrm>
            <a:prstGeom prst="snipRoundRect">
              <a:avLst>
                <a:gd fmla="val 16667" name="adj1"/>
                <a:gd fmla="val 16667" name="adj2"/>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31"/>
            <p:cNvSpPr/>
            <p:nvPr/>
          </p:nvSpPr>
          <p:spPr>
            <a:xfrm>
              <a:off x="6703906" y="1532800"/>
              <a:ext cx="604800" cy="3564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31"/>
            <p:cNvSpPr/>
            <p:nvPr/>
          </p:nvSpPr>
          <p:spPr>
            <a:xfrm>
              <a:off x="7585000" y="1532650"/>
              <a:ext cx="604800" cy="356400"/>
            </a:xfrm>
            <a:prstGeom prst="pentagon">
              <a:avLst>
                <a:gd fmla="val 105146" name="hf"/>
                <a:gd fmla="val 110557" name="vf"/>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1" name="Google Shape;381;p31"/>
          <p:cNvGrpSpPr/>
          <p:nvPr/>
        </p:nvGrpSpPr>
        <p:grpSpPr>
          <a:xfrm>
            <a:off x="427650" y="3705950"/>
            <a:ext cx="4809600" cy="356400"/>
            <a:chOff x="3720425" y="1532800"/>
            <a:chExt cx="4809600" cy="356400"/>
          </a:xfrm>
        </p:grpSpPr>
        <p:cxnSp>
          <p:nvCxnSpPr>
            <p:cNvPr id="382" name="Google Shape;382;p31"/>
            <p:cNvCxnSpPr/>
            <p:nvPr/>
          </p:nvCxnSpPr>
          <p:spPr>
            <a:xfrm>
              <a:off x="3720425" y="1711000"/>
              <a:ext cx="4809600" cy="0"/>
            </a:xfrm>
            <a:prstGeom prst="straightConnector1">
              <a:avLst/>
            </a:prstGeom>
            <a:noFill/>
            <a:ln cap="flat" cmpd="sng" w="76200">
              <a:solidFill>
                <a:srgbClr val="3C78D8"/>
              </a:solidFill>
              <a:prstDash val="solid"/>
              <a:round/>
              <a:headEnd len="med" w="med" type="none"/>
              <a:tailEnd len="med" w="med" type="none"/>
            </a:ln>
          </p:spPr>
        </p:cxnSp>
        <p:sp>
          <p:nvSpPr>
            <p:cNvPr id="383" name="Google Shape;383;p31"/>
            <p:cNvSpPr/>
            <p:nvPr/>
          </p:nvSpPr>
          <p:spPr>
            <a:xfrm>
              <a:off x="5822813" y="1532800"/>
              <a:ext cx="604800" cy="356400"/>
            </a:xfrm>
            <a:prstGeom prst="snipRoundRect">
              <a:avLst>
                <a:gd fmla="val 16667" name="adj1"/>
                <a:gd fmla="val 16667" name="adj2"/>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31"/>
            <p:cNvSpPr/>
            <p:nvPr/>
          </p:nvSpPr>
          <p:spPr>
            <a:xfrm>
              <a:off x="6703906" y="1532800"/>
              <a:ext cx="604800" cy="3564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31"/>
            <p:cNvSpPr/>
            <p:nvPr/>
          </p:nvSpPr>
          <p:spPr>
            <a:xfrm>
              <a:off x="4941719" y="1532800"/>
              <a:ext cx="604800" cy="356400"/>
            </a:xfrm>
            <a:prstGeom prst="plus">
              <a:avLst>
                <a:gd fmla="val 25000"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6" name="Google Shape;386;p31"/>
          <p:cNvGrpSpPr/>
          <p:nvPr/>
        </p:nvGrpSpPr>
        <p:grpSpPr>
          <a:xfrm>
            <a:off x="427650" y="4335175"/>
            <a:ext cx="4809600" cy="356550"/>
            <a:chOff x="3720425" y="1532650"/>
            <a:chExt cx="4809600" cy="356550"/>
          </a:xfrm>
        </p:grpSpPr>
        <p:cxnSp>
          <p:nvCxnSpPr>
            <p:cNvPr id="387" name="Google Shape;387;p31"/>
            <p:cNvCxnSpPr/>
            <p:nvPr/>
          </p:nvCxnSpPr>
          <p:spPr>
            <a:xfrm>
              <a:off x="3720425" y="1711000"/>
              <a:ext cx="4809600" cy="0"/>
            </a:xfrm>
            <a:prstGeom prst="straightConnector1">
              <a:avLst/>
            </a:prstGeom>
            <a:noFill/>
            <a:ln cap="flat" cmpd="sng" w="76200">
              <a:solidFill>
                <a:srgbClr val="674EA7"/>
              </a:solidFill>
              <a:prstDash val="solid"/>
              <a:round/>
              <a:headEnd len="med" w="med" type="none"/>
              <a:tailEnd len="med" w="med" type="none"/>
            </a:ln>
          </p:spPr>
        </p:cxnSp>
        <p:sp>
          <p:nvSpPr>
            <p:cNvPr id="388" name="Google Shape;388;p31"/>
            <p:cNvSpPr/>
            <p:nvPr/>
          </p:nvSpPr>
          <p:spPr>
            <a:xfrm>
              <a:off x="6703906" y="1532800"/>
              <a:ext cx="604800" cy="3564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31"/>
            <p:cNvSpPr/>
            <p:nvPr/>
          </p:nvSpPr>
          <p:spPr>
            <a:xfrm>
              <a:off x="7585000" y="1532650"/>
              <a:ext cx="604800" cy="356400"/>
            </a:xfrm>
            <a:prstGeom prst="pentagon">
              <a:avLst>
                <a:gd fmla="val 105146" name="hf"/>
                <a:gd fmla="val 110557" name="vf"/>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31"/>
            <p:cNvSpPr/>
            <p:nvPr/>
          </p:nvSpPr>
          <p:spPr>
            <a:xfrm>
              <a:off x="4060625" y="1532800"/>
              <a:ext cx="604800" cy="356400"/>
            </a:xfrm>
            <a:prstGeom prst="flowChartDecision">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31"/>
            <p:cNvSpPr/>
            <p:nvPr/>
          </p:nvSpPr>
          <p:spPr>
            <a:xfrm>
              <a:off x="4941719" y="1532800"/>
              <a:ext cx="604800" cy="356400"/>
            </a:xfrm>
            <a:prstGeom prst="plus">
              <a:avLst>
                <a:gd fmla="val 25000"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31"/>
            <p:cNvSpPr/>
            <p:nvPr/>
          </p:nvSpPr>
          <p:spPr>
            <a:xfrm>
              <a:off x="5822813" y="1532800"/>
              <a:ext cx="604800" cy="356400"/>
            </a:xfrm>
            <a:prstGeom prst="snipRoundRect">
              <a:avLst>
                <a:gd fmla="val 16667" name="adj1"/>
                <a:gd fmla="val 16667" name="adj2"/>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3" name="Google Shape;393;p31"/>
          <p:cNvSpPr txBox="1"/>
          <p:nvPr/>
        </p:nvSpPr>
        <p:spPr>
          <a:xfrm>
            <a:off x="427650" y="1541350"/>
            <a:ext cx="4809600" cy="687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400"/>
              <a:t>Gene content</a:t>
            </a:r>
            <a:endParaRPr b="1" sz="24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 name="Shape 60"/>
        <p:cNvGrpSpPr/>
        <p:nvPr/>
      </p:nvGrpSpPr>
      <p:grpSpPr>
        <a:xfrm>
          <a:off x="0" y="0"/>
          <a:ext cx="0" cy="0"/>
          <a:chOff x="0" y="0"/>
          <a:chExt cx="0" cy="0"/>
        </a:xfrm>
      </p:grpSpPr>
      <p:sp>
        <p:nvSpPr>
          <p:cNvPr id="61" name="Google Shape;61;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More information</a:t>
            </a:r>
            <a:endParaRPr/>
          </a:p>
        </p:txBody>
      </p:sp>
      <p:sp>
        <p:nvSpPr>
          <p:cNvPr id="62" name="Google Shape;62;p14"/>
          <p:cNvSpPr txBox="1"/>
          <p:nvPr>
            <p:ph idx="1" type="body"/>
          </p:nvPr>
        </p:nvSpPr>
        <p:spPr>
          <a:xfrm>
            <a:off x="1514925" y="1460500"/>
            <a:ext cx="7317600" cy="34926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sz="1375"/>
              <a:t>Scalable microbial strain inference in metagenomic data using StrainFacts</a:t>
            </a:r>
            <a:r>
              <a:rPr lang="en" sz="1375"/>
              <a:t>.</a:t>
            </a:r>
            <a:r>
              <a:rPr lang="en" sz="1375"/>
              <a:t> </a:t>
            </a:r>
            <a:r>
              <a:rPr i="1" lang="en" sz="1375"/>
              <a:t>bioRxiv</a:t>
            </a:r>
            <a:r>
              <a:rPr lang="en" sz="1375"/>
              <a:t> (2022)</a:t>
            </a:r>
            <a:br>
              <a:rPr lang="en" sz="1350"/>
            </a:br>
            <a:r>
              <a:rPr lang="en" sz="2200"/>
              <a:t>doi: 10.1101/2022.02.01.478746</a:t>
            </a:r>
            <a:endParaRPr sz="2200"/>
          </a:p>
          <a:p>
            <a:pPr indent="0" lvl="0" marL="0" rtl="0" algn="l">
              <a:spcBef>
                <a:spcPts val="1200"/>
              </a:spcBef>
              <a:spcAft>
                <a:spcPts val="0"/>
              </a:spcAft>
              <a:buNone/>
            </a:pPr>
            <a:r>
              <a:t/>
            </a:r>
            <a:endParaRPr sz="1400"/>
          </a:p>
          <a:p>
            <a:pPr indent="0" lvl="0" marL="0" rtl="0" algn="l">
              <a:spcBef>
                <a:spcPts val="1200"/>
              </a:spcBef>
              <a:spcAft>
                <a:spcPts val="0"/>
              </a:spcAft>
              <a:buNone/>
            </a:pPr>
            <a:r>
              <a:t/>
            </a:r>
            <a:endParaRPr/>
          </a:p>
          <a:p>
            <a:pPr indent="0" lvl="0" marL="0" rtl="0" algn="l">
              <a:spcBef>
                <a:spcPts val="1200"/>
              </a:spcBef>
              <a:spcAft>
                <a:spcPts val="0"/>
              </a:spcAft>
              <a:buNone/>
            </a:pPr>
            <a:r>
              <a:rPr lang="en" sz="2200"/>
              <a:t>https://github.com/bsmith89/StrainFacts</a:t>
            </a:r>
            <a:endParaRPr sz="2200"/>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lang="en" sz="2200"/>
              <a:t>@ByronJSmith</a:t>
            </a:r>
            <a:endParaRPr sz="2200"/>
          </a:p>
        </p:txBody>
      </p:sp>
      <p:pic>
        <p:nvPicPr>
          <p:cNvPr id="63" name="Google Shape;63;p14"/>
          <p:cNvPicPr preferRelativeResize="0"/>
          <p:nvPr/>
        </p:nvPicPr>
        <p:blipFill>
          <a:blip r:embed="rId3">
            <a:alphaModFix/>
          </a:blip>
          <a:stretch>
            <a:fillRect/>
          </a:stretch>
        </p:blipFill>
        <p:spPr>
          <a:xfrm>
            <a:off x="264929" y="4178425"/>
            <a:ext cx="1008701" cy="732873"/>
          </a:xfrm>
          <a:prstGeom prst="rect">
            <a:avLst/>
          </a:prstGeom>
          <a:noFill/>
          <a:ln>
            <a:noFill/>
          </a:ln>
        </p:spPr>
      </p:pic>
      <p:pic>
        <p:nvPicPr>
          <p:cNvPr id="64" name="Google Shape;64;p14"/>
          <p:cNvPicPr preferRelativeResize="0"/>
          <p:nvPr/>
        </p:nvPicPr>
        <p:blipFill>
          <a:blip r:embed="rId4">
            <a:alphaModFix/>
          </a:blip>
          <a:stretch>
            <a:fillRect/>
          </a:stretch>
        </p:blipFill>
        <p:spPr>
          <a:xfrm>
            <a:off x="228600" y="2761475"/>
            <a:ext cx="883550" cy="883550"/>
          </a:xfrm>
          <a:prstGeom prst="rect">
            <a:avLst/>
          </a:prstGeom>
          <a:noFill/>
          <a:ln>
            <a:noFill/>
          </a:ln>
        </p:spPr>
      </p:pic>
      <p:pic>
        <p:nvPicPr>
          <p:cNvPr id="65" name="Google Shape;65;p14"/>
          <p:cNvPicPr preferRelativeResize="0"/>
          <p:nvPr/>
        </p:nvPicPr>
        <p:blipFill>
          <a:blip r:embed="rId5">
            <a:alphaModFix/>
          </a:blip>
          <a:stretch>
            <a:fillRect/>
          </a:stretch>
        </p:blipFill>
        <p:spPr>
          <a:xfrm>
            <a:off x="245825" y="1293975"/>
            <a:ext cx="883550" cy="883550"/>
          </a:xfrm>
          <a:prstGeom prst="rect">
            <a:avLst/>
          </a:prstGeom>
          <a:noFill/>
          <a:ln>
            <a:noFill/>
          </a:ln>
        </p:spPr>
      </p:pic>
      <p:sp>
        <p:nvSpPr>
          <p:cNvPr id="66" name="Google Shape;66;p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differentiates strains?</a:t>
            </a:r>
            <a:endParaRPr/>
          </a:p>
        </p:txBody>
      </p:sp>
      <p:sp>
        <p:nvSpPr>
          <p:cNvPr id="399" name="Google Shape;399;p3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grpSp>
        <p:nvGrpSpPr>
          <p:cNvPr id="400" name="Google Shape;400;p32"/>
          <p:cNvGrpSpPr/>
          <p:nvPr/>
        </p:nvGrpSpPr>
        <p:grpSpPr>
          <a:xfrm>
            <a:off x="5805250" y="2433867"/>
            <a:ext cx="2743096" cy="383100"/>
            <a:chOff x="390925" y="1506142"/>
            <a:chExt cx="2743096" cy="383100"/>
          </a:xfrm>
        </p:grpSpPr>
        <p:cxnSp>
          <p:nvCxnSpPr>
            <p:cNvPr id="401" name="Google Shape;401;p32"/>
            <p:cNvCxnSpPr/>
            <p:nvPr/>
          </p:nvCxnSpPr>
          <p:spPr>
            <a:xfrm>
              <a:off x="390925" y="1697692"/>
              <a:ext cx="878400" cy="0"/>
            </a:xfrm>
            <a:prstGeom prst="straightConnector1">
              <a:avLst/>
            </a:prstGeom>
            <a:noFill/>
            <a:ln cap="flat" cmpd="sng" w="76200">
              <a:solidFill>
                <a:srgbClr val="A64D79"/>
              </a:solidFill>
              <a:prstDash val="solid"/>
              <a:round/>
              <a:headEnd len="med" w="med" type="none"/>
              <a:tailEnd len="med" w="med" type="none"/>
            </a:ln>
          </p:spPr>
        </p:cxnSp>
        <p:sp>
          <p:nvSpPr>
            <p:cNvPr id="402" name="Google Shape;402;p32"/>
            <p:cNvSpPr txBox="1"/>
            <p:nvPr/>
          </p:nvSpPr>
          <p:spPr>
            <a:xfrm>
              <a:off x="1246295" y="1506142"/>
              <a:ext cx="356700" cy="38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A</a:t>
              </a:r>
              <a:endParaRPr b="1"/>
            </a:p>
          </p:txBody>
        </p:sp>
        <p:cxnSp>
          <p:nvCxnSpPr>
            <p:cNvPr id="403" name="Google Shape;403;p32"/>
            <p:cNvCxnSpPr/>
            <p:nvPr/>
          </p:nvCxnSpPr>
          <p:spPr>
            <a:xfrm>
              <a:off x="1527109" y="1697692"/>
              <a:ext cx="303300" cy="0"/>
            </a:xfrm>
            <a:prstGeom prst="straightConnector1">
              <a:avLst/>
            </a:prstGeom>
            <a:noFill/>
            <a:ln cap="flat" cmpd="sng" w="76200">
              <a:solidFill>
                <a:srgbClr val="A64D79"/>
              </a:solidFill>
              <a:prstDash val="solid"/>
              <a:round/>
              <a:headEnd len="med" w="med" type="none"/>
              <a:tailEnd len="med" w="med" type="none"/>
            </a:ln>
          </p:spPr>
        </p:cxnSp>
        <p:sp>
          <p:nvSpPr>
            <p:cNvPr id="404" name="Google Shape;404;p32"/>
            <p:cNvSpPr txBox="1"/>
            <p:nvPr/>
          </p:nvSpPr>
          <p:spPr>
            <a:xfrm>
              <a:off x="1780952" y="1506142"/>
              <a:ext cx="356700" cy="38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A</a:t>
              </a:r>
              <a:endParaRPr b="1"/>
            </a:p>
          </p:txBody>
        </p:sp>
        <p:cxnSp>
          <p:nvCxnSpPr>
            <p:cNvPr id="405" name="Google Shape;405;p32"/>
            <p:cNvCxnSpPr/>
            <p:nvPr/>
          </p:nvCxnSpPr>
          <p:spPr>
            <a:xfrm>
              <a:off x="2061766" y="1697692"/>
              <a:ext cx="524700" cy="0"/>
            </a:xfrm>
            <a:prstGeom prst="straightConnector1">
              <a:avLst/>
            </a:prstGeom>
            <a:noFill/>
            <a:ln cap="flat" cmpd="sng" w="76200">
              <a:solidFill>
                <a:srgbClr val="A64D79"/>
              </a:solidFill>
              <a:prstDash val="solid"/>
              <a:round/>
              <a:headEnd len="med" w="med" type="none"/>
              <a:tailEnd len="med" w="med" type="none"/>
            </a:ln>
          </p:spPr>
        </p:cxnSp>
        <p:sp>
          <p:nvSpPr>
            <p:cNvPr id="406" name="Google Shape;406;p32"/>
            <p:cNvSpPr txBox="1"/>
            <p:nvPr/>
          </p:nvSpPr>
          <p:spPr>
            <a:xfrm>
              <a:off x="2563436" y="1506142"/>
              <a:ext cx="356700" cy="38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C</a:t>
              </a:r>
              <a:endParaRPr b="1"/>
            </a:p>
          </p:txBody>
        </p:sp>
        <p:cxnSp>
          <p:nvCxnSpPr>
            <p:cNvPr id="407" name="Google Shape;407;p32"/>
            <p:cNvCxnSpPr/>
            <p:nvPr/>
          </p:nvCxnSpPr>
          <p:spPr>
            <a:xfrm>
              <a:off x="2830721" y="1697692"/>
              <a:ext cx="303300" cy="0"/>
            </a:xfrm>
            <a:prstGeom prst="straightConnector1">
              <a:avLst/>
            </a:prstGeom>
            <a:noFill/>
            <a:ln cap="flat" cmpd="sng" w="76200">
              <a:solidFill>
                <a:srgbClr val="A64D79"/>
              </a:solidFill>
              <a:prstDash val="solid"/>
              <a:round/>
              <a:headEnd len="med" w="med" type="none"/>
              <a:tailEnd len="med" w="med" type="none"/>
            </a:ln>
          </p:spPr>
        </p:cxnSp>
      </p:grpSp>
      <p:grpSp>
        <p:nvGrpSpPr>
          <p:cNvPr id="408" name="Google Shape;408;p32"/>
          <p:cNvGrpSpPr/>
          <p:nvPr/>
        </p:nvGrpSpPr>
        <p:grpSpPr>
          <a:xfrm>
            <a:off x="5805250" y="3067650"/>
            <a:ext cx="2743096" cy="383100"/>
            <a:chOff x="390925" y="1911325"/>
            <a:chExt cx="2743096" cy="383100"/>
          </a:xfrm>
        </p:grpSpPr>
        <p:cxnSp>
          <p:nvCxnSpPr>
            <p:cNvPr id="409" name="Google Shape;409;p32"/>
            <p:cNvCxnSpPr/>
            <p:nvPr/>
          </p:nvCxnSpPr>
          <p:spPr>
            <a:xfrm>
              <a:off x="390925" y="2102875"/>
              <a:ext cx="878400" cy="0"/>
            </a:xfrm>
            <a:prstGeom prst="straightConnector1">
              <a:avLst/>
            </a:prstGeom>
            <a:noFill/>
            <a:ln cap="flat" cmpd="sng" w="76200">
              <a:solidFill>
                <a:srgbClr val="6AA84F"/>
              </a:solidFill>
              <a:prstDash val="solid"/>
              <a:round/>
              <a:headEnd len="med" w="med" type="none"/>
              <a:tailEnd len="med" w="med" type="none"/>
            </a:ln>
          </p:spPr>
        </p:cxnSp>
        <p:sp>
          <p:nvSpPr>
            <p:cNvPr id="410" name="Google Shape;410;p32"/>
            <p:cNvSpPr txBox="1"/>
            <p:nvPr/>
          </p:nvSpPr>
          <p:spPr>
            <a:xfrm>
              <a:off x="1246295" y="1911325"/>
              <a:ext cx="356700" cy="38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T</a:t>
              </a:r>
              <a:endParaRPr b="1"/>
            </a:p>
          </p:txBody>
        </p:sp>
        <p:cxnSp>
          <p:nvCxnSpPr>
            <p:cNvPr id="411" name="Google Shape;411;p32"/>
            <p:cNvCxnSpPr/>
            <p:nvPr/>
          </p:nvCxnSpPr>
          <p:spPr>
            <a:xfrm>
              <a:off x="1527109" y="2102875"/>
              <a:ext cx="303300" cy="0"/>
            </a:xfrm>
            <a:prstGeom prst="straightConnector1">
              <a:avLst/>
            </a:prstGeom>
            <a:noFill/>
            <a:ln cap="flat" cmpd="sng" w="76200">
              <a:solidFill>
                <a:srgbClr val="6AA84F"/>
              </a:solidFill>
              <a:prstDash val="solid"/>
              <a:round/>
              <a:headEnd len="med" w="med" type="none"/>
              <a:tailEnd len="med" w="med" type="none"/>
            </a:ln>
          </p:spPr>
        </p:cxnSp>
        <p:sp>
          <p:nvSpPr>
            <p:cNvPr id="412" name="Google Shape;412;p32"/>
            <p:cNvSpPr txBox="1"/>
            <p:nvPr/>
          </p:nvSpPr>
          <p:spPr>
            <a:xfrm>
              <a:off x="1780952" y="1911325"/>
              <a:ext cx="356700" cy="38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A</a:t>
              </a:r>
              <a:endParaRPr b="1"/>
            </a:p>
          </p:txBody>
        </p:sp>
        <p:cxnSp>
          <p:nvCxnSpPr>
            <p:cNvPr id="413" name="Google Shape;413;p32"/>
            <p:cNvCxnSpPr/>
            <p:nvPr/>
          </p:nvCxnSpPr>
          <p:spPr>
            <a:xfrm>
              <a:off x="2061766" y="2102875"/>
              <a:ext cx="524700" cy="0"/>
            </a:xfrm>
            <a:prstGeom prst="straightConnector1">
              <a:avLst/>
            </a:prstGeom>
            <a:noFill/>
            <a:ln cap="flat" cmpd="sng" w="76200">
              <a:solidFill>
                <a:srgbClr val="6AA84F"/>
              </a:solidFill>
              <a:prstDash val="solid"/>
              <a:round/>
              <a:headEnd len="med" w="med" type="none"/>
              <a:tailEnd len="med" w="med" type="none"/>
            </a:ln>
          </p:spPr>
        </p:cxnSp>
        <p:sp>
          <p:nvSpPr>
            <p:cNvPr id="414" name="Google Shape;414;p32"/>
            <p:cNvSpPr txBox="1"/>
            <p:nvPr/>
          </p:nvSpPr>
          <p:spPr>
            <a:xfrm>
              <a:off x="2563436" y="1911325"/>
              <a:ext cx="356700" cy="38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G</a:t>
              </a:r>
              <a:endParaRPr b="1"/>
            </a:p>
          </p:txBody>
        </p:sp>
        <p:cxnSp>
          <p:nvCxnSpPr>
            <p:cNvPr id="415" name="Google Shape;415;p32"/>
            <p:cNvCxnSpPr/>
            <p:nvPr/>
          </p:nvCxnSpPr>
          <p:spPr>
            <a:xfrm>
              <a:off x="2830721" y="2102867"/>
              <a:ext cx="303300" cy="0"/>
            </a:xfrm>
            <a:prstGeom prst="straightConnector1">
              <a:avLst/>
            </a:prstGeom>
            <a:noFill/>
            <a:ln cap="flat" cmpd="sng" w="76200">
              <a:solidFill>
                <a:srgbClr val="6AA84F"/>
              </a:solidFill>
              <a:prstDash val="solid"/>
              <a:round/>
              <a:headEnd len="med" w="med" type="none"/>
              <a:tailEnd len="med" w="med" type="none"/>
            </a:ln>
          </p:spPr>
        </p:cxnSp>
      </p:grpSp>
      <p:grpSp>
        <p:nvGrpSpPr>
          <p:cNvPr id="416" name="Google Shape;416;p32"/>
          <p:cNvGrpSpPr/>
          <p:nvPr/>
        </p:nvGrpSpPr>
        <p:grpSpPr>
          <a:xfrm>
            <a:off x="5805250" y="3701433"/>
            <a:ext cx="2743096" cy="383100"/>
            <a:chOff x="390925" y="2316508"/>
            <a:chExt cx="2743096" cy="383100"/>
          </a:xfrm>
        </p:grpSpPr>
        <p:cxnSp>
          <p:nvCxnSpPr>
            <p:cNvPr id="417" name="Google Shape;417;p32"/>
            <p:cNvCxnSpPr/>
            <p:nvPr/>
          </p:nvCxnSpPr>
          <p:spPr>
            <a:xfrm>
              <a:off x="390925" y="2508058"/>
              <a:ext cx="878400" cy="0"/>
            </a:xfrm>
            <a:prstGeom prst="straightConnector1">
              <a:avLst/>
            </a:prstGeom>
            <a:noFill/>
            <a:ln cap="flat" cmpd="sng" w="76200">
              <a:solidFill>
                <a:srgbClr val="3D85C6"/>
              </a:solidFill>
              <a:prstDash val="solid"/>
              <a:round/>
              <a:headEnd len="med" w="med" type="none"/>
              <a:tailEnd len="med" w="med" type="none"/>
            </a:ln>
          </p:spPr>
        </p:cxnSp>
        <p:sp>
          <p:nvSpPr>
            <p:cNvPr id="418" name="Google Shape;418;p32"/>
            <p:cNvSpPr txBox="1"/>
            <p:nvPr/>
          </p:nvSpPr>
          <p:spPr>
            <a:xfrm>
              <a:off x="1246295" y="2316508"/>
              <a:ext cx="356700" cy="38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T</a:t>
              </a:r>
              <a:endParaRPr b="1"/>
            </a:p>
          </p:txBody>
        </p:sp>
        <p:cxnSp>
          <p:nvCxnSpPr>
            <p:cNvPr id="419" name="Google Shape;419;p32"/>
            <p:cNvCxnSpPr/>
            <p:nvPr/>
          </p:nvCxnSpPr>
          <p:spPr>
            <a:xfrm>
              <a:off x="1527109" y="2508058"/>
              <a:ext cx="303300" cy="0"/>
            </a:xfrm>
            <a:prstGeom prst="straightConnector1">
              <a:avLst/>
            </a:prstGeom>
            <a:noFill/>
            <a:ln cap="flat" cmpd="sng" w="76200">
              <a:solidFill>
                <a:srgbClr val="3D85C6"/>
              </a:solidFill>
              <a:prstDash val="solid"/>
              <a:round/>
              <a:headEnd len="med" w="med" type="none"/>
              <a:tailEnd len="med" w="med" type="none"/>
            </a:ln>
          </p:spPr>
        </p:cxnSp>
        <p:sp>
          <p:nvSpPr>
            <p:cNvPr id="420" name="Google Shape;420;p32"/>
            <p:cNvSpPr txBox="1"/>
            <p:nvPr/>
          </p:nvSpPr>
          <p:spPr>
            <a:xfrm>
              <a:off x="1780952" y="2316508"/>
              <a:ext cx="356700" cy="38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A</a:t>
              </a:r>
              <a:endParaRPr b="1"/>
            </a:p>
          </p:txBody>
        </p:sp>
        <p:cxnSp>
          <p:nvCxnSpPr>
            <p:cNvPr id="421" name="Google Shape;421;p32"/>
            <p:cNvCxnSpPr/>
            <p:nvPr/>
          </p:nvCxnSpPr>
          <p:spPr>
            <a:xfrm>
              <a:off x="2061766" y="2508058"/>
              <a:ext cx="524700" cy="0"/>
            </a:xfrm>
            <a:prstGeom prst="straightConnector1">
              <a:avLst/>
            </a:prstGeom>
            <a:noFill/>
            <a:ln cap="flat" cmpd="sng" w="76200">
              <a:solidFill>
                <a:srgbClr val="3D85C6"/>
              </a:solidFill>
              <a:prstDash val="solid"/>
              <a:round/>
              <a:headEnd len="med" w="med" type="none"/>
              <a:tailEnd len="med" w="med" type="none"/>
            </a:ln>
          </p:spPr>
        </p:cxnSp>
        <p:sp>
          <p:nvSpPr>
            <p:cNvPr id="422" name="Google Shape;422;p32"/>
            <p:cNvSpPr txBox="1"/>
            <p:nvPr/>
          </p:nvSpPr>
          <p:spPr>
            <a:xfrm>
              <a:off x="2563436" y="2316508"/>
              <a:ext cx="356700" cy="38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C</a:t>
              </a:r>
              <a:endParaRPr b="1"/>
            </a:p>
          </p:txBody>
        </p:sp>
        <p:cxnSp>
          <p:nvCxnSpPr>
            <p:cNvPr id="423" name="Google Shape;423;p32"/>
            <p:cNvCxnSpPr/>
            <p:nvPr/>
          </p:nvCxnSpPr>
          <p:spPr>
            <a:xfrm>
              <a:off x="2830721" y="2508042"/>
              <a:ext cx="303300" cy="0"/>
            </a:xfrm>
            <a:prstGeom prst="straightConnector1">
              <a:avLst/>
            </a:prstGeom>
            <a:noFill/>
            <a:ln cap="flat" cmpd="sng" w="76200">
              <a:solidFill>
                <a:srgbClr val="3D85C6"/>
              </a:solidFill>
              <a:prstDash val="solid"/>
              <a:round/>
              <a:headEnd len="med" w="med" type="none"/>
              <a:tailEnd len="med" w="med" type="none"/>
            </a:ln>
          </p:spPr>
        </p:cxnSp>
      </p:grpSp>
      <p:grpSp>
        <p:nvGrpSpPr>
          <p:cNvPr id="424" name="Google Shape;424;p32"/>
          <p:cNvGrpSpPr/>
          <p:nvPr/>
        </p:nvGrpSpPr>
        <p:grpSpPr>
          <a:xfrm>
            <a:off x="5805250" y="4335217"/>
            <a:ext cx="2743096" cy="383100"/>
            <a:chOff x="390925" y="2721692"/>
            <a:chExt cx="2743096" cy="383100"/>
          </a:xfrm>
        </p:grpSpPr>
        <p:cxnSp>
          <p:nvCxnSpPr>
            <p:cNvPr id="425" name="Google Shape;425;p32"/>
            <p:cNvCxnSpPr/>
            <p:nvPr/>
          </p:nvCxnSpPr>
          <p:spPr>
            <a:xfrm>
              <a:off x="390925" y="2913242"/>
              <a:ext cx="878400" cy="0"/>
            </a:xfrm>
            <a:prstGeom prst="straightConnector1">
              <a:avLst/>
            </a:prstGeom>
            <a:noFill/>
            <a:ln cap="flat" cmpd="sng" w="76200">
              <a:solidFill>
                <a:srgbClr val="674EA7"/>
              </a:solidFill>
              <a:prstDash val="solid"/>
              <a:round/>
              <a:headEnd len="med" w="med" type="none"/>
              <a:tailEnd len="med" w="med" type="none"/>
            </a:ln>
          </p:spPr>
        </p:cxnSp>
        <p:sp>
          <p:nvSpPr>
            <p:cNvPr id="426" name="Google Shape;426;p32"/>
            <p:cNvSpPr txBox="1"/>
            <p:nvPr/>
          </p:nvSpPr>
          <p:spPr>
            <a:xfrm>
              <a:off x="1246295" y="2721692"/>
              <a:ext cx="356700" cy="38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T</a:t>
              </a:r>
              <a:endParaRPr b="1"/>
            </a:p>
          </p:txBody>
        </p:sp>
        <p:cxnSp>
          <p:nvCxnSpPr>
            <p:cNvPr id="427" name="Google Shape;427;p32"/>
            <p:cNvCxnSpPr/>
            <p:nvPr/>
          </p:nvCxnSpPr>
          <p:spPr>
            <a:xfrm>
              <a:off x="1527109" y="2913242"/>
              <a:ext cx="303300" cy="0"/>
            </a:xfrm>
            <a:prstGeom prst="straightConnector1">
              <a:avLst/>
            </a:prstGeom>
            <a:noFill/>
            <a:ln cap="flat" cmpd="sng" w="76200">
              <a:solidFill>
                <a:srgbClr val="674EA7"/>
              </a:solidFill>
              <a:prstDash val="solid"/>
              <a:round/>
              <a:headEnd len="med" w="med" type="none"/>
              <a:tailEnd len="med" w="med" type="none"/>
            </a:ln>
          </p:spPr>
        </p:cxnSp>
        <p:sp>
          <p:nvSpPr>
            <p:cNvPr id="428" name="Google Shape;428;p32"/>
            <p:cNvSpPr txBox="1"/>
            <p:nvPr/>
          </p:nvSpPr>
          <p:spPr>
            <a:xfrm>
              <a:off x="1780952" y="2721692"/>
              <a:ext cx="356700" cy="38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G</a:t>
              </a:r>
              <a:endParaRPr b="1"/>
            </a:p>
          </p:txBody>
        </p:sp>
        <p:cxnSp>
          <p:nvCxnSpPr>
            <p:cNvPr id="429" name="Google Shape;429;p32"/>
            <p:cNvCxnSpPr/>
            <p:nvPr/>
          </p:nvCxnSpPr>
          <p:spPr>
            <a:xfrm>
              <a:off x="2061766" y="2913242"/>
              <a:ext cx="524700" cy="0"/>
            </a:xfrm>
            <a:prstGeom prst="straightConnector1">
              <a:avLst/>
            </a:prstGeom>
            <a:noFill/>
            <a:ln cap="flat" cmpd="sng" w="76200">
              <a:solidFill>
                <a:srgbClr val="674EA7"/>
              </a:solidFill>
              <a:prstDash val="solid"/>
              <a:round/>
              <a:headEnd len="med" w="med" type="none"/>
              <a:tailEnd len="med" w="med" type="none"/>
            </a:ln>
          </p:spPr>
        </p:cxnSp>
        <p:sp>
          <p:nvSpPr>
            <p:cNvPr id="430" name="Google Shape;430;p32"/>
            <p:cNvSpPr txBox="1"/>
            <p:nvPr/>
          </p:nvSpPr>
          <p:spPr>
            <a:xfrm>
              <a:off x="2563436" y="2721692"/>
              <a:ext cx="356700" cy="38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G</a:t>
              </a:r>
              <a:endParaRPr b="1"/>
            </a:p>
          </p:txBody>
        </p:sp>
        <p:cxnSp>
          <p:nvCxnSpPr>
            <p:cNvPr id="431" name="Google Shape;431;p32"/>
            <p:cNvCxnSpPr/>
            <p:nvPr/>
          </p:nvCxnSpPr>
          <p:spPr>
            <a:xfrm>
              <a:off x="2830721" y="2913242"/>
              <a:ext cx="303300" cy="0"/>
            </a:xfrm>
            <a:prstGeom prst="straightConnector1">
              <a:avLst/>
            </a:prstGeom>
            <a:noFill/>
            <a:ln cap="flat" cmpd="sng" w="76200">
              <a:solidFill>
                <a:srgbClr val="674EA7"/>
              </a:solidFill>
              <a:prstDash val="solid"/>
              <a:round/>
              <a:headEnd len="med" w="med" type="none"/>
              <a:tailEnd len="med" w="med" type="none"/>
            </a:ln>
          </p:spPr>
        </p:cxnSp>
      </p:grpSp>
      <p:sp>
        <p:nvSpPr>
          <p:cNvPr id="432" name="Google Shape;432;p32"/>
          <p:cNvSpPr txBox="1"/>
          <p:nvPr/>
        </p:nvSpPr>
        <p:spPr>
          <a:xfrm>
            <a:off x="5805250" y="1541350"/>
            <a:ext cx="2743200" cy="687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2400">
                <a:solidFill>
                  <a:schemeClr val="dk1"/>
                </a:solidFill>
              </a:rPr>
              <a:t>Genotype</a:t>
            </a:r>
            <a:endParaRPr b="1" sz="2400"/>
          </a:p>
        </p:txBody>
      </p:sp>
      <p:grpSp>
        <p:nvGrpSpPr>
          <p:cNvPr id="433" name="Google Shape;433;p32"/>
          <p:cNvGrpSpPr/>
          <p:nvPr/>
        </p:nvGrpSpPr>
        <p:grpSpPr>
          <a:xfrm>
            <a:off x="427650" y="2447200"/>
            <a:ext cx="4809600" cy="356400"/>
            <a:chOff x="3720425" y="1532800"/>
            <a:chExt cx="4809600" cy="356400"/>
          </a:xfrm>
        </p:grpSpPr>
        <p:cxnSp>
          <p:nvCxnSpPr>
            <p:cNvPr id="434" name="Google Shape;434;p32"/>
            <p:cNvCxnSpPr/>
            <p:nvPr/>
          </p:nvCxnSpPr>
          <p:spPr>
            <a:xfrm>
              <a:off x="3720425" y="1711000"/>
              <a:ext cx="4809600" cy="0"/>
            </a:xfrm>
            <a:prstGeom prst="straightConnector1">
              <a:avLst/>
            </a:prstGeom>
            <a:noFill/>
            <a:ln cap="flat" cmpd="sng" w="76200">
              <a:solidFill>
                <a:srgbClr val="A64D79"/>
              </a:solidFill>
              <a:prstDash val="solid"/>
              <a:round/>
              <a:headEnd len="med" w="med" type="none"/>
              <a:tailEnd len="med" w="med" type="none"/>
            </a:ln>
          </p:spPr>
        </p:cxnSp>
        <p:sp>
          <p:nvSpPr>
            <p:cNvPr id="435" name="Google Shape;435;p32"/>
            <p:cNvSpPr/>
            <p:nvPr/>
          </p:nvSpPr>
          <p:spPr>
            <a:xfrm>
              <a:off x="6703906" y="1532800"/>
              <a:ext cx="604800" cy="3564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32"/>
            <p:cNvSpPr/>
            <p:nvPr/>
          </p:nvSpPr>
          <p:spPr>
            <a:xfrm>
              <a:off x="4941719" y="1532800"/>
              <a:ext cx="604800" cy="356400"/>
            </a:xfrm>
            <a:prstGeom prst="plus">
              <a:avLst>
                <a:gd fmla="val 25000"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7" name="Google Shape;437;p32"/>
          <p:cNvGrpSpPr/>
          <p:nvPr/>
        </p:nvGrpSpPr>
        <p:grpSpPr>
          <a:xfrm>
            <a:off x="427650" y="3076425"/>
            <a:ext cx="4809600" cy="356550"/>
            <a:chOff x="3720425" y="1532650"/>
            <a:chExt cx="4809600" cy="356550"/>
          </a:xfrm>
        </p:grpSpPr>
        <p:cxnSp>
          <p:nvCxnSpPr>
            <p:cNvPr id="438" name="Google Shape;438;p32"/>
            <p:cNvCxnSpPr/>
            <p:nvPr/>
          </p:nvCxnSpPr>
          <p:spPr>
            <a:xfrm>
              <a:off x="3720425" y="1711000"/>
              <a:ext cx="4809600" cy="0"/>
            </a:xfrm>
            <a:prstGeom prst="straightConnector1">
              <a:avLst/>
            </a:prstGeom>
            <a:noFill/>
            <a:ln cap="flat" cmpd="sng" w="76200">
              <a:solidFill>
                <a:srgbClr val="6AA84F"/>
              </a:solidFill>
              <a:prstDash val="solid"/>
              <a:round/>
              <a:headEnd len="med" w="med" type="none"/>
              <a:tailEnd len="med" w="med" type="none"/>
            </a:ln>
          </p:spPr>
        </p:cxnSp>
        <p:sp>
          <p:nvSpPr>
            <p:cNvPr id="439" name="Google Shape;439;p32"/>
            <p:cNvSpPr/>
            <p:nvPr/>
          </p:nvSpPr>
          <p:spPr>
            <a:xfrm>
              <a:off x="5822813" y="1532800"/>
              <a:ext cx="604800" cy="356400"/>
            </a:xfrm>
            <a:prstGeom prst="snipRoundRect">
              <a:avLst>
                <a:gd fmla="val 16667" name="adj1"/>
                <a:gd fmla="val 16667" name="adj2"/>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32"/>
            <p:cNvSpPr/>
            <p:nvPr/>
          </p:nvSpPr>
          <p:spPr>
            <a:xfrm>
              <a:off x="6703906" y="1532800"/>
              <a:ext cx="604800" cy="3564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32"/>
            <p:cNvSpPr/>
            <p:nvPr/>
          </p:nvSpPr>
          <p:spPr>
            <a:xfrm>
              <a:off x="7585000" y="1532650"/>
              <a:ext cx="604800" cy="356400"/>
            </a:xfrm>
            <a:prstGeom prst="pentagon">
              <a:avLst>
                <a:gd fmla="val 105146" name="hf"/>
                <a:gd fmla="val 110557" name="vf"/>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2" name="Google Shape;442;p32"/>
          <p:cNvGrpSpPr/>
          <p:nvPr/>
        </p:nvGrpSpPr>
        <p:grpSpPr>
          <a:xfrm>
            <a:off x="427650" y="3705950"/>
            <a:ext cx="4809600" cy="356400"/>
            <a:chOff x="3720425" y="1532800"/>
            <a:chExt cx="4809600" cy="356400"/>
          </a:xfrm>
        </p:grpSpPr>
        <p:cxnSp>
          <p:nvCxnSpPr>
            <p:cNvPr id="443" name="Google Shape;443;p32"/>
            <p:cNvCxnSpPr/>
            <p:nvPr/>
          </p:nvCxnSpPr>
          <p:spPr>
            <a:xfrm>
              <a:off x="3720425" y="1711000"/>
              <a:ext cx="4809600" cy="0"/>
            </a:xfrm>
            <a:prstGeom prst="straightConnector1">
              <a:avLst/>
            </a:prstGeom>
            <a:noFill/>
            <a:ln cap="flat" cmpd="sng" w="76200">
              <a:solidFill>
                <a:srgbClr val="3C78D8"/>
              </a:solidFill>
              <a:prstDash val="solid"/>
              <a:round/>
              <a:headEnd len="med" w="med" type="none"/>
              <a:tailEnd len="med" w="med" type="none"/>
            </a:ln>
          </p:spPr>
        </p:cxnSp>
        <p:sp>
          <p:nvSpPr>
            <p:cNvPr id="444" name="Google Shape;444;p32"/>
            <p:cNvSpPr/>
            <p:nvPr/>
          </p:nvSpPr>
          <p:spPr>
            <a:xfrm>
              <a:off x="5822813" y="1532800"/>
              <a:ext cx="604800" cy="356400"/>
            </a:xfrm>
            <a:prstGeom prst="snipRoundRect">
              <a:avLst>
                <a:gd fmla="val 16667" name="adj1"/>
                <a:gd fmla="val 16667" name="adj2"/>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32"/>
            <p:cNvSpPr/>
            <p:nvPr/>
          </p:nvSpPr>
          <p:spPr>
            <a:xfrm>
              <a:off x="6703906" y="1532800"/>
              <a:ext cx="604800" cy="3564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32"/>
            <p:cNvSpPr/>
            <p:nvPr/>
          </p:nvSpPr>
          <p:spPr>
            <a:xfrm>
              <a:off x="4941719" y="1532800"/>
              <a:ext cx="604800" cy="356400"/>
            </a:xfrm>
            <a:prstGeom prst="plus">
              <a:avLst>
                <a:gd fmla="val 25000"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7" name="Google Shape;447;p32"/>
          <p:cNvGrpSpPr/>
          <p:nvPr/>
        </p:nvGrpSpPr>
        <p:grpSpPr>
          <a:xfrm>
            <a:off x="427650" y="4335175"/>
            <a:ext cx="4809600" cy="356550"/>
            <a:chOff x="3720425" y="1532650"/>
            <a:chExt cx="4809600" cy="356550"/>
          </a:xfrm>
        </p:grpSpPr>
        <p:cxnSp>
          <p:nvCxnSpPr>
            <p:cNvPr id="448" name="Google Shape;448;p32"/>
            <p:cNvCxnSpPr/>
            <p:nvPr/>
          </p:nvCxnSpPr>
          <p:spPr>
            <a:xfrm>
              <a:off x="3720425" y="1711000"/>
              <a:ext cx="4809600" cy="0"/>
            </a:xfrm>
            <a:prstGeom prst="straightConnector1">
              <a:avLst/>
            </a:prstGeom>
            <a:noFill/>
            <a:ln cap="flat" cmpd="sng" w="76200">
              <a:solidFill>
                <a:srgbClr val="674EA7"/>
              </a:solidFill>
              <a:prstDash val="solid"/>
              <a:round/>
              <a:headEnd len="med" w="med" type="none"/>
              <a:tailEnd len="med" w="med" type="none"/>
            </a:ln>
          </p:spPr>
        </p:cxnSp>
        <p:sp>
          <p:nvSpPr>
            <p:cNvPr id="449" name="Google Shape;449;p32"/>
            <p:cNvSpPr/>
            <p:nvPr/>
          </p:nvSpPr>
          <p:spPr>
            <a:xfrm>
              <a:off x="6703906" y="1532800"/>
              <a:ext cx="604800" cy="3564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32"/>
            <p:cNvSpPr/>
            <p:nvPr/>
          </p:nvSpPr>
          <p:spPr>
            <a:xfrm>
              <a:off x="7585000" y="1532650"/>
              <a:ext cx="604800" cy="356400"/>
            </a:xfrm>
            <a:prstGeom prst="pentagon">
              <a:avLst>
                <a:gd fmla="val 105146" name="hf"/>
                <a:gd fmla="val 110557" name="vf"/>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32"/>
            <p:cNvSpPr/>
            <p:nvPr/>
          </p:nvSpPr>
          <p:spPr>
            <a:xfrm>
              <a:off x="4060625" y="1532800"/>
              <a:ext cx="604800" cy="356400"/>
            </a:xfrm>
            <a:prstGeom prst="flowChartDecision">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32"/>
            <p:cNvSpPr/>
            <p:nvPr/>
          </p:nvSpPr>
          <p:spPr>
            <a:xfrm>
              <a:off x="4941719" y="1532800"/>
              <a:ext cx="604800" cy="356400"/>
            </a:xfrm>
            <a:prstGeom prst="plus">
              <a:avLst>
                <a:gd fmla="val 25000"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32"/>
            <p:cNvSpPr/>
            <p:nvPr/>
          </p:nvSpPr>
          <p:spPr>
            <a:xfrm>
              <a:off x="5822813" y="1532800"/>
              <a:ext cx="604800" cy="356400"/>
            </a:xfrm>
            <a:prstGeom prst="snipRoundRect">
              <a:avLst>
                <a:gd fmla="val 16667" name="adj1"/>
                <a:gd fmla="val 16667" name="adj2"/>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4" name="Google Shape;454;p32"/>
          <p:cNvSpPr txBox="1"/>
          <p:nvPr/>
        </p:nvSpPr>
        <p:spPr>
          <a:xfrm>
            <a:off x="427650" y="1541350"/>
            <a:ext cx="4809600" cy="687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400"/>
              <a:t>Gene content</a:t>
            </a:r>
            <a:endParaRPr b="1" sz="2400"/>
          </a:p>
        </p:txBody>
      </p:sp>
      <p:sp>
        <p:nvSpPr>
          <p:cNvPr id="455" name="Google Shape;455;p32"/>
          <p:cNvSpPr/>
          <p:nvPr/>
        </p:nvSpPr>
        <p:spPr>
          <a:xfrm>
            <a:off x="289825" y="1463400"/>
            <a:ext cx="5157600" cy="3334800"/>
          </a:xfrm>
          <a:prstGeom prst="rect">
            <a:avLst/>
          </a:prstGeom>
          <a:solidFill>
            <a:srgbClr val="FFFFFF">
              <a:alpha val="77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 name="Shape 459"/>
        <p:cNvGrpSpPr/>
        <p:nvPr/>
      </p:nvGrpSpPr>
      <p:grpSpPr>
        <a:xfrm>
          <a:off x="0" y="0"/>
          <a:ext cx="0" cy="0"/>
          <a:chOff x="0" y="0"/>
          <a:chExt cx="0" cy="0"/>
        </a:xfrm>
      </p:grpSpPr>
      <p:sp>
        <p:nvSpPr>
          <p:cNvPr id="460" name="Google Shape;460;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Outline</a:t>
            </a:r>
            <a:endParaRPr/>
          </a:p>
        </p:txBody>
      </p:sp>
      <p:sp>
        <p:nvSpPr>
          <p:cNvPr id="461" name="Google Shape;461;p3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a:t>Intraspecific diversity in the microbiome</a:t>
            </a:r>
            <a:endParaRPr/>
          </a:p>
          <a:p>
            <a:pPr indent="0" lvl="0" marL="0" rtl="0" algn="l">
              <a:spcBef>
                <a:spcPts val="1200"/>
              </a:spcBef>
              <a:spcAft>
                <a:spcPts val="0"/>
              </a:spcAft>
              <a:buClr>
                <a:schemeClr val="dk1"/>
              </a:buClr>
              <a:buSzPts val="1100"/>
              <a:buFont typeface="Arial"/>
              <a:buNone/>
            </a:pPr>
            <a:r>
              <a:t/>
            </a:r>
            <a:endParaRPr/>
          </a:p>
          <a:p>
            <a:pPr indent="0" lvl="0" marL="0" rtl="0" algn="l">
              <a:spcBef>
                <a:spcPts val="1200"/>
              </a:spcBef>
              <a:spcAft>
                <a:spcPts val="0"/>
              </a:spcAft>
              <a:buClr>
                <a:schemeClr val="dk1"/>
              </a:buClr>
              <a:buSzPts val="1100"/>
              <a:buFont typeface="Arial"/>
              <a:buNone/>
            </a:pPr>
            <a:r>
              <a:rPr b="1" lang="en"/>
              <a:t>Strain inference</a:t>
            </a:r>
            <a:endParaRPr b="1"/>
          </a:p>
          <a:p>
            <a:pPr indent="0" lvl="0" marL="0" rtl="0" algn="l">
              <a:spcBef>
                <a:spcPts val="1200"/>
              </a:spcBef>
              <a:spcAft>
                <a:spcPts val="0"/>
              </a:spcAft>
              <a:buClr>
                <a:schemeClr val="dk1"/>
              </a:buClr>
              <a:buSzPts val="1100"/>
              <a:buFont typeface="Arial"/>
              <a:buNone/>
            </a:pPr>
            <a:r>
              <a:t/>
            </a:r>
            <a:endParaRPr b="1"/>
          </a:p>
          <a:p>
            <a:pPr indent="0" lvl="0" marL="0" rtl="0" algn="l">
              <a:spcBef>
                <a:spcPts val="1200"/>
              </a:spcBef>
              <a:spcAft>
                <a:spcPts val="0"/>
              </a:spcAft>
              <a:buClr>
                <a:schemeClr val="dk1"/>
              </a:buClr>
              <a:buSzPts val="1100"/>
              <a:buFont typeface="Arial"/>
              <a:buNone/>
            </a:pPr>
            <a:r>
              <a:rPr lang="en"/>
              <a:t>Metagenotype deconvolution</a:t>
            </a:r>
            <a:endParaRPr/>
          </a:p>
          <a:p>
            <a:pPr indent="0" lvl="0" marL="0" rtl="0" algn="l">
              <a:spcBef>
                <a:spcPts val="1200"/>
              </a:spcBef>
              <a:spcAft>
                <a:spcPts val="0"/>
              </a:spcAft>
              <a:buClr>
                <a:schemeClr val="dk1"/>
              </a:buClr>
              <a:buSzPts val="1100"/>
              <a:buFont typeface="Arial"/>
              <a:buNone/>
            </a:pPr>
            <a:r>
              <a:t/>
            </a:r>
            <a:endParaRPr b="1"/>
          </a:p>
          <a:p>
            <a:pPr indent="0" lvl="0" marL="0" rtl="0" algn="l">
              <a:spcBef>
                <a:spcPts val="1200"/>
              </a:spcBef>
              <a:spcAft>
                <a:spcPts val="1200"/>
              </a:spcAft>
              <a:buNone/>
            </a:pPr>
            <a:r>
              <a:rPr lang="en"/>
              <a:t>Application to large metagenome collections</a:t>
            </a:r>
            <a:endParaRPr/>
          </a:p>
        </p:txBody>
      </p:sp>
      <p:sp>
        <p:nvSpPr>
          <p:cNvPr id="462" name="Google Shape;462;p3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sp>
        <p:nvSpPr>
          <p:cNvPr id="467" name="Google Shape;467;p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Existing methods lack taxonomic resolution</a:t>
            </a:r>
            <a:endParaRPr/>
          </a:p>
        </p:txBody>
      </p:sp>
      <p:sp>
        <p:nvSpPr>
          <p:cNvPr id="468" name="Google Shape;468;p3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469" name="Google Shape;469;p34"/>
          <p:cNvSpPr txBox="1"/>
          <p:nvPr>
            <p:ph idx="1" type="body"/>
          </p:nvPr>
        </p:nvSpPr>
        <p:spPr>
          <a:xfrm>
            <a:off x="311700" y="1240975"/>
            <a:ext cx="3999900" cy="30993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sz="1600"/>
              <a:t>Marker genes (e.g. 16S) are too conserved</a:t>
            </a:r>
            <a:endParaRPr sz="16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 name="Shape 473"/>
        <p:cNvGrpSpPr/>
        <p:nvPr/>
      </p:nvGrpSpPr>
      <p:grpSpPr>
        <a:xfrm>
          <a:off x="0" y="0"/>
          <a:ext cx="0" cy="0"/>
          <a:chOff x="0" y="0"/>
          <a:chExt cx="0" cy="0"/>
        </a:xfrm>
      </p:grpSpPr>
      <p:sp>
        <p:nvSpPr>
          <p:cNvPr id="474" name="Google Shape;474;p35"/>
          <p:cNvSpPr txBox="1"/>
          <p:nvPr>
            <p:ph idx="1" type="body"/>
          </p:nvPr>
        </p:nvSpPr>
        <p:spPr>
          <a:xfrm>
            <a:off x="311700" y="1240975"/>
            <a:ext cx="3999900" cy="30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Marker genes (e.g. 16S) are too conserved</a:t>
            </a:r>
            <a:endParaRPr sz="1600"/>
          </a:p>
          <a:p>
            <a:pPr indent="0" lvl="0" marL="0" rtl="0" algn="l">
              <a:spcBef>
                <a:spcPts val="1200"/>
              </a:spcBef>
              <a:spcAft>
                <a:spcPts val="1200"/>
              </a:spcAft>
              <a:buNone/>
            </a:pPr>
            <a:r>
              <a:rPr lang="en" sz="1600"/>
              <a:t>Standard methods for taxonomic surveys assign reads to species based on read mapping</a:t>
            </a:r>
            <a:endParaRPr sz="1600"/>
          </a:p>
        </p:txBody>
      </p:sp>
      <p:sp>
        <p:nvSpPr>
          <p:cNvPr id="475" name="Google Shape;475;p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Shotgun metagenomic data is increasingly available</a:t>
            </a:r>
            <a:endParaRPr/>
          </a:p>
        </p:txBody>
      </p:sp>
      <p:cxnSp>
        <p:nvCxnSpPr>
          <p:cNvPr id="476" name="Google Shape;476;p35"/>
          <p:cNvCxnSpPr/>
          <p:nvPr/>
        </p:nvCxnSpPr>
        <p:spPr>
          <a:xfrm>
            <a:off x="6602965" y="3298125"/>
            <a:ext cx="558000" cy="0"/>
          </a:xfrm>
          <a:prstGeom prst="straightConnector1">
            <a:avLst/>
          </a:prstGeom>
          <a:noFill/>
          <a:ln cap="flat" cmpd="sng" w="76200">
            <a:solidFill>
              <a:srgbClr val="6D9EEB"/>
            </a:solidFill>
            <a:prstDash val="solid"/>
            <a:round/>
            <a:headEnd len="med" w="med" type="none"/>
            <a:tailEnd len="med" w="med" type="none"/>
          </a:ln>
        </p:spPr>
      </p:cxnSp>
      <p:cxnSp>
        <p:nvCxnSpPr>
          <p:cNvPr id="477" name="Google Shape;477;p35"/>
          <p:cNvCxnSpPr/>
          <p:nvPr/>
        </p:nvCxnSpPr>
        <p:spPr>
          <a:xfrm>
            <a:off x="7570521" y="3106725"/>
            <a:ext cx="558000" cy="0"/>
          </a:xfrm>
          <a:prstGeom prst="straightConnector1">
            <a:avLst/>
          </a:prstGeom>
          <a:noFill/>
          <a:ln cap="flat" cmpd="sng" w="76200">
            <a:solidFill>
              <a:srgbClr val="6D9EEB"/>
            </a:solidFill>
            <a:prstDash val="solid"/>
            <a:round/>
            <a:headEnd len="med" w="med" type="none"/>
            <a:tailEnd len="med" w="med" type="none"/>
          </a:ln>
        </p:spPr>
      </p:cxnSp>
      <p:cxnSp>
        <p:nvCxnSpPr>
          <p:cNvPr id="478" name="Google Shape;478;p35"/>
          <p:cNvCxnSpPr/>
          <p:nvPr/>
        </p:nvCxnSpPr>
        <p:spPr>
          <a:xfrm>
            <a:off x="6314725" y="2624125"/>
            <a:ext cx="558000" cy="0"/>
          </a:xfrm>
          <a:prstGeom prst="straightConnector1">
            <a:avLst/>
          </a:prstGeom>
          <a:noFill/>
          <a:ln cap="flat" cmpd="sng" w="76200">
            <a:solidFill>
              <a:srgbClr val="6D9EEB"/>
            </a:solidFill>
            <a:prstDash val="solid"/>
            <a:round/>
            <a:headEnd len="med" w="med" type="none"/>
            <a:tailEnd len="med" w="med" type="none"/>
          </a:ln>
        </p:spPr>
      </p:cxnSp>
      <p:cxnSp>
        <p:nvCxnSpPr>
          <p:cNvPr id="479" name="Google Shape;479;p35"/>
          <p:cNvCxnSpPr/>
          <p:nvPr/>
        </p:nvCxnSpPr>
        <p:spPr>
          <a:xfrm>
            <a:off x="6865800" y="2239925"/>
            <a:ext cx="558000" cy="0"/>
          </a:xfrm>
          <a:prstGeom prst="straightConnector1">
            <a:avLst/>
          </a:prstGeom>
          <a:noFill/>
          <a:ln cap="flat" cmpd="sng" w="76200">
            <a:solidFill>
              <a:srgbClr val="6D9EEB"/>
            </a:solidFill>
            <a:prstDash val="solid"/>
            <a:round/>
            <a:headEnd len="med" w="med" type="none"/>
            <a:tailEnd len="med" w="med" type="none"/>
          </a:ln>
        </p:spPr>
      </p:cxnSp>
      <p:cxnSp>
        <p:nvCxnSpPr>
          <p:cNvPr id="480" name="Google Shape;480;p35"/>
          <p:cNvCxnSpPr/>
          <p:nvPr/>
        </p:nvCxnSpPr>
        <p:spPr>
          <a:xfrm>
            <a:off x="5648396" y="2844100"/>
            <a:ext cx="558000" cy="0"/>
          </a:xfrm>
          <a:prstGeom prst="straightConnector1">
            <a:avLst/>
          </a:prstGeom>
          <a:noFill/>
          <a:ln cap="flat" cmpd="sng" w="76200">
            <a:solidFill>
              <a:srgbClr val="6D9EEB"/>
            </a:solidFill>
            <a:prstDash val="solid"/>
            <a:round/>
            <a:headEnd len="med" w="med" type="none"/>
            <a:tailEnd len="med" w="med" type="none"/>
          </a:ln>
        </p:spPr>
      </p:cxnSp>
      <p:cxnSp>
        <p:nvCxnSpPr>
          <p:cNvPr id="481" name="Google Shape;481;p35"/>
          <p:cNvCxnSpPr/>
          <p:nvPr/>
        </p:nvCxnSpPr>
        <p:spPr>
          <a:xfrm>
            <a:off x="5058925" y="1716075"/>
            <a:ext cx="3069600" cy="0"/>
          </a:xfrm>
          <a:prstGeom prst="straightConnector1">
            <a:avLst/>
          </a:prstGeom>
          <a:noFill/>
          <a:ln cap="flat" cmpd="sng" w="76200">
            <a:solidFill>
              <a:srgbClr val="1155CC"/>
            </a:solidFill>
            <a:prstDash val="solid"/>
            <a:round/>
            <a:headEnd len="med" w="med" type="none"/>
            <a:tailEnd len="med" w="med" type="none"/>
          </a:ln>
        </p:spPr>
      </p:cxnSp>
      <p:cxnSp>
        <p:nvCxnSpPr>
          <p:cNvPr id="482" name="Google Shape;482;p35"/>
          <p:cNvCxnSpPr/>
          <p:nvPr/>
        </p:nvCxnSpPr>
        <p:spPr>
          <a:xfrm>
            <a:off x="5062507" y="3226275"/>
            <a:ext cx="558000" cy="0"/>
          </a:xfrm>
          <a:prstGeom prst="straightConnector1">
            <a:avLst/>
          </a:prstGeom>
          <a:noFill/>
          <a:ln cap="flat" cmpd="sng" w="76200">
            <a:solidFill>
              <a:srgbClr val="6D9EEB"/>
            </a:solidFill>
            <a:prstDash val="solid"/>
            <a:round/>
            <a:headEnd len="med" w="med" type="none"/>
            <a:tailEnd len="med" w="med" type="none"/>
          </a:ln>
        </p:spPr>
      </p:cxnSp>
      <p:sp>
        <p:nvSpPr>
          <p:cNvPr id="483" name="Google Shape;483;p35"/>
          <p:cNvSpPr/>
          <p:nvPr/>
        </p:nvSpPr>
        <p:spPr>
          <a:xfrm>
            <a:off x="4539411" y="1464521"/>
            <a:ext cx="613800" cy="350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900"/>
              <a:t>…</a:t>
            </a:r>
            <a:endParaRPr b="1" sz="1900"/>
          </a:p>
        </p:txBody>
      </p:sp>
      <p:sp>
        <p:nvSpPr>
          <p:cNvPr id="484" name="Google Shape;484;p35"/>
          <p:cNvSpPr txBox="1"/>
          <p:nvPr/>
        </p:nvSpPr>
        <p:spPr>
          <a:xfrm>
            <a:off x="8118904" y="1479686"/>
            <a:ext cx="1153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a:t>genome</a:t>
            </a:r>
            <a:endParaRPr i="1"/>
          </a:p>
        </p:txBody>
      </p:sp>
      <p:sp>
        <p:nvSpPr>
          <p:cNvPr id="485" name="Google Shape;485;p3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 name="Shape 489"/>
        <p:cNvGrpSpPr/>
        <p:nvPr/>
      </p:nvGrpSpPr>
      <p:grpSpPr>
        <a:xfrm>
          <a:off x="0" y="0"/>
          <a:ext cx="0" cy="0"/>
          <a:chOff x="0" y="0"/>
          <a:chExt cx="0" cy="0"/>
        </a:xfrm>
      </p:grpSpPr>
      <p:sp>
        <p:nvSpPr>
          <p:cNvPr id="490" name="Google Shape;490;p3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Metagenomic reads encode strain-level information</a:t>
            </a:r>
            <a:endParaRPr/>
          </a:p>
        </p:txBody>
      </p:sp>
      <p:cxnSp>
        <p:nvCxnSpPr>
          <p:cNvPr id="491" name="Google Shape;491;p36"/>
          <p:cNvCxnSpPr/>
          <p:nvPr/>
        </p:nvCxnSpPr>
        <p:spPr>
          <a:xfrm>
            <a:off x="6602965" y="3298125"/>
            <a:ext cx="558000" cy="0"/>
          </a:xfrm>
          <a:prstGeom prst="straightConnector1">
            <a:avLst/>
          </a:prstGeom>
          <a:noFill/>
          <a:ln cap="flat" cmpd="sng" w="76200">
            <a:solidFill>
              <a:srgbClr val="6D9EEB"/>
            </a:solidFill>
            <a:prstDash val="solid"/>
            <a:round/>
            <a:headEnd len="med" w="med" type="none"/>
            <a:tailEnd len="med" w="med" type="none"/>
          </a:ln>
        </p:spPr>
      </p:cxnSp>
      <p:cxnSp>
        <p:nvCxnSpPr>
          <p:cNvPr id="492" name="Google Shape;492;p36"/>
          <p:cNvCxnSpPr/>
          <p:nvPr/>
        </p:nvCxnSpPr>
        <p:spPr>
          <a:xfrm>
            <a:off x="7570521" y="3106725"/>
            <a:ext cx="558000" cy="0"/>
          </a:xfrm>
          <a:prstGeom prst="straightConnector1">
            <a:avLst/>
          </a:prstGeom>
          <a:noFill/>
          <a:ln cap="flat" cmpd="sng" w="76200">
            <a:solidFill>
              <a:srgbClr val="6D9EEB"/>
            </a:solidFill>
            <a:prstDash val="solid"/>
            <a:round/>
            <a:headEnd len="med" w="med" type="none"/>
            <a:tailEnd len="med" w="med" type="none"/>
          </a:ln>
        </p:spPr>
      </p:cxnSp>
      <p:cxnSp>
        <p:nvCxnSpPr>
          <p:cNvPr id="493" name="Google Shape;493;p36"/>
          <p:cNvCxnSpPr/>
          <p:nvPr/>
        </p:nvCxnSpPr>
        <p:spPr>
          <a:xfrm>
            <a:off x="6314725" y="2624125"/>
            <a:ext cx="558000" cy="0"/>
          </a:xfrm>
          <a:prstGeom prst="straightConnector1">
            <a:avLst/>
          </a:prstGeom>
          <a:noFill/>
          <a:ln cap="flat" cmpd="sng" w="76200">
            <a:solidFill>
              <a:srgbClr val="6D9EEB"/>
            </a:solidFill>
            <a:prstDash val="solid"/>
            <a:round/>
            <a:headEnd len="med" w="med" type="none"/>
            <a:tailEnd len="med" w="med" type="none"/>
          </a:ln>
        </p:spPr>
      </p:cxnSp>
      <p:cxnSp>
        <p:nvCxnSpPr>
          <p:cNvPr id="494" name="Google Shape;494;p36"/>
          <p:cNvCxnSpPr/>
          <p:nvPr/>
        </p:nvCxnSpPr>
        <p:spPr>
          <a:xfrm>
            <a:off x="6865800" y="2239925"/>
            <a:ext cx="558000" cy="0"/>
          </a:xfrm>
          <a:prstGeom prst="straightConnector1">
            <a:avLst/>
          </a:prstGeom>
          <a:noFill/>
          <a:ln cap="flat" cmpd="sng" w="76200">
            <a:solidFill>
              <a:srgbClr val="6D9EEB"/>
            </a:solidFill>
            <a:prstDash val="solid"/>
            <a:round/>
            <a:headEnd len="med" w="med" type="none"/>
            <a:tailEnd len="med" w="med" type="none"/>
          </a:ln>
        </p:spPr>
      </p:cxnSp>
      <p:cxnSp>
        <p:nvCxnSpPr>
          <p:cNvPr id="495" name="Google Shape;495;p36"/>
          <p:cNvCxnSpPr/>
          <p:nvPr/>
        </p:nvCxnSpPr>
        <p:spPr>
          <a:xfrm>
            <a:off x="5648396" y="2844100"/>
            <a:ext cx="558000" cy="0"/>
          </a:xfrm>
          <a:prstGeom prst="straightConnector1">
            <a:avLst/>
          </a:prstGeom>
          <a:noFill/>
          <a:ln cap="flat" cmpd="sng" w="76200">
            <a:solidFill>
              <a:srgbClr val="6D9EEB"/>
            </a:solidFill>
            <a:prstDash val="solid"/>
            <a:round/>
            <a:headEnd len="med" w="med" type="none"/>
            <a:tailEnd len="med" w="med" type="none"/>
          </a:ln>
        </p:spPr>
      </p:cxnSp>
      <p:cxnSp>
        <p:nvCxnSpPr>
          <p:cNvPr id="496" name="Google Shape;496;p36"/>
          <p:cNvCxnSpPr/>
          <p:nvPr/>
        </p:nvCxnSpPr>
        <p:spPr>
          <a:xfrm>
            <a:off x="5058925" y="1716075"/>
            <a:ext cx="3069600" cy="0"/>
          </a:xfrm>
          <a:prstGeom prst="straightConnector1">
            <a:avLst/>
          </a:prstGeom>
          <a:noFill/>
          <a:ln cap="flat" cmpd="sng" w="76200">
            <a:solidFill>
              <a:srgbClr val="1155CC"/>
            </a:solidFill>
            <a:prstDash val="solid"/>
            <a:round/>
            <a:headEnd len="med" w="med" type="none"/>
            <a:tailEnd len="med" w="med" type="none"/>
          </a:ln>
        </p:spPr>
      </p:cxnSp>
      <p:sp>
        <p:nvSpPr>
          <p:cNvPr id="497" name="Google Shape;497;p36"/>
          <p:cNvSpPr/>
          <p:nvPr/>
        </p:nvSpPr>
        <p:spPr>
          <a:xfrm>
            <a:off x="7009366" y="3226275"/>
            <a:ext cx="124500" cy="143700"/>
          </a:xfrm>
          <a:prstGeom prst="star6">
            <a:avLst>
              <a:gd fmla="val 28868" name="adj"/>
              <a:gd fmla="val 115470" name="hf"/>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98" name="Google Shape;498;p36"/>
          <p:cNvCxnSpPr/>
          <p:nvPr/>
        </p:nvCxnSpPr>
        <p:spPr>
          <a:xfrm>
            <a:off x="5062507" y="3226275"/>
            <a:ext cx="558000" cy="0"/>
          </a:xfrm>
          <a:prstGeom prst="straightConnector1">
            <a:avLst/>
          </a:prstGeom>
          <a:noFill/>
          <a:ln cap="flat" cmpd="sng" w="76200">
            <a:solidFill>
              <a:srgbClr val="6D9EEB"/>
            </a:solidFill>
            <a:prstDash val="solid"/>
            <a:round/>
            <a:headEnd len="med" w="med" type="none"/>
            <a:tailEnd len="med" w="med" type="none"/>
          </a:ln>
        </p:spPr>
      </p:cxnSp>
      <p:sp>
        <p:nvSpPr>
          <p:cNvPr id="499" name="Google Shape;499;p36"/>
          <p:cNvSpPr/>
          <p:nvPr/>
        </p:nvSpPr>
        <p:spPr>
          <a:xfrm>
            <a:off x="5240307" y="3154425"/>
            <a:ext cx="124500" cy="143700"/>
          </a:xfrm>
          <a:prstGeom prst="star6">
            <a:avLst>
              <a:gd fmla="val 28868" name="adj"/>
              <a:gd fmla="val 115470" name="hf"/>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36"/>
          <p:cNvSpPr/>
          <p:nvPr/>
        </p:nvSpPr>
        <p:spPr>
          <a:xfrm>
            <a:off x="7744113" y="3037939"/>
            <a:ext cx="124500" cy="143700"/>
          </a:xfrm>
          <a:prstGeom prst="star6">
            <a:avLst>
              <a:gd fmla="val 28868" name="adj"/>
              <a:gd fmla="val 115470" name="hf"/>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36"/>
          <p:cNvSpPr/>
          <p:nvPr/>
        </p:nvSpPr>
        <p:spPr>
          <a:xfrm>
            <a:off x="7009973" y="2168064"/>
            <a:ext cx="124500" cy="143700"/>
          </a:xfrm>
          <a:prstGeom prst="star6">
            <a:avLst>
              <a:gd fmla="val 28868" name="adj"/>
              <a:gd fmla="val 115470" name="hf"/>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36"/>
          <p:cNvSpPr/>
          <p:nvPr/>
        </p:nvSpPr>
        <p:spPr>
          <a:xfrm>
            <a:off x="5240307" y="1648388"/>
            <a:ext cx="124500" cy="143700"/>
          </a:xfrm>
          <a:prstGeom prst="star6">
            <a:avLst>
              <a:gd fmla="val 28868" name="adj"/>
              <a:gd fmla="val 115470" name="hf"/>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36"/>
          <p:cNvSpPr/>
          <p:nvPr/>
        </p:nvSpPr>
        <p:spPr>
          <a:xfrm>
            <a:off x="7009382" y="1648388"/>
            <a:ext cx="124500" cy="143700"/>
          </a:xfrm>
          <a:prstGeom prst="star6">
            <a:avLst>
              <a:gd fmla="val 28868" name="adj"/>
              <a:gd fmla="val 115470" name="hf"/>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36"/>
          <p:cNvSpPr/>
          <p:nvPr/>
        </p:nvSpPr>
        <p:spPr>
          <a:xfrm>
            <a:off x="7744113" y="1648388"/>
            <a:ext cx="124500" cy="143700"/>
          </a:xfrm>
          <a:prstGeom prst="star6">
            <a:avLst>
              <a:gd fmla="val 28868" name="adj"/>
              <a:gd fmla="val 115470" name="hf"/>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36"/>
          <p:cNvSpPr txBox="1"/>
          <p:nvPr/>
        </p:nvSpPr>
        <p:spPr>
          <a:xfrm>
            <a:off x="8118904" y="1479686"/>
            <a:ext cx="1153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a:t>genome</a:t>
            </a:r>
            <a:endParaRPr i="1"/>
          </a:p>
        </p:txBody>
      </p:sp>
      <p:sp>
        <p:nvSpPr>
          <p:cNvPr id="506" name="Google Shape;506;p36"/>
          <p:cNvSpPr/>
          <p:nvPr/>
        </p:nvSpPr>
        <p:spPr>
          <a:xfrm>
            <a:off x="4539411" y="1464521"/>
            <a:ext cx="613800" cy="350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900"/>
              <a:t>…</a:t>
            </a:r>
            <a:endParaRPr b="1" sz="1900"/>
          </a:p>
        </p:txBody>
      </p:sp>
      <p:sp>
        <p:nvSpPr>
          <p:cNvPr id="507" name="Google Shape;507;p3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508" name="Google Shape;508;p36"/>
          <p:cNvSpPr txBox="1"/>
          <p:nvPr>
            <p:ph idx="1" type="body"/>
          </p:nvPr>
        </p:nvSpPr>
        <p:spPr>
          <a:xfrm>
            <a:off x="311700" y="1240975"/>
            <a:ext cx="3999900" cy="30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Marker genes (e.g. 16S) are too conserved</a:t>
            </a:r>
            <a:endParaRPr sz="1600"/>
          </a:p>
          <a:p>
            <a:pPr indent="0" lvl="0" marL="0" rtl="0" algn="l">
              <a:spcBef>
                <a:spcPts val="1200"/>
              </a:spcBef>
              <a:spcAft>
                <a:spcPts val="0"/>
              </a:spcAft>
              <a:buNone/>
            </a:pPr>
            <a:r>
              <a:rPr lang="en" sz="1600"/>
              <a:t>Standard methods for taxonomic surveys assign reads to species based on read mapping</a:t>
            </a:r>
            <a:endParaRPr sz="1600"/>
          </a:p>
          <a:p>
            <a:pPr indent="0" lvl="0" marL="0" rtl="0" algn="l">
              <a:spcBef>
                <a:spcPts val="1200"/>
              </a:spcBef>
              <a:spcAft>
                <a:spcPts val="1200"/>
              </a:spcAft>
              <a:buNone/>
            </a:pPr>
            <a:r>
              <a:rPr lang="en" sz="1600"/>
              <a:t>But shotgun reads also cover single-nucleotide variants that encode much finer taxonomic detail</a:t>
            </a:r>
            <a:endParaRPr sz="16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2" name="Shape 512"/>
        <p:cNvGrpSpPr/>
        <p:nvPr/>
      </p:nvGrpSpPr>
      <p:grpSpPr>
        <a:xfrm>
          <a:off x="0" y="0"/>
          <a:ext cx="0" cy="0"/>
          <a:chOff x="0" y="0"/>
          <a:chExt cx="0" cy="0"/>
        </a:xfrm>
      </p:grpSpPr>
      <p:sp>
        <p:nvSpPr>
          <p:cNvPr id="513" name="Google Shape;513;p3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“Meta</a:t>
            </a:r>
            <a:r>
              <a:rPr b="1" lang="en"/>
              <a:t>genotyping</a:t>
            </a:r>
            <a:r>
              <a:rPr lang="en"/>
              <a:t>”</a:t>
            </a:r>
            <a:endParaRPr/>
          </a:p>
        </p:txBody>
      </p:sp>
      <p:cxnSp>
        <p:nvCxnSpPr>
          <p:cNvPr id="514" name="Google Shape;514;p37"/>
          <p:cNvCxnSpPr/>
          <p:nvPr/>
        </p:nvCxnSpPr>
        <p:spPr>
          <a:xfrm>
            <a:off x="6602965" y="3298125"/>
            <a:ext cx="558000" cy="0"/>
          </a:xfrm>
          <a:prstGeom prst="straightConnector1">
            <a:avLst/>
          </a:prstGeom>
          <a:noFill/>
          <a:ln cap="flat" cmpd="sng" w="76200">
            <a:solidFill>
              <a:srgbClr val="6D9EEB"/>
            </a:solidFill>
            <a:prstDash val="solid"/>
            <a:round/>
            <a:headEnd len="med" w="med" type="none"/>
            <a:tailEnd len="med" w="med" type="none"/>
          </a:ln>
        </p:spPr>
      </p:cxnSp>
      <p:cxnSp>
        <p:nvCxnSpPr>
          <p:cNvPr id="515" name="Google Shape;515;p37"/>
          <p:cNvCxnSpPr/>
          <p:nvPr/>
        </p:nvCxnSpPr>
        <p:spPr>
          <a:xfrm>
            <a:off x="7570521" y="3106725"/>
            <a:ext cx="558000" cy="0"/>
          </a:xfrm>
          <a:prstGeom prst="straightConnector1">
            <a:avLst/>
          </a:prstGeom>
          <a:noFill/>
          <a:ln cap="flat" cmpd="sng" w="76200">
            <a:solidFill>
              <a:srgbClr val="6D9EEB"/>
            </a:solidFill>
            <a:prstDash val="solid"/>
            <a:round/>
            <a:headEnd len="med" w="med" type="none"/>
            <a:tailEnd len="med" w="med" type="none"/>
          </a:ln>
        </p:spPr>
      </p:cxnSp>
      <p:cxnSp>
        <p:nvCxnSpPr>
          <p:cNvPr id="516" name="Google Shape;516;p37"/>
          <p:cNvCxnSpPr/>
          <p:nvPr/>
        </p:nvCxnSpPr>
        <p:spPr>
          <a:xfrm>
            <a:off x="6314725" y="2624125"/>
            <a:ext cx="558000" cy="0"/>
          </a:xfrm>
          <a:prstGeom prst="straightConnector1">
            <a:avLst/>
          </a:prstGeom>
          <a:noFill/>
          <a:ln cap="flat" cmpd="sng" w="76200">
            <a:solidFill>
              <a:srgbClr val="6D9EEB"/>
            </a:solidFill>
            <a:prstDash val="solid"/>
            <a:round/>
            <a:headEnd len="med" w="med" type="none"/>
            <a:tailEnd len="med" w="med" type="none"/>
          </a:ln>
        </p:spPr>
      </p:cxnSp>
      <p:cxnSp>
        <p:nvCxnSpPr>
          <p:cNvPr id="517" name="Google Shape;517;p37"/>
          <p:cNvCxnSpPr/>
          <p:nvPr/>
        </p:nvCxnSpPr>
        <p:spPr>
          <a:xfrm>
            <a:off x="6865800" y="2239925"/>
            <a:ext cx="558000" cy="0"/>
          </a:xfrm>
          <a:prstGeom prst="straightConnector1">
            <a:avLst/>
          </a:prstGeom>
          <a:noFill/>
          <a:ln cap="flat" cmpd="sng" w="76200">
            <a:solidFill>
              <a:srgbClr val="6D9EEB"/>
            </a:solidFill>
            <a:prstDash val="solid"/>
            <a:round/>
            <a:headEnd len="med" w="med" type="none"/>
            <a:tailEnd len="med" w="med" type="none"/>
          </a:ln>
        </p:spPr>
      </p:cxnSp>
      <p:cxnSp>
        <p:nvCxnSpPr>
          <p:cNvPr id="518" name="Google Shape;518;p37"/>
          <p:cNvCxnSpPr/>
          <p:nvPr/>
        </p:nvCxnSpPr>
        <p:spPr>
          <a:xfrm>
            <a:off x="5648396" y="2844100"/>
            <a:ext cx="558000" cy="0"/>
          </a:xfrm>
          <a:prstGeom prst="straightConnector1">
            <a:avLst/>
          </a:prstGeom>
          <a:noFill/>
          <a:ln cap="flat" cmpd="sng" w="76200">
            <a:solidFill>
              <a:srgbClr val="6D9EEB"/>
            </a:solidFill>
            <a:prstDash val="solid"/>
            <a:round/>
            <a:headEnd len="med" w="med" type="none"/>
            <a:tailEnd len="med" w="med" type="none"/>
          </a:ln>
        </p:spPr>
      </p:cxnSp>
      <p:cxnSp>
        <p:nvCxnSpPr>
          <p:cNvPr id="519" name="Google Shape;519;p37"/>
          <p:cNvCxnSpPr/>
          <p:nvPr/>
        </p:nvCxnSpPr>
        <p:spPr>
          <a:xfrm>
            <a:off x="5058925" y="1716075"/>
            <a:ext cx="3069600" cy="0"/>
          </a:xfrm>
          <a:prstGeom prst="straightConnector1">
            <a:avLst/>
          </a:prstGeom>
          <a:noFill/>
          <a:ln cap="flat" cmpd="sng" w="76200">
            <a:solidFill>
              <a:srgbClr val="1155CC"/>
            </a:solidFill>
            <a:prstDash val="solid"/>
            <a:round/>
            <a:headEnd len="med" w="med" type="none"/>
            <a:tailEnd len="med" w="med" type="none"/>
          </a:ln>
        </p:spPr>
      </p:cxnSp>
      <p:sp>
        <p:nvSpPr>
          <p:cNvPr id="520" name="Google Shape;520;p37"/>
          <p:cNvSpPr/>
          <p:nvPr/>
        </p:nvSpPr>
        <p:spPr>
          <a:xfrm>
            <a:off x="7009366" y="3226275"/>
            <a:ext cx="124500" cy="143700"/>
          </a:xfrm>
          <a:prstGeom prst="star6">
            <a:avLst>
              <a:gd fmla="val 28868" name="adj"/>
              <a:gd fmla="val 115470" name="hf"/>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21" name="Google Shape;521;p37"/>
          <p:cNvCxnSpPr/>
          <p:nvPr/>
        </p:nvCxnSpPr>
        <p:spPr>
          <a:xfrm>
            <a:off x="5062507" y="3226275"/>
            <a:ext cx="558000" cy="0"/>
          </a:xfrm>
          <a:prstGeom prst="straightConnector1">
            <a:avLst/>
          </a:prstGeom>
          <a:noFill/>
          <a:ln cap="flat" cmpd="sng" w="76200">
            <a:solidFill>
              <a:srgbClr val="6D9EEB"/>
            </a:solidFill>
            <a:prstDash val="solid"/>
            <a:round/>
            <a:headEnd len="med" w="med" type="none"/>
            <a:tailEnd len="med" w="med" type="none"/>
          </a:ln>
        </p:spPr>
      </p:cxnSp>
      <p:sp>
        <p:nvSpPr>
          <p:cNvPr id="522" name="Google Shape;522;p37"/>
          <p:cNvSpPr/>
          <p:nvPr/>
        </p:nvSpPr>
        <p:spPr>
          <a:xfrm>
            <a:off x="5240307" y="3154425"/>
            <a:ext cx="124500" cy="143700"/>
          </a:xfrm>
          <a:prstGeom prst="star6">
            <a:avLst>
              <a:gd fmla="val 28868" name="adj"/>
              <a:gd fmla="val 115470" name="hf"/>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37"/>
          <p:cNvSpPr/>
          <p:nvPr/>
        </p:nvSpPr>
        <p:spPr>
          <a:xfrm>
            <a:off x="7744113" y="3037939"/>
            <a:ext cx="124500" cy="143700"/>
          </a:xfrm>
          <a:prstGeom prst="star6">
            <a:avLst>
              <a:gd fmla="val 28868" name="adj"/>
              <a:gd fmla="val 115470" name="hf"/>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4" name="Google Shape;524;p37"/>
          <p:cNvGrpSpPr/>
          <p:nvPr/>
        </p:nvGrpSpPr>
        <p:grpSpPr>
          <a:xfrm>
            <a:off x="5034646" y="3761025"/>
            <a:ext cx="3069492" cy="701400"/>
            <a:chOff x="5089075" y="4218225"/>
            <a:chExt cx="3069493" cy="701400"/>
          </a:xfrm>
        </p:grpSpPr>
        <p:sp>
          <p:nvSpPr>
            <p:cNvPr id="525" name="Google Shape;525;p37"/>
            <p:cNvSpPr/>
            <p:nvPr/>
          </p:nvSpPr>
          <p:spPr>
            <a:xfrm>
              <a:off x="5089075" y="4218225"/>
              <a:ext cx="613800" cy="350700"/>
            </a:xfrm>
            <a:prstGeom prst="rect">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500">
                  <a:solidFill>
                    <a:srgbClr val="0000FF"/>
                  </a:solidFill>
                  <a:latin typeface="Courier New"/>
                  <a:ea typeface="Courier New"/>
                  <a:cs typeface="Courier New"/>
                  <a:sym typeface="Courier New"/>
                </a:rPr>
                <a:t>1</a:t>
              </a:r>
              <a:endParaRPr b="1" sz="1500">
                <a:latin typeface="Courier New"/>
                <a:ea typeface="Courier New"/>
                <a:cs typeface="Courier New"/>
                <a:sym typeface="Courier New"/>
              </a:endParaRPr>
            </a:p>
          </p:txBody>
        </p:sp>
        <p:sp>
          <p:nvSpPr>
            <p:cNvPr id="526" name="Google Shape;526;p37"/>
            <p:cNvSpPr/>
            <p:nvPr/>
          </p:nvSpPr>
          <p:spPr>
            <a:xfrm>
              <a:off x="6930835" y="4218225"/>
              <a:ext cx="613800" cy="350700"/>
            </a:xfrm>
            <a:prstGeom prst="rect">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500">
                  <a:solidFill>
                    <a:srgbClr val="0000FF"/>
                  </a:solidFill>
                  <a:latin typeface="Courier New"/>
                  <a:ea typeface="Courier New"/>
                  <a:cs typeface="Courier New"/>
                  <a:sym typeface="Courier New"/>
                </a:rPr>
                <a:t>2</a:t>
              </a:r>
              <a:endParaRPr b="1" sz="1500">
                <a:latin typeface="Courier New"/>
                <a:ea typeface="Courier New"/>
                <a:cs typeface="Courier New"/>
                <a:sym typeface="Courier New"/>
              </a:endParaRPr>
            </a:p>
          </p:txBody>
        </p:sp>
        <p:sp>
          <p:nvSpPr>
            <p:cNvPr id="527" name="Google Shape;527;p37"/>
            <p:cNvSpPr/>
            <p:nvPr/>
          </p:nvSpPr>
          <p:spPr>
            <a:xfrm>
              <a:off x="5702995" y="4218225"/>
              <a:ext cx="613800" cy="350700"/>
            </a:xfrm>
            <a:prstGeom prst="rect">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500">
                  <a:latin typeface="Courier New"/>
                  <a:ea typeface="Courier New"/>
                  <a:cs typeface="Courier New"/>
                  <a:sym typeface="Courier New"/>
                </a:rPr>
                <a:t>0 </a:t>
              </a:r>
              <a:endParaRPr b="1" sz="1500">
                <a:latin typeface="Courier New"/>
                <a:ea typeface="Courier New"/>
                <a:cs typeface="Courier New"/>
                <a:sym typeface="Courier New"/>
              </a:endParaRPr>
            </a:p>
          </p:txBody>
        </p:sp>
        <p:sp>
          <p:nvSpPr>
            <p:cNvPr id="528" name="Google Shape;528;p37"/>
            <p:cNvSpPr/>
            <p:nvPr/>
          </p:nvSpPr>
          <p:spPr>
            <a:xfrm>
              <a:off x="6316915" y="4218225"/>
              <a:ext cx="613800" cy="350700"/>
            </a:xfrm>
            <a:prstGeom prst="rect">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500">
                  <a:latin typeface="Courier New"/>
                  <a:ea typeface="Courier New"/>
                  <a:cs typeface="Courier New"/>
                  <a:sym typeface="Courier New"/>
                </a:rPr>
                <a:t>0</a:t>
              </a:r>
              <a:endParaRPr b="1" sz="1500">
                <a:latin typeface="Courier New"/>
                <a:ea typeface="Courier New"/>
                <a:cs typeface="Courier New"/>
                <a:sym typeface="Courier New"/>
              </a:endParaRPr>
            </a:p>
          </p:txBody>
        </p:sp>
        <p:sp>
          <p:nvSpPr>
            <p:cNvPr id="529" name="Google Shape;529;p37"/>
            <p:cNvSpPr/>
            <p:nvPr/>
          </p:nvSpPr>
          <p:spPr>
            <a:xfrm>
              <a:off x="7544755" y="4218225"/>
              <a:ext cx="613800" cy="350700"/>
            </a:xfrm>
            <a:prstGeom prst="rect">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500">
                  <a:solidFill>
                    <a:srgbClr val="0000FF"/>
                  </a:solidFill>
                  <a:latin typeface="Courier New"/>
                  <a:ea typeface="Courier New"/>
                  <a:cs typeface="Courier New"/>
                  <a:sym typeface="Courier New"/>
                </a:rPr>
                <a:t>1</a:t>
              </a:r>
              <a:endParaRPr b="1" sz="1500">
                <a:latin typeface="Courier New"/>
                <a:ea typeface="Courier New"/>
                <a:cs typeface="Courier New"/>
                <a:sym typeface="Courier New"/>
              </a:endParaRPr>
            </a:p>
          </p:txBody>
        </p:sp>
        <p:sp>
          <p:nvSpPr>
            <p:cNvPr id="530" name="Google Shape;530;p37"/>
            <p:cNvSpPr/>
            <p:nvPr/>
          </p:nvSpPr>
          <p:spPr>
            <a:xfrm>
              <a:off x="5089088" y="4568925"/>
              <a:ext cx="613800" cy="350700"/>
            </a:xfrm>
            <a:prstGeom prst="rect">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500">
                  <a:latin typeface="Courier New"/>
                  <a:ea typeface="Courier New"/>
                  <a:cs typeface="Courier New"/>
                  <a:sym typeface="Courier New"/>
                </a:rPr>
                <a:t>0</a:t>
              </a:r>
              <a:endParaRPr b="1" sz="1500">
                <a:latin typeface="Courier New"/>
                <a:ea typeface="Courier New"/>
                <a:cs typeface="Courier New"/>
                <a:sym typeface="Courier New"/>
              </a:endParaRPr>
            </a:p>
          </p:txBody>
        </p:sp>
        <p:sp>
          <p:nvSpPr>
            <p:cNvPr id="531" name="Google Shape;531;p37"/>
            <p:cNvSpPr/>
            <p:nvPr/>
          </p:nvSpPr>
          <p:spPr>
            <a:xfrm>
              <a:off x="6930848" y="4568925"/>
              <a:ext cx="613800" cy="350700"/>
            </a:xfrm>
            <a:prstGeom prst="rect">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500">
                  <a:latin typeface="Courier New"/>
                  <a:ea typeface="Courier New"/>
                  <a:cs typeface="Courier New"/>
                  <a:sym typeface="Courier New"/>
                </a:rPr>
                <a:t>0</a:t>
              </a:r>
              <a:endParaRPr b="1" sz="1500">
                <a:latin typeface="Courier New"/>
                <a:ea typeface="Courier New"/>
                <a:cs typeface="Courier New"/>
                <a:sym typeface="Courier New"/>
              </a:endParaRPr>
            </a:p>
          </p:txBody>
        </p:sp>
        <p:sp>
          <p:nvSpPr>
            <p:cNvPr id="532" name="Google Shape;532;p37"/>
            <p:cNvSpPr/>
            <p:nvPr/>
          </p:nvSpPr>
          <p:spPr>
            <a:xfrm>
              <a:off x="5703008" y="4568925"/>
              <a:ext cx="613800" cy="350700"/>
            </a:xfrm>
            <a:prstGeom prst="rect">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500">
                  <a:solidFill>
                    <a:srgbClr val="0000FF"/>
                  </a:solidFill>
                  <a:latin typeface="Courier New"/>
                  <a:ea typeface="Courier New"/>
                  <a:cs typeface="Courier New"/>
                  <a:sym typeface="Courier New"/>
                </a:rPr>
                <a:t>1</a:t>
              </a:r>
              <a:endParaRPr b="1" sz="1500">
                <a:latin typeface="Courier New"/>
                <a:ea typeface="Courier New"/>
                <a:cs typeface="Courier New"/>
                <a:sym typeface="Courier New"/>
              </a:endParaRPr>
            </a:p>
          </p:txBody>
        </p:sp>
        <p:sp>
          <p:nvSpPr>
            <p:cNvPr id="533" name="Google Shape;533;p37"/>
            <p:cNvSpPr/>
            <p:nvPr/>
          </p:nvSpPr>
          <p:spPr>
            <a:xfrm>
              <a:off x="6316927" y="4568925"/>
              <a:ext cx="613800" cy="350700"/>
            </a:xfrm>
            <a:prstGeom prst="rect">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500">
                  <a:solidFill>
                    <a:srgbClr val="0000FF"/>
                  </a:solidFill>
                  <a:latin typeface="Courier New"/>
                  <a:ea typeface="Courier New"/>
                  <a:cs typeface="Courier New"/>
                  <a:sym typeface="Courier New"/>
                </a:rPr>
                <a:t>2</a:t>
              </a:r>
              <a:endParaRPr b="1" sz="1500">
                <a:latin typeface="Courier New"/>
                <a:ea typeface="Courier New"/>
                <a:cs typeface="Courier New"/>
                <a:sym typeface="Courier New"/>
              </a:endParaRPr>
            </a:p>
          </p:txBody>
        </p:sp>
        <p:sp>
          <p:nvSpPr>
            <p:cNvPr id="534" name="Google Shape;534;p37"/>
            <p:cNvSpPr/>
            <p:nvPr/>
          </p:nvSpPr>
          <p:spPr>
            <a:xfrm>
              <a:off x="7544768" y="4568925"/>
              <a:ext cx="613800" cy="350700"/>
            </a:xfrm>
            <a:prstGeom prst="rect">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500">
                  <a:latin typeface="Courier New"/>
                  <a:ea typeface="Courier New"/>
                  <a:cs typeface="Courier New"/>
                  <a:sym typeface="Courier New"/>
                </a:rPr>
                <a:t>0</a:t>
              </a:r>
              <a:endParaRPr b="1" sz="1500">
                <a:latin typeface="Courier New"/>
                <a:ea typeface="Courier New"/>
                <a:cs typeface="Courier New"/>
                <a:sym typeface="Courier New"/>
              </a:endParaRPr>
            </a:p>
          </p:txBody>
        </p:sp>
      </p:grpSp>
      <p:sp>
        <p:nvSpPr>
          <p:cNvPr id="535" name="Google Shape;535;p37"/>
          <p:cNvSpPr/>
          <p:nvPr/>
        </p:nvSpPr>
        <p:spPr>
          <a:xfrm>
            <a:off x="4420696" y="3747125"/>
            <a:ext cx="613800" cy="350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t>alt</a:t>
            </a:r>
            <a:endParaRPr b="1" sz="1100"/>
          </a:p>
        </p:txBody>
      </p:sp>
      <p:sp>
        <p:nvSpPr>
          <p:cNvPr id="536" name="Google Shape;536;p37"/>
          <p:cNvSpPr/>
          <p:nvPr/>
        </p:nvSpPr>
        <p:spPr>
          <a:xfrm>
            <a:off x="4420721" y="4097825"/>
            <a:ext cx="613800" cy="350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t>ref</a:t>
            </a:r>
            <a:endParaRPr b="1" sz="1100"/>
          </a:p>
        </p:txBody>
      </p:sp>
      <p:sp>
        <p:nvSpPr>
          <p:cNvPr id="537" name="Google Shape;537;p37"/>
          <p:cNvSpPr/>
          <p:nvPr/>
        </p:nvSpPr>
        <p:spPr>
          <a:xfrm>
            <a:off x="8011671" y="3868054"/>
            <a:ext cx="613800" cy="350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900"/>
              <a:t>…</a:t>
            </a:r>
            <a:endParaRPr b="1" sz="1900"/>
          </a:p>
        </p:txBody>
      </p:sp>
      <p:sp>
        <p:nvSpPr>
          <p:cNvPr id="538" name="Google Shape;538;p37"/>
          <p:cNvSpPr/>
          <p:nvPr/>
        </p:nvSpPr>
        <p:spPr>
          <a:xfrm>
            <a:off x="7009973" y="2168064"/>
            <a:ext cx="124500" cy="143700"/>
          </a:xfrm>
          <a:prstGeom prst="star6">
            <a:avLst>
              <a:gd fmla="val 28868" name="adj"/>
              <a:gd fmla="val 115470" name="hf"/>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37"/>
          <p:cNvSpPr/>
          <p:nvPr/>
        </p:nvSpPr>
        <p:spPr>
          <a:xfrm>
            <a:off x="5240307" y="1648388"/>
            <a:ext cx="124500" cy="143700"/>
          </a:xfrm>
          <a:prstGeom prst="star6">
            <a:avLst>
              <a:gd fmla="val 28868" name="adj"/>
              <a:gd fmla="val 115470" name="hf"/>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37"/>
          <p:cNvSpPr/>
          <p:nvPr/>
        </p:nvSpPr>
        <p:spPr>
          <a:xfrm>
            <a:off x="7009382" y="1648388"/>
            <a:ext cx="124500" cy="143700"/>
          </a:xfrm>
          <a:prstGeom prst="star6">
            <a:avLst>
              <a:gd fmla="val 28868" name="adj"/>
              <a:gd fmla="val 115470" name="hf"/>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37"/>
          <p:cNvSpPr/>
          <p:nvPr/>
        </p:nvSpPr>
        <p:spPr>
          <a:xfrm>
            <a:off x="7744113" y="1648388"/>
            <a:ext cx="124500" cy="143700"/>
          </a:xfrm>
          <a:prstGeom prst="star6">
            <a:avLst>
              <a:gd fmla="val 28868" name="adj"/>
              <a:gd fmla="val 115470" name="hf"/>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37"/>
          <p:cNvSpPr txBox="1"/>
          <p:nvPr/>
        </p:nvSpPr>
        <p:spPr>
          <a:xfrm>
            <a:off x="8118904" y="1479686"/>
            <a:ext cx="1153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a:t>genome</a:t>
            </a:r>
            <a:endParaRPr i="1"/>
          </a:p>
        </p:txBody>
      </p:sp>
      <p:sp>
        <p:nvSpPr>
          <p:cNvPr id="543" name="Google Shape;543;p37"/>
          <p:cNvSpPr/>
          <p:nvPr/>
        </p:nvSpPr>
        <p:spPr>
          <a:xfrm>
            <a:off x="4539411" y="1464521"/>
            <a:ext cx="613800" cy="350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900"/>
              <a:t>…</a:t>
            </a:r>
            <a:endParaRPr b="1" sz="1900"/>
          </a:p>
        </p:txBody>
      </p:sp>
      <p:sp>
        <p:nvSpPr>
          <p:cNvPr id="544" name="Google Shape;544;p3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545" name="Google Shape;545;p37"/>
          <p:cNvSpPr txBox="1"/>
          <p:nvPr>
            <p:ph idx="1" type="body"/>
          </p:nvPr>
        </p:nvSpPr>
        <p:spPr>
          <a:xfrm>
            <a:off x="311700" y="1240975"/>
            <a:ext cx="3999900" cy="30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Marker genes (e.g. 16S) are too conserved</a:t>
            </a:r>
            <a:endParaRPr sz="1600"/>
          </a:p>
          <a:p>
            <a:pPr indent="0" lvl="0" marL="0" rtl="0" algn="l">
              <a:spcBef>
                <a:spcPts val="1200"/>
              </a:spcBef>
              <a:spcAft>
                <a:spcPts val="0"/>
              </a:spcAft>
              <a:buNone/>
            </a:pPr>
            <a:r>
              <a:rPr lang="en" sz="1600"/>
              <a:t>Standard methods for taxonomic surveys assign reads to species based on read mapping</a:t>
            </a:r>
            <a:endParaRPr sz="1600"/>
          </a:p>
          <a:p>
            <a:pPr indent="0" lvl="0" marL="0" rtl="0" algn="l">
              <a:spcBef>
                <a:spcPts val="1200"/>
              </a:spcBef>
              <a:spcAft>
                <a:spcPts val="0"/>
              </a:spcAft>
              <a:buNone/>
            </a:pPr>
            <a:r>
              <a:rPr lang="en" sz="1600"/>
              <a:t>But shotgun reads also cover single-nucleotide variants that encode much finer taxonomic detail</a:t>
            </a:r>
            <a:endParaRPr sz="1600"/>
          </a:p>
          <a:p>
            <a:pPr indent="0" lvl="0" marL="0" rtl="0" algn="l">
              <a:spcBef>
                <a:spcPts val="1200"/>
              </a:spcBef>
              <a:spcAft>
                <a:spcPts val="1200"/>
              </a:spcAft>
              <a:buNone/>
            </a:pPr>
            <a:r>
              <a:rPr lang="en" sz="1600"/>
              <a:t>Metagenotypers tally variants at polymorphic positions (SNPs)</a:t>
            </a:r>
            <a:endParaRPr sz="16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9" name="Shape 549"/>
        <p:cNvGrpSpPr/>
        <p:nvPr/>
      </p:nvGrpSpPr>
      <p:grpSpPr>
        <a:xfrm>
          <a:off x="0" y="0"/>
          <a:ext cx="0" cy="0"/>
          <a:chOff x="0" y="0"/>
          <a:chExt cx="0" cy="0"/>
        </a:xfrm>
      </p:grpSpPr>
      <p:sp>
        <p:nvSpPr>
          <p:cNvPr id="550" name="Google Shape;550;p3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t>
            </a:r>
            <a:r>
              <a:rPr b="1" lang="en"/>
              <a:t>Meta</a:t>
            </a:r>
            <a:r>
              <a:rPr lang="en"/>
              <a:t>genotyping”</a:t>
            </a:r>
            <a:endParaRPr/>
          </a:p>
        </p:txBody>
      </p:sp>
      <p:sp>
        <p:nvSpPr>
          <p:cNvPr id="551" name="Google Shape;551;p38"/>
          <p:cNvSpPr txBox="1"/>
          <p:nvPr>
            <p:ph idx="1" type="body"/>
          </p:nvPr>
        </p:nvSpPr>
        <p:spPr>
          <a:xfrm>
            <a:off x="311700" y="1240975"/>
            <a:ext cx="3999900" cy="30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Marker genes (e.g. 16S) are too conserved</a:t>
            </a:r>
            <a:endParaRPr sz="1600"/>
          </a:p>
          <a:p>
            <a:pPr indent="0" lvl="0" marL="0" rtl="0" algn="l">
              <a:spcBef>
                <a:spcPts val="1200"/>
              </a:spcBef>
              <a:spcAft>
                <a:spcPts val="0"/>
              </a:spcAft>
              <a:buNone/>
            </a:pPr>
            <a:r>
              <a:rPr lang="en" sz="1600"/>
              <a:t>Standard methods for taxonomic surveys assign reads to species based on read mapping</a:t>
            </a:r>
            <a:endParaRPr sz="1600"/>
          </a:p>
          <a:p>
            <a:pPr indent="0" lvl="0" marL="0" rtl="0" algn="l">
              <a:spcBef>
                <a:spcPts val="1200"/>
              </a:spcBef>
              <a:spcAft>
                <a:spcPts val="0"/>
              </a:spcAft>
              <a:buNone/>
            </a:pPr>
            <a:r>
              <a:rPr lang="en" sz="1600"/>
              <a:t>But shotgun reads also cover single-nucleotide variants that encode much finer taxonomic detail</a:t>
            </a:r>
            <a:endParaRPr sz="1600"/>
          </a:p>
          <a:p>
            <a:pPr indent="0" lvl="0" marL="0" rtl="0" algn="l">
              <a:spcBef>
                <a:spcPts val="1200"/>
              </a:spcBef>
              <a:spcAft>
                <a:spcPts val="1200"/>
              </a:spcAft>
              <a:buNone/>
            </a:pPr>
            <a:r>
              <a:rPr lang="en" sz="1600"/>
              <a:t>Metagenotypers tally variants at polymorphic positions (SNPs)</a:t>
            </a:r>
            <a:endParaRPr sz="1600"/>
          </a:p>
        </p:txBody>
      </p:sp>
      <p:cxnSp>
        <p:nvCxnSpPr>
          <p:cNvPr id="552" name="Google Shape;552;p38"/>
          <p:cNvCxnSpPr/>
          <p:nvPr/>
        </p:nvCxnSpPr>
        <p:spPr>
          <a:xfrm>
            <a:off x="7570521" y="3106725"/>
            <a:ext cx="558000" cy="0"/>
          </a:xfrm>
          <a:prstGeom prst="straightConnector1">
            <a:avLst/>
          </a:prstGeom>
          <a:noFill/>
          <a:ln cap="flat" cmpd="sng" w="76200">
            <a:solidFill>
              <a:srgbClr val="6D9EEB"/>
            </a:solidFill>
            <a:prstDash val="solid"/>
            <a:round/>
            <a:headEnd len="med" w="med" type="none"/>
            <a:tailEnd len="med" w="med" type="none"/>
          </a:ln>
        </p:spPr>
      </p:cxnSp>
      <p:cxnSp>
        <p:nvCxnSpPr>
          <p:cNvPr id="553" name="Google Shape;553;p38"/>
          <p:cNvCxnSpPr/>
          <p:nvPr/>
        </p:nvCxnSpPr>
        <p:spPr>
          <a:xfrm>
            <a:off x="6314725" y="2624125"/>
            <a:ext cx="558000" cy="0"/>
          </a:xfrm>
          <a:prstGeom prst="straightConnector1">
            <a:avLst/>
          </a:prstGeom>
          <a:noFill/>
          <a:ln cap="flat" cmpd="sng" w="76200">
            <a:solidFill>
              <a:srgbClr val="6D9EEB"/>
            </a:solidFill>
            <a:prstDash val="solid"/>
            <a:round/>
            <a:headEnd len="med" w="med" type="none"/>
            <a:tailEnd len="med" w="med" type="none"/>
          </a:ln>
        </p:spPr>
      </p:cxnSp>
      <p:cxnSp>
        <p:nvCxnSpPr>
          <p:cNvPr id="554" name="Google Shape;554;p38"/>
          <p:cNvCxnSpPr/>
          <p:nvPr/>
        </p:nvCxnSpPr>
        <p:spPr>
          <a:xfrm>
            <a:off x="6865800" y="2239925"/>
            <a:ext cx="558000" cy="0"/>
          </a:xfrm>
          <a:prstGeom prst="straightConnector1">
            <a:avLst/>
          </a:prstGeom>
          <a:noFill/>
          <a:ln cap="flat" cmpd="sng" w="76200">
            <a:solidFill>
              <a:srgbClr val="6D9EEB"/>
            </a:solidFill>
            <a:prstDash val="solid"/>
            <a:round/>
            <a:headEnd len="med" w="med" type="none"/>
            <a:tailEnd len="med" w="med" type="none"/>
          </a:ln>
        </p:spPr>
      </p:cxnSp>
      <p:cxnSp>
        <p:nvCxnSpPr>
          <p:cNvPr id="555" name="Google Shape;555;p38"/>
          <p:cNvCxnSpPr/>
          <p:nvPr/>
        </p:nvCxnSpPr>
        <p:spPr>
          <a:xfrm>
            <a:off x="5648396" y="2844100"/>
            <a:ext cx="558000" cy="0"/>
          </a:xfrm>
          <a:prstGeom prst="straightConnector1">
            <a:avLst/>
          </a:prstGeom>
          <a:noFill/>
          <a:ln cap="flat" cmpd="sng" w="76200">
            <a:solidFill>
              <a:srgbClr val="6D9EEB"/>
            </a:solidFill>
            <a:prstDash val="solid"/>
            <a:round/>
            <a:headEnd len="med" w="med" type="none"/>
            <a:tailEnd len="med" w="med" type="none"/>
          </a:ln>
        </p:spPr>
      </p:cxnSp>
      <p:cxnSp>
        <p:nvCxnSpPr>
          <p:cNvPr id="556" name="Google Shape;556;p38"/>
          <p:cNvCxnSpPr/>
          <p:nvPr/>
        </p:nvCxnSpPr>
        <p:spPr>
          <a:xfrm>
            <a:off x="5058925" y="1716075"/>
            <a:ext cx="3069600" cy="0"/>
          </a:xfrm>
          <a:prstGeom prst="straightConnector1">
            <a:avLst/>
          </a:prstGeom>
          <a:noFill/>
          <a:ln cap="flat" cmpd="sng" w="76200">
            <a:solidFill>
              <a:srgbClr val="1155CC"/>
            </a:solidFill>
            <a:prstDash val="solid"/>
            <a:round/>
            <a:headEnd len="med" w="med" type="none"/>
            <a:tailEnd len="med" w="med" type="none"/>
          </a:ln>
        </p:spPr>
      </p:cxnSp>
      <p:cxnSp>
        <p:nvCxnSpPr>
          <p:cNvPr id="557" name="Google Shape;557;p38"/>
          <p:cNvCxnSpPr/>
          <p:nvPr/>
        </p:nvCxnSpPr>
        <p:spPr>
          <a:xfrm>
            <a:off x="5062507" y="3226275"/>
            <a:ext cx="558000" cy="0"/>
          </a:xfrm>
          <a:prstGeom prst="straightConnector1">
            <a:avLst/>
          </a:prstGeom>
          <a:noFill/>
          <a:ln cap="flat" cmpd="sng" w="76200">
            <a:solidFill>
              <a:srgbClr val="6D9EEB"/>
            </a:solidFill>
            <a:prstDash val="solid"/>
            <a:round/>
            <a:headEnd len="med" w="med" type="none"/>
            <a:tailEnd len="med" w="med" type="none"/>
          </a:ln>
        </p:spPr>
      </p:cxnSp>
      <p:sp>
        <p:nvSpPr>
          <p:cNvPr id="558" name="Google Shape;558;p38"/>
          <p:cNvSpPr/>
          <p:nvPr/>
        </p:nvSpPr>
        <p:spPr>
          <a:xfrm>
            <a:off x="5240307" y="3154425"/>
            <a:ext cx="124500" cy="143700"/>
          </a:xfrm>
          <a:prstGeom prst="star6">
            <a:avLst>
              <a:gd fmla="val 28868" name="adj"/>
              <a:gd fmla="val 115470" name="hf"/>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38"/>
          <p:cNvSpPr/>
          <p:nvPr/>
        </p:nvSpPr>
        <p:spPr>
          <a:xfrm>
            <a:off x="7744113" y="3037939"/>
            <a:ext cx="124500" cy="143700"/>
          </a:xfrm>
          <a:prstGeom prst="star6">
            <a:avLst>
              <a:gd fmla="val 28868" name="adj"/>
              <a:gd fmla="val 115470" name="hf"/>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0" name="Google Shape;560;p38"/>
          <p:cNvGrpSpPr/>
          <p:nvPr/>
        </p:nvGrpSpPr>
        <p:grpSpPr>
          <a:xfrm>
            <a:off x="5034646" y="3761025"/>
            <a:ext cx="3069492" cy="701400"/>
            <a:chOff x="5089075" y="4218225"/>
            <a:chExt cx="3069493" cy="701400"/>
          </a:xfrm>
        </p:grpSpPr>
        <p:sp>
          <p:nvSpPr>
            <p:cNvPr id="561" name="Google Shape;561;p38"/>
            <p:cNvSpPr/>
            <p:nvPr/>
          </p:nvSpPr>
          <p:spPr>
            <a:xfrm>
              <a:off x="5089075" y="4218225"/>
              <a:ext cx="613800" cy="350700"/>
            </a:xfrm>
            <a:prstGeom prst="rect">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500">
                  <a:solidFill>
                    <a:srgbClr val="0000FF"/>
                  </a:solidFill>
                  <a:latin typeface="Courier New"/>
                  <a:ea typeface="Courier New"/>
                  <a:cs typeface="Courier New"/>
                  <a:sym typeface="Courier New"/>
                </a:rPr>
                <a:t>1</a:t>
              </a:r>
              <a:endParaRPr b="1" sz="1500">
                <a:solidFill>
                  <a:srgbClr val="0000FF"/>
                </a:solidFill>
                <a:latin typeface="Courier New"/>
                <a:ea typeface="Courier New"/>
                <a:cs typeface="Courier New"/>
                <a:sym typeface="Courier New"/>
              </a:endParaRPr>
            </a:p>
          </p:txBody>
        </p:sp>
        <p:sp>
          <p:nvSpPr>
            <p:cNvPr id="562" name="Google Shape;562;p38"/>
            <p:cNvSpPr/>
            <p:nvPr/>
          </p:nvSpPr>
          <p:spPr>
            <a:xfrm>
              <a:off x="6930835" y="4218225"/>
              <a:ext cx="613800" cy="350700"/>
            </a:xfrm>
            <a:prstGeom prst="rect">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1500">
                  <a:solidFill>
                    <a:srgbClr val="0000FF"/>
                  </a:solidFill>
                  <a:latin typeface="Courier New"/>
                  <a:ea typeface="Courier New"/>
                  <a:cs typeface="Courier New"/>
                  <a:sym typeface="Courier New"/>
                </a:rPr>
                <a:t>2</a:t>
              </a:r>
              <a:endParaRPr b="1" sz="1500">
                <a:latin typeface="Courier New"/>
                <a:ea typeface="Courier New"/>
                <a:cs typeface="Courier New"/>
                <a:sym typeface="Courier New"/>
              </a:endParaRPr>
            </a:p>
          </p:txBody>
        </p:sp>
        <p:sp>
          <p:nvSpPr>
            <p:cNvPr id="563" name="Google Shape;563;p38"/>
            <p:cNvSpPr/>
            <p:nvPr/>
          </p:nvSpPr>
          <p:spPr>
            <a:xfrm>
              <a:off x="5702995" y="4218225"/>
              <a:ext cx="613800" cy="350700"/>
            </a:xfrm>
            <a:prstGeom prst="rect">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500">
                  <a:solidFill>
                    <a:srgbClr val="9900FF"/>
                  </a:solidFill>
                  <a:latin typeface="Courier New"/>
                  <a:ea typeface="Courier New"/>
                  <a:cs typeface="Courier New"/>
                  <a:sym typeface="Courier New"/>
                </a:rPr>
                <a:t>1</a:t>
              </a:r>
              <a:r>
                <a:rPr b="1" lang="en" sz="1500">
                  <a:latin typeface="Courier New"/>
                  <a:ea typeface="Courier New"/>
                  <a:cs typeface="Courier New"/>
                  <a:sym typeface="Courier New"/>
                </a:rPr>
                <a:t> </a:t>
              </a:r>
              <a:endParaRPr b="1" sz="1500">
                <a:latin typeface="Courier New"/>
                <a:ea typeface="Courier New"/>
                <a:cs typeface="Courier New"/>
                <a:sym typeface="Courier New"/>
              </a:endParaRPr>
            </a:p>
          </p:txBody>
        </p:sp>
        <p:sp>
          <p:nvSpPr>
            <p:cNvPr id="564" name="Google Shape;564;p38"/>
            <p:cNvSpPr/>
            <p:nvPr/>
          </p:nvSpPr>
          <p:spPr>
            <a:xfrm>
              <a:off x="6316915" y="4218225"/>
              <a:ext cx="613800" cy="350700"/>
            </a:xfrm>
            <a:prstGeom prst="rect">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500">
                  <a:latin typeface="Courier New"/>
                  <a:ea typeface="Courier New"/>
                  <a:cs typeface="Courier New"/>
                  <a:sym typeface="Courier New"/>
                </a:rPr>
                <a:t>0</a:t>
              </a:r>
              <a:endParaRPr b="1" sz="1500">
                <a:latin typeface="Courier New"/>
                <a:ea typeface="Courier New"/>
                <a:cs typeface="Courier New"/>
                <a:sym typeface="Courier New"/>
              </a:endParaRPr>
            </a:p>
          </p:txBody>
        </p:sp>
        <p:sp>
          <p:nvSpPr>
            <p:cNvPr id="565" name="Google Shape;565;p38"/>
            <p:cNvSpPr/>
            <p:nvPr/>
          </p:nvSpPr>
          <p:spPr>
            <a:xfrm>
              <a:off x="7544755" y="4218225"/>
              <a:ext cx="613800" cy="350700"/>
            </a:xfrm>
            <a:prstGeom prst="rect">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1500">
                  <a:solidFill>
                    <a:srgbClr val="0000FF"/>
                  </a:solidFill>
                  <a:latin typeface="Courier New"/>
                  <a:ea typeface="Courier New"/>
                  <a:cs typeface="Courier New"/>
                  <a:sym typeface="Courier New"/>
                </a:rPr>
                <a:t>1</a:t>
              </a:r>
              <a:endParaRPr b="1" sz="1500">
                <a:latin typeface="Courier New"/>
                <a:ea typeface="Courier New"/>
                <a:cs typeface="Courier New"/>
                <a:sym typeface="Courier New"/>
              </a:endParaRPr>
            </a:p>
          </p:txBody>
        </p:sp>
        <p:sp>
          <p:nvSpPr>
            <p:cNvPr id="566" name="Google Shape;566;p38"/>
            <p:cNvSpPr/>
            <p:nvPr/>
          </p:nvSpPr>
          <p:spPr>
            <a:xfrm>
              <a:off x="5089088" y="4568925"/>
              <a:ext cx="613800" cy="350700"/>
            </a:xfrm>
            <a:prstGeom prst="rect">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500">
                  <a:solidFill>
                    <a:srgbClr val="9900FF"/>
                  </a:solidFill>
                  <a:latin typeface="Courier New"/>
                  <a:ea typeface="Courier New"/>
                  <a:cs typeface="Courier New"/>
                  <a:sym typeface="Courier New"/>
                </a:rPr>
                <a:t>2</a:t>
              </a:r>
              <a:endParaRPr b="1" sz="1500">
                <a:solidFill>
                  <a:srgbClr val="9900FF"/>
                </a:solidFill>
                <a:latin typeface="Courier New"/>
                <a:ea typeface="Courier New"/>
                <a:cs typeface="Courier New"/>
                <a:sym typeface="Courier New"/>
              </a:endParaRPr>
            </a:p>
          </p:txBody>
        </p:sp>
        <p:sp>
          <p:nvSpPr>
            <p:cNvPr id="567" name="Google Shape;567;p38"/>
            <p:cNvSpPr/>
            <p:nvPr/>
          </p:nvSpPr>
          <p:spPr>
            <a:xfrm>
              <a:off x="6930848" y="4568925"/>
              <a:ext cx="613800" cy="350700"/>
            </a:xfrm>
            <a:prstGeom prst="rect">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1500">
                  <a:solidFill>
                    <a:srgbClr val="9900FF"/>
                  </a:solidFill>
                  <a:latin typeface="Courier New"/>
                  <a:ea typeface="Courier New"/>
                  <a:cs typeface="Courier New"/>
                  <a:sym typeface="Courier New"/>
                </a:rPr>
                <a:t>1</a:t>
              </a:r>
              <a:endParaRPr b="1" sz="1500">
                <a:latin typeface="Courier New"/>
                <a:ea typeface="Courier New"/>
                <a:cs typeface="Courier New"/>
                <a:sym typeface="Courier New"/>
              </a:endParaRPr>
            </a:p>
          </p:txBody>
        </p:sp>
        <p:sp>
          <p:nvSpPr>
            <p:cNvPr id="568" name="Google Shape;568;p38"/>
            <p:cNvSpPr/>
            <p:nvPr/>
          </p:nvSpPr>
          <p:spPr>
            <a:xfrm>
              <a:off x="5703008" y="4568925"/>
              <a:ext cx="613800" cy="350700"/>
            </a:xfrm>
            <a:prstGeom prst="rect">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500">
                  <a:solidFill>
                    <a:srgbClr val="0000FF"/>
                  </a:solidFill>
                  <a:latin typeface="Courier New"/>
                  <a:ea typeface="Courier New"/>
                  <a:cs typeface="Courier New"/>
                  <a:sym typeface="Courier New"/>
                </a:rPr>
                <a:t>1</a:t>
              </a:r>
              <a:endParaRPr b="1" sz="1500">
                <a:latin typeface="Courier New"/>
                <a:ea typeface="Courier New"/>
                <a:cs typeface="Courier New"/>
                <a:sym typeface="Courier New"/>
              </a:endParaRPr>
            </a:p>
          </p:txBody>
        </p:sp>
        <p:sp>
          <p:nvSpPr>
            <p:cNvPr id="569" name="Google Shape;569;p38"/>
            <p:cNvSpPr/>
            <p:nvPr/>
          </p:nvSpPr>
          <p:spPr>
            <a:xfrm>
              <a:off x="6316927" y="4568925"/>
              <a:ext cx="613800" cy="350700"/>
            </a:xfrm>
            <a:prstGeom prst="rect">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500">
                  <a:latin typeface="Courier New"/>
                  <a:ea typeface="Courier New"/>
                  <a:cs typeface="Courier New"/>
                  <a:sym typeface="Courier New"/>
                </a:rPr>
                <a:t>3</a:t>
              </a:r>
              <a:endParaRPr b="1" sz="1500">
                <a:latin typeface="Courier New"/>
                <a:ea typeface="Courier New"/>
                <a:cs typeface="Courier New"/>
                <a:sym typeface="Courier New"/>
              </a:endParaRPr>
            </a:p>
          </p:txBody>
        </p:sp>
        <p:sp>
          <p:nvSpPr>
            <p:cNvPr id="570" name="Google Shape;570;p38"/>
            <p:cNvSpPr/>
            <p:nvPr/>
          </p:nvSpPr>
          <p:spPr>
            <a:xfrm>
              <a:off x="7544768" y="4568925"/>
              <a:ext cx="613800" cy="350700"/>
            </a:xfrm>
            <a:prstGeom prst="rect">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1500">
                  <a:solidFill>
                    <a:srgbClr val="9900FF"/>
                  </a:solidFill>
                  <a:latin typeface="Courier New"/>
                  <a:ea typeface="Courier New"/>
                  <a:cs typeface="Courier New"/>
                  <a:sym typeface="Courier New"/>
                </a:rPr>
                <a:t>2</a:t>
              </a:r>
              <a:endParaRPr b="1" sz="1500">
                <a:latin typeface="Courier New"/>
                <a:ea typeface="Courier New"/>
                <a:cs typeface="Courier New"/>
                <a:sym typeface="Courier New"/>
              </a:endParaRPr>
            </a:p>
          </p:txBody>
        </p:sp>
      </p:grpSp>
      <p:sp>
        <p:nvSpPr>
          <p:cNvPr id="571" name="Google Shape;571;p38"/>
          <p:cNvSpPr/>
          <p:nvPr/>
        </p:nvSpPr>
        <p:spPr>
          <a:xfrm>
            <a:off x="4420696" y="3747125"/>
            <a:ext cx="613800" cy="350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t>alt</a:t>
            </a:r>
            <a:endParaRPr b="1" sz="1100"/>
          </a:p>
        </p:txBody>
      </p:sp>
      <p:sp>
        <p:nvSpPr>
          <p:cNvPr id="572" name="Google Shape;572;p38"/>
          <p:cNvSpPr/>
          <p:nvPr/>
        </p:nvSpPr>
        <p:spPr>
          <a:xfrm>
            <a:off x="4420721" y="4097825"/>
            <a:ext cx="613800" cy="350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t>ref</a:t>
            </a:r>
            <a:endParaRPr b="1" sz="1100"/>
          </a:p>
        </p:txBody>
      </p:sp>
      <p:sp>
        <p:nvSpPr>
          <p:cNvPr id="573" name="Google Shape;573;p38"/>
          <p:cNvSpPr/>
          <p:nvPr/>
        </p:nvSpPr>
        <p:spPr>
          <a:xfrm>
            <a:off x="8011671" y="3868054"/>
            <a:ext cx="613800" cy="350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900"/>
              <a:t>…</a:t>
            </a:r>
            <a:endParaRPr b="1" sz="1900"/>
          </a:p>
        </p:txBody>
      </p:sp>
      <p:cxnSp>
        <p:nvCxnSpPr>
          <p:cNvPr id="574" name="Google Shape;574;p38"/>
          <p:cNvCxnSpPr/>
          <p:nvPr/>
        </p:nvCxnSpPr>
        <p:spPr>
          <a:xfrm>
            <a:off x="5058925" y="1211905"/>
            <a:ext cx="3069600" cy="0"/>
          </a:xfrm>
          <a:prstGeom prst="straightConnector1">
            <a:avLst/>
          </a:prstGeom>
          <a:noFill/>
          <a:ln cap="flat" cmpd="sng" w="76200">
            <a:solidFill>
              <a:srgbClr val="9900FF"/>
            </a:solidFill>
            <a:prstDash val="solid"/>
            <a:round/>
            <a:headEnd len="med" w="med" type="none"/>
            <a:tailEnd len="med" w="med" type="none"/>
          </a:ln>
        </p:spPr>
      </p:cxnSp>
      <p:cxnSp>
        <p:nvCxnSpPr>
          <p:cNvPr id="575" name="Google Shape;575;p38"/>
          <p:cNvCxnSpPr/>
          <p:nvPr/>
        </p:nvCxnSpPr>
        <p:spPr>
          <a:xfrm>
            <a:off x="7645307" y="2691688"/>
            <a:ext cx="558000" cy="0"/>
          </a:xfrm>
          <a:prstGeom prst="straightConnector1">
            <a:avLst/>
          </a:prstGeom>
          <a:noFill/>
          <a:ln cap="flat" cmpd="sng" w="76200">
            <a:solidFill>
              <a:srgbClr val="C790EB"/>
            </a:solidFill>
            <a:prstDash val="solid"/>
            <a:round/>
            <a:headEnd len="med" w="med" type="none"/>
            <a:tailEnd len="med" w="med" type="none"/>
          </a:ln>
        </p:spPr>
      </p:cxnSp>
      <p:cxnSp>
        <p:nvCxnSpPr>
          <p:cNvPr id="576" name="Google Shape;576;p38"/>
          <p:cNvCxnSpPr/>
          <p:nvPr/>
        </p:nvCxnSpPr>
        <p:spPr>
          <a:xfrm>
            <a:off x="7607757" y="3376025"/>
            <a:ext cx="558000" cy="0"/>
          </a:xfrm>
          <a:prstGeom prst="straightConnector1">
            <a:avLst/>
          </a:prstGeom>
          <a:noFill/>
          <a:ln cap="flat" cmpd="sng" w="76200">
            <a:solidFill>
              <a:srgbClr val="C790EB"/>
            </a:solidFill>
            <a:prstDash val="solid"/>
            <a:round/>
            <a:headEnd len="med" w="med" type="none"/>
            <a:tailEnd len="med" w="med" type="none"/>
          </a:ln>
        </p:spPr>
      </p:cxnSp>
      <p:cxnSp>
        <p:nvCxnSpPr>
          <p:cNvPr id="577" name="Google Shape;577;p38"/>
          <p:cNvCxnSpPr/>
          <p:nvPr/>
        </p:nvCxnSpPr>
        <p:spPr>
          <a:xfrm>
            <a:off x="5369767" y="2124446"/>
            <a:ext cx="558000" cy="0"/>
          </a:xfrm>
          <a:prstGeom prst="straightConnector1">
            <a:avLst/>
          </a:prstGeom>
          <a:noFill/>
          <a:ln cap="flat" cmpd="sng" w="76200">
            <a:solidFill>
              <a:srgbClr val="C790EB"/>
            </a:solidFill>
            <a:prstDash val="solid"/>
            <a:round/>
            <a:headEnd len="med" w="med" type="none"/>
            <a:tailEnd len="med" w="med" type="none"/>
          </a:ln>
        </p:spPr>
      </p:cxnSp>
      <p:sp>
        <p:nvSpPr>
          <p:cNvPr id="578" name="Google Shape;578;p38"/>
          <p:cNvSpPr/>
          <p:nvPr/>
        </p:nvSpPr>
        <p:spPr>
          <a:xfrm>
            <a:off x="5775390" y="1140050"/>
            <a:ext cx="124500" cy="143700"/>
          </a:xfrm>
          <a:prstGeom prst="star6">
            <a:avLst>
              <a:gd fmla="val 28868" name="adj"/>
              <a:gd fmla="val 115470" name="hf"/>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38"/>
          <p:cNvSpPr/>
          <p:nvPr/>
        </p:nvSpPr>
        <p:spPr>
          <a:xfrm>
            <a:off x="5782647" y="2054220"/>
            <a:ext cx="124500" cy="143700"/>
          </a:xfrm>
          <a:prstGeom prst="star6">
            <a:avLst>
              <a:gd fmla="val 28868" name="adj"/>
              <a:gd fmla="val 115470" name="hf"/>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80" name="Google Shape;580;p38"/>
          <p:cNvCxnSpPr/>
          <p:nvPr/>
        </p:nvCxnSpPr>
        <p:spPr>
          <a:xfrm>
            <a:off x="6121182" y="2311763"/>
            <a:ext cx="558000" cy="0"/>
          </a:xfrm>
          <a:prstGeom prst="straightConnector1">
            <a:avLst/>
          </a:prstGeom>
          <a:noFill/>
          <a:ln cap="flat" cmpd="sng" w="76200">
            <a:solidFill>
              <a:srgbClr val="C790EB"/>
            </a:solidFill>
            <a:prstDash val="solid"/>
            <a:round/>
            <a:headEnd len="med" w="med" type="none"/>
            <a:tailEnd len="med" w="med" type="none"/>
          </a:ln>
        </p:spPr>
      </p:cxnSp>
      <p:cxnSp>
        <p:nvCxnSpPr>
          <p:cNvPr id="581" name="Google Shape;581;p38"/>
          <p:cNvCxnSpPr/>
          <p:nvPr/>
        </p:nvCxnSpPr>
        <p:spPr>
          <a:xfrm>
            <a:off x="6934107" y="2869838"/>
            <a:ext cx="558000" cy="0"/>
          </a:xfrm>
          <a:prstGeom prst="straightConnector1">
            <a:avLst/>
          </a:prstGeom>
          <a:noFill/>
          <a:ln cap="flat" cmpd="sng" w="76200">
            <a:solidFill>
              <a:srgbClr val="C790EB"/>
            </a:solidFill>
            <a:prstDash val="solid"/>
            <a:round/>
            <a:headEnd len="med" w="med" type="none"/>
            <a:tailEnd len="med" w="med" type="none"/>
          </a:ln>
        </p:spPr>
      </p:cxnSp>
      <p:cxnSp>
        <p:nvCxnSpPr>
          <p:cNvPr id="582" name="Google Shape;582;p38"/>
          <p:cNvCxnSpPr/>
          <p:nvPr/>
        </p:nvCxnSpPr>
        <p:spPr>
          <a:xfrm>
            <a:off x="5023557" y="2532388"/>
            <a:ext cx="558000" cy="0"/>
          </a:xfrm>
          <a:prstGeom prst="straightConnector1">
            <a:avLst/>
          </a:prstGeom>
          <a:noFill/>
          <a:ln cap="flat" cmpd="sng" w="76200">
            <a:solidFill>
              <a:srgbClr val="C790EB"/>
            </a:solidFill>
            <a:prstDash val="solid"/>
            <a:round/>
            <a:headEnd len="med" w="med" type="none"/>
            <a:tailEnd len="med" w="med" type="none"/>
          </a:ln>
        </p:spPr>
      </p:cxnSp>
      <p:cxnSp>
        <p:nvCxnSpPr>
          <p:cNvPr id="583" name="Google Shape;583;p38"/>
          <p:cNvCxnSpPr/>
          <p:nvPr/>
        </p:nvCxnSpPr>
        <p:spPr>
          <a:xfrm>
            <a:off x="6602965" y="3298125"/>
            <a:ext cx="558000" cy="0"/>
          </a:xfrm>
          <a:prstGeom prst="straightConnector1">
            <a:avLst/>
          </a:prstGeom>
          <a:noFill/>
          <a:ln cap="flat" cmpd="sng" w="76200">
            <a:solidFill>
              <a:srgbClr val="6D9EEB"/>
            </a:solidFill>
            <a:prstDash val="solid"/>
            <a:round/>
            <a:headEnd len="med" w="med" type="none"/>
            <a:tailEnd len="med" w="med" type="none"/>
          </a:ln>
        </p:spPr>
      </p:cxnSp>
      <p:sp>
        <p:nvSpPr>
          <p:cNvPr id="584" name="Google Shape;584;p38"/>
          <p:cNvSpPr/>
          <p:nvPr/>
        </p:nvSpPr>
        <p:spPr>
          <a:xfrm>
            <a:off x="7009366" y="3226275"/>
            <a:ext cx="124500" cy="143700"/>
          </a:xfrm>
          <a:prstGeom prst="star6">
            <a:avLst>
              <a:gd fmla="val 28868" name="adj"/>
              <a:gd fmla="val 115470" name="hf"/>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38"/>
          <p:cNvSpPr/>
          <p:nvPr/>
        </p:nvSpPr>
        <p:spPr>
          <a:xfrm>
            <a:off x="7009973" y="2168064"/>
            <a:ext cx="124500" cy="143700"/>
          </a:xfrm>
          <a:prstGeom prst="star6">
            <a:avLst>
              <a:gd fmla="val 28868" name="adj"/>
              <a:gd fmla="val 115470" name="hf"/>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38"/>
          <p:cNvSpPr/>
          <p:nvPr/>
        </p:nvSpPr>
        <p:spPr>
          <a:xfrm>
            <a:off x="5240307" y="1648388"/>
            <a:ext cx="124500" cy="143700"/>
          </a:xfrm>
          <a:prstGeom prst="star6">
            <a:avLst>
              <a:gd fmla="val 28868" name="adj"/>
              <a:gd fmla="val 115470" name="hf"/>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38"/>
          <p:cNvSpPr/>
          <p:nvPr/>
        </p:nvSpPr>
        <p:spPr>
          <a:xfrm>
            <a:off x="7009382" y="1648388"/>
            <a:ext cx="124500" cy="143700"/>
          </a:xfrm>
          <a:prstGeom prst="star6">
            <a:avLst>
              <a:gd fmla="val 28868" name="adj"/>
              <a:gd fmla="val 115470" name="hf"/>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38"/>
          <p:cNvSpPr/>
          <p:nvPr/>
        </p:nvSpPr>
        <p:spPr>
          <a:xfrm>
            <a:off x="7744113" y="1648388"/>
            <a:ext cx="124500" cy="143700"/>
          </a:xfrm>
          <a:prstGeom prst="star6">
            <a:avLst>
              <a:gd fmla="val 28868" name="adj"/>
              <a:gd fmla="val 115470" name="hf"/>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38"/>
          <p:cNvSpPr txBox="1"/>
          <p:nvPr/>
        </p:nvSpPr>
        <p:spPr>
          <a:xfrm>
            <a:off x="8118904" y="1479686"/>
            <a:ext cx="1153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a:t>genome</a:t>
            </a:r>
            <a:endParaRPr i="1"/>
          </a:p>
        </p:txBody>
      </p:sp>
      <p:sp>
        <p:nvSpPr>
          <p:cNvPr id="590" name="Google Shape;590;p38"/>
          <p:cNvSpPr/>
          <p:nvPr/>
        </p:nvSpPr>
        <p:spPr>
          <a:xfrm>
            <a:off x="4539411" y="1464521"/>
            <a:ext cx="613800" cy="350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900"/>
              <a:t>…</a:t>
            </a:r>
            <a:endParaRPr b="1" sz="1900"/>
          </a:p>
        </p:txBody>
      </p:sp>
      <p:sp>
        <p:nvSpPr>
          <p:cNvPr id="591" name="Google Shape;591;p3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5" name="Shape 595"/>
        <p:cNvGrpSpPr/>
        <p:nvPr/>
      </p:nvGrpSpPr>
      <p:grpSpPr>
        <a:xfrm>
          <a:off x="0" y="0"/>
          <a:ext cx="0" cy="0"/>
          <a:chOff x="0" y="0"/>
          <a:chExt cx="0" cy="0"/>
        </a:xfrm>
      </p:grpSpPr>
      <p:sp>
        <p:nvSpPr>
          <p:cNvPr id="596" name="Google Shape;596;p39"/>
          <p:cNvSpPr txBox="1"/>
          <p:nvPr>
            <p:ph type="title"/>
          </p:nvPr>
        </p:nvSpPr>
        <p:spPr>
          <a:xfrm>
            <a:off x="311700" y="445025"/>
            <a:ext cx="36798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GT-Pro</a:t>
            </a:r>
            <a:r>
              <a:rPr lang="en"/>
              <a:t> scales to tens-of-thousands of samples</a:t>
            </a:r>
            <a:endParaRPr/>
          </a:p>
        </p:txBody>
      </p:sp>
      <p:sp>
        <p:nvSpPr>
          <p:cNvPr id="597" name="Google Shape;597;p39"/>
          <p:cNvSpPr txBox="1"/>
          <p:nvPr>
            <p:ph idx="1" type="body"/>
          </p:nvPr>
        </p:nvSpPr>
        <p:spPr>
          <a:xfrm>
            <a:off x="311700" y="1879875"/>
            <a:ext cx="3999900" cy="26889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600"/>
              <a:t>Uses exact k-mer matching to accelerate metagenotyping</a:t>
            </a:r>
            <a:endParaRPr sz="1600"/>
          </a:p>
        </p:txBody>
      </p:sp>
      <p:cxnSp>
        <p:nvCxnSpPr>
          <p:cNvPr id="598" name="Google Shape;598;p39"/>
          <p:cNvCxnSpPr/>
          <p:nvPr/>
        </p:nvCxnSpPr>
        <p:spPr>
          <a:xfrm>
            <a:off x="7570521" y="3106725"/>
            <a:ext cx="558000" cy="0"/>
          </a:xfrm>
          <a:prstGeom prst="straightConnector1">
            <a:avLst/>
          </a:prstGeom>
          <a:noFill/>
          <a:ln cap="flat" cmpd="sng" w="76200">
            <a:solidFill>
              <a:srgbClr val="6D9EEB"/>
            </a:solidFill>
            <a:prstDash val="solid"/>
            <a:round/>
            <a:headEnd len="med" w="med" type="none"/>
            <a:tailEnd len="med" w="med" type="none"/>
          </a:ln>
        </p:spPr>
      </p:cxnSp>
      <p:cxnSp>
        <p:nvCxnSpPr>
          <p:cNvPr id="599" name="Google Shape;599;p39"/>
          <p:cNvCxnSpPr/>
          <p:nvPr/>
        </p:nvCxnSpPr>
        <p:spPr>
          <a:xfrm>
            <a:off x="6314725" y="2624125"/>
            <a:ext cx="558000" cy="0"/>
          </a:xfrm>
          <a:prstGeom prst="straightConnector1">
            <a:avLst/>
          </a:prstGeom>
          <a:noFill/>
          <a:ln cap="flat" cmpd="sng" w="76200">
            <a:solidFill>
              <a:srgbClr val="6D9EEB"/>
            </a:solidFill>
            <a:prstDash val="solid"/>
            <a:round/>
            <a:headEnd len="med" w="med" type="none"/>
            <a:tailEnd len="med" w="med" type="none"/>
          </a:ln>
        </p:spPr>
      </p:cxnSp>
      <p:cxnSp>
        <p:nvCxnSpPr>
          <p:cNvPr id="600" name="Google Shape;600;p39"/>
          <p:cNvCxnSpPr/>
          <p:nvPr/>
        </p:nvCxnSpPr>
        <p:spPr>
          <a:xfrm>
            <a:off x="6865800" y="2239925"/>
            <a:ext cx="558000" cy="0"/>
          </a:xfrm>
          <a:prstGeom prst="straightConnector1">
            <a:avLst/>
          </a:prstGeom>
          <a:noFill/>
          <a:ln cap="flat" cmpd="sng" w="76200">
            <a:solidFill>
              <a:srgbClr val="6D9EEB"/>
            </a:solidFill>
            <a:prstDash val="solid"/>
            <a:round/>
            <a:headEnd len="med" w="med" type="none"/>
            <a:tailEnd len="med" w="med" type="none"/>
          </a:ln>
        </p:spPr>
      </p:cxnSp>
      <p:cxnSp>
        <p:nvCxnSpPr>
          <p:cNvPr id="601" name="Google Shape;601;p39"/>
          <p:cNvCxnSpPr/>
          <p:nvPr/>
        </p:nvCxnSpPr>
        <p:spPr>
          <a:xfrm>
            <a:off x="5648396" y="2844100"/>
            <a:ext cx="558000" cy="0"/>
          </a:xfrm>
          <a:prstGeom prst="straightConnector1">
            <a:avLst/>
          </a:prstGeom>
          <a:noFill/>
          <a:ln cap="flat" cmpd="sng" w="76200">
            <a:solidFill>
              <a:srgbClr val="6D9EEB"/>
            </a:solidFill>
            <a:prstDash val="solid"/>
            <a:round/>
            <a:headEnd len="med" w="med" type="none"/>
            <a:tailEnd len="med" w="med" type="none"/>
          </a:ln>
        </p:spPr>
      </p:cxnSp>
      <p:cxnSp>
        <p:nvCxnSpPr>
          <p:cNvPr id="602" name="Google Shape;602;p39"/>
          <p:cNvCxnSpPr/>
          <p:nvPr/>
        </p:nvCxnSpPr>
        <p:spPr>
          <a:xfrm>
            <a:off x="5058925" y="1716075"/>
            <a:ext cx="3069600" cy="0"/>
          </a:xfrm>
          <a:prstGeom prst="straightConnector1">
            <a:avLst/>
          </a:prstGeom>
          <a:noFill/>
          <a:ln cap="flat" cmpd="sng" w="76200">
            <a:solidFill>
              <a:srgbClr val="1155CC"/>
            </a:solidFill>
            <a:prstDash val="solid"/>
            <a:round/>
            <a:headEnd len="med" w="med" type="none"/>
            <a:tailEnd len="med" w="med" type="none"/>
          </a:ln>
        </p:spPr>
      </p:cxnSp>
      <p:cxnSp>
        <p:nvCxnSpPr>
          <p:cNvPr id="603" name="Google Shape;603;p39"/>
          <p:cNvCxnSpPr/>
          <p:nvPr/>
        </p:nvCxnSpPr>
        <p:spPr>
          <a:xfrm>
            <a:off x="5062507" y="3226275"/>
            <a:ext cx="558000" cy="0"/>
          </a:xfrm>
          <a:prstGeom prst="straightConnector1">
            <a:avLst/>
          </a:prstGeom>
          <a:noFill/>
          <a:ln cap="flat" cmpd="sng" w="76200">
            <a:solidFill>
              <a:srgbClr val="6D9EEB"/>
            </a:solidFill>
            <a:prstDash val="solid"/>
            <a:round/>
            <a:headEnd len="med" w="med" type="none"/>
            <a:tailEnd len="med" w="med" type="none"/>
          </a:ln>
        </p:spPr>
      </p:cxnSp>
      <p:sp>
        <p:nvSpPr>
          <p:cNvPr id="604" name="Google Shape;604;p39"/>
          <p:cNvSpPr/>
          <p:nvPr/>
        </p:nvSpPr>
        <p:spPr>
          <a:xfrm>
            <a:off x="5240307" y="3154425"/>
            <a:ext cx="124500" cy="143700"/>
          </a:xfrm>
          <a:prstGeom prst="star6">
            <a:avLst>
              <a:gd fmla="val 28868" name="adj"/>
              <a:gd fmla="val 115470" name="hf"/>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39"/>
          <p:cNvSpPr/>
          <p:nvPr/>
        </p:nvSpPr>
        <p:spPr>
          <a:xfrm>
            <a:off x="7744113" y="3037939"/>
            <a:ext cx="124500" cy="143700"/>
          </a:xfrm>
          <a:prstGeom prst="star6">
            <a:avLst>
              <a:gd fmla="val 28868" name="adj"/>
              <a:gd fmla="val 115470" name="hf"/>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6" name="Google Shape;606;p39"/>
          <p:cNvGrpSpPr/>
          <p:nvPr/>
        </p:nvGrpSpPr>
        <p:grpSpPr>
          <a:xfrm>
            <a:off x="5034646" y="3761025"/>
            <a:ext cx="3069492" cy="701400"/>
            <a:chOff x="5089075" y="4218225"/>
            <a:chExt cx="3069493" cy="701400"/>
          </a:xfrm>
        </p:grpSpPr>
        <p:sp>
          <p:nvSpPr>
            <p:cNvPr id="607" name="Google Shape;607;p39"/>
            <p:cNvSpPr/>
            <p:nvPr/>
          </p:nvSpPr>
          <p:spPr>
            <a:xfrm>
              <a:off x="5089075" y="4218225"/>
              <a:ext cx="613800" cy="350700"/>
            </a:xfrm>
            <a:prstGeom prst="rect">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500">
                  <a:solidFill>
                    <a:srgbClr val="0000FF"/>
                  </a:solidFill>
                  <a:latin typeface="Courier New"/>
                  <a:ea typeface="Courier New"/>
                  <a:cs typeface="Courier New"/>
                  <a:sym typeface="Courier New"/>
                </a:rPr>
                <a:t>1</a:t>
              </a:r>
              <a:endParaRPr b="1" sz="1500">
                <a:solidFill>
                  <a:srgbClr val="0000FF"/>
                </a:solidFill>
                <a:latin typeface="Courier New"/>
                <a:ea typeface="Courier New"/>
                <a:cs typeface="Courier New"/>
                <a:sym typeface="Courier New"/>
              </a:endParaRPr>
            </a:p>
          </p:txBody>
        </p:sp>
        <p:sp>
          <p:nvSpPr>
            <p:cNvPr id="608" name="Google Shape;608;p39"/>
            <p:cNvSpPr/>
            <p:nvPr/>
          </p:nvSpPr>
          <p:spPr>
            <a:xfrm>
              <a:off x="6930835" y="4218225"/>
              <a:ext cx="613800" cy="350700"/>
            </a:xfrm>
            <a:prstGeom prst="rect">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500">
                  <a:solidFill>
                    <a:srgbClr val="0000FF"/>
                  </a:solidFill>
                  <a:latin typeface="Courier New"/>
                  <a:ea typeface="Courier New"/>
                  <a:cs typeface="Courier New"/>
                  <a:sym typeface="Courier New"/>
                </a:rPr>
                <a:t>2</a:t>
              </a:r>
              <a:endParaRPr b="1" sz="1500">
                <a:latin typeface="Courier New"/>
                <a:ea typeface="Courier New"/>
                <a:cs typeface="Courier New"/>
                <a:sym typeface="Courier New"/>
              </a:endParaRPr>
            </a:p>
          </p:txBody>
        </p:sp>
        <p:sp>
          <p:nvSpPr>
            <p:cNvPr id="609" name="Google Shape;609;p39"/>
            <p:cNvSpPr/>
            <p:nvPr/>
          </p:nvSpPr>
          <p:spPr>
            <a:xfrm>
              <a:off x="5702995" y="4218225"/>
              <a:ext cx="613800" cy="350700"/>
            </a:xfrm>
            <a:prstGeom prst="rect">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500">
                  <a:solidFill>
                    <a:srgbClr val="9900FF"/>
                  </a:solidFill>
                  <a:latin typeface="Courier New"/>
                  <a:ea typeface="Courier New"/>
                  <a:cs typeface="Courier New"/>
                  <a:sym typeface="Courier New"/>
                </a:rPr>
                <a:t>1</a:t>
              </a:r>
              <a:r>
                <a:rPr b="1" lang="en" sz="1500">
                  <a:latin typeface="Courier New"/>
                  <a:ea typeface="Courier New"/>
                  <a:cs typeface="Courier New"/>
                  <a:sym typeface="Courier New"/>
                </a:rPr>
                <a:t> </a:t>
              </a:r>
              <a:endParaRPr b="1" sz="1500">
                <a:latin typeface="Courier New"/>
                <a:ea typeface="Courier New"/>
                <a:cs typeface="Courier New"/>
                <a:sym typeface="Courier New"/>
              </a:endParaRPr>
            </a:p>
          </p:txBody>
        </p:sp>
        <p:sp>
          <p:nvSpPr>
            <p:cNvPr id="610" name="Google Shape;610;p39"/>
            <p:cNvSpPr/>
            <p:nvPr/>
          </p:nvSpPr>
          <p:spPr>
            <a:xfrm>
              <a:off x="6316915" y="4218225"/>
              <a:ext cx="613800" cy="350700"/>
            </a:xfrm>
            <a:prstGeom prst="rect">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500">
                  <a:latin typeface="Courier New"/>
                  <a:ea typeface="Courier New"/>
                  <a:cs typeface="Courier New"/>
                  <a:sym typeface="Courier New"/>
                </a:rPr>
                <a:t>0</a:t>
              </a:r>
              <a:endParaRPr b="1" sz="1500">
                <a:latin typeface="Courier New"/>
                <a:ea typeface="Courier New"/>
                <a:cs typeface="Courier New"/>
                <a:sym typeface="Courier New"/>
              </a:endParaRPr>
            </a:p>
          </p:txBody>
        </p:sp>
        <p:sp>
          <p:nvSpPr>
            <p:cNvPr id="611" name="Google Shape;611;p39"/>
            <p:cNvSpPr/>
            <p:nvPr/>
          </p:nvSpPr>
          <p:spPr>
            <a:xfrm>
              <a:off x="7544755" y="4218225"/>
              <a:ext cx="613800" cy="350700"/>
            </a:xfrm>
            <a:prstGeom prst="rect">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500">
                  <a:solidFill>
                    <a:srgbClr val="0000FF"/>
                  </a:solidFill>
                  <a:latin typeface="Courier New"/>
                  <a:ea typeface="Courier New"/>
                  <a:cs typeface="Courier New"/>
                  <a:sym typeface="Courier New"/>
                </a:rPr>
                <a:t>1</a:t>
              </a:r>
              <a:endParaRPr b="1" sz="1500">
                <a:latin typeface="Courier New"/>
                <a:ea typeface="Courier New"/>
                <a:cs typeface="Courier New"/>
                <a:sym typeface="Courier New"/>
              </a:endParaRPr>
            </a:p>
          </p:txBody>
        </p:sp>
        <p:sp>
          <p:nvSpPr>
            <p:cNvPr id="612" name="Google Shape;612;p39"/>
            <p:cNvSpPr/>
            <p:nvPr/>
          </p:nvSpPr>
          <p:spPr>
            <a:xfrm>
              <a:off x="5089088" y="4568925"/>
              <a:ext cx="613800" cy="350700"/>
            </a:xfrm>
            <a:prstGeom prst="rect">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500">
                  <a:solidFill>
                    <a:srgbClr val="9900FF"/>
                  </a:solidFill>
                  <a:latin typeface="Courier New"/>
                  <a:ea typeface="Courier New"/>
                  <a:cs typeface="Courier New"/>
                  <a:sym typeface="Courier New"/>
                </a:rPr>
                <a:t>2</a:t>
              </a:r>
              <a:endParaRPr b="1" sz="1500">
                <a:solidFill>
                  <a:srgbClr val="9900FF"/>
                </a:solidFill>
                <a:latin typeface="Courier New"/>
                <a:ea typeface="Courier New"/>
                <a:cs typeface="Courier New"/>
                <a:sym typeface="Courier New"/>
              </a:endParaRPr>
            </a:p>
          </p:txBody>
        </p:sp>
        <p:sp>
          <p:nvSpPr>
            <p:cNvPr id="613" name="Google Shape;613;p39"/>
            <p:cNvSpPr/>
            <p:nvPr/>
          </p:nvSpPr>
          <p:spPr>
            <a:xfrm>
              <a:off x="6930848" y="4568925"/>
              <a:ext cx="613800" cy="350700"/>
            </a:xfrm>
            <a:prstGeom prst="rect">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500">
                  <a:solidFill>
                    <a:srgbClr val="9900FF"/>
                  </a:solidFill>
                  <a:latin typeface="Courier New"/>
                  <a:ea typeface="Courier New"/>
                  <a:cs typeface="Courier New"/>
                  <a:sym typeface="Courier New"/>
                </a:rPr>
                <a:t>1</a:t>
              </a:r>
              <a:endParaRPr b="1" sz="1500">
                <a:latin typeface="Courier New"/>
                <a:ea typeface="Courier New"/>
                <a:cs typeface="Courier New"/>
                <a:sym typeface="Courier New"/>
              </a:endParaRPr>
            </a:p>
          </p:txBody>
        </p:sp>
        <p:sp>
          <p:nvSpPr>
            <p:cNvPr id="614" name="Google Shape;614;p39"/>
            <p:cNvSpPr/>
            <p:nvPr/>
          </p:nvSpPr>
          <p:spPr>
            <a:xfrm>
              <a:off x="5703008" y="4568925"/>
              <a:ext cx="613800" cy="350700"/>
            </a:xfrm>
            <a:prstGeom prst="rect">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500">
                  <a:solidFill>
                    <a:srgbClr val="0000FF"/>
                  </a:solidFill>
                  <a:latin typeface="Courier New"/>
                  <a:ea typeface="Courier New"/>
                  <a:cs typeface="Courier New"/>
                  <a:sym typeface="Courier New"/>
                </a:rPr>
                <a:t>1</a:t>
              </a:r>
              <a:endParaRPr b="1" sz="1500">
                <a:latin typeface="Courier New"/>
                <a:ea typeface="Courier New"/>
                <a:cs typeface="Courier New"/>
                <a:sym typeface="Courier New"/>
              </a:endParaRPr>
            </a:p>
          </p:txBody>
        </p:sp>
        <p:sp>
          <p:nvSpPr>
            <p:cNvPr id="615" name="Google Shape;615;p39"/>
            <p:cNvSpPr/>
            <p:nvPr/>
          </p:nvSpPr>
          <p:spPr>
            <a:xfrm>
              <a:off x="6316927" y="4568925"/>
              <a:ext cx="613800" cy="350700"/>
            </a:xfrm>
            <a:prstGeom prst="rect">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500">
                  <a:latin typeface="Courier New"/>
                  <a:ea typeface="Courier New"/>
                  <a:cs typeface="Courier New"/>
                  <a:sym typeface="Courier New"/>
                </a:rPr>
                <a:t>3</a:t>
              </a:r>
              <a:endParaRPr b="1" sz="1500">
                <a:latin typeface="Courier New"/>
                <a:ea typeface="Courier New"/>
                <a:cs typeface="Courier New"/>
                <a:sym typeface="Courier New"/>
              </a:endParaRPr>
            </a:p>
          </p:txBody>
        </p:sp>
        <p:sp>
          <p:nvSpPr>
            <p:cNvPr id="616" name="Google Shape;616;p39"/>
            <p:cNvSpPr/>
            <p:nvPr/>
          </p:nvSpPr>
          <p:spPr>
            <a:xfrm>
              <a:off x="7544768" y="4568925"/>
              <a:ext cx="613800" cy="350700"/>
            </a:xfrm>
            <a:prstGeom prst="rect">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500">
                  <a:solidFill>
                    <a:srgbClr val="9900FF"/>
                  </a:solidFill>
                  <a:latin typeface="Courier New"/>
                  <a:ea typeface="Courier New"/>
                  <a:cs typeface="Courier New"/>
                  <a:sym typeface="Courier New"/>
                </a:rPr>
                <a:t>2</a:t>
              </a:r>
              <a:endParaRPr b="1" sz="1500">
                <a:latin typeface="Courier New"/>
                <a:ea typeface="Courier New"/>
                <a:cs typeface="Courier New"/>
                <a:sym typeface="Courier New"/>
              </a:endParaRPr>
            </a:p>
          </p:txBody>
        </p:sp>
      </p:grpSp>
      <p:sp>
        <p:nvSpPr>
          <p:cNvPr id="617" name="Google Shape;617;p39"/>
          <p:cNvSpPr/>
          <p:nvPr/>
        </p:nvSpPr>
        <p:spPr>
          <a:xfrm>
            <a:off x="4420696" y="3747125"/>
            <a:ext cx="613800" cy="350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t>alt</a:t>
            </a:r>
            <a:endParaRPr b="1" sz="1100"/>
          </a:p>
        </p:txBody>
      </p:sp>
      <p:sp>
        <p:nvSpPr>
          <p:cNvPr id="618" name="Google Shape;618;p39"/>
          <p:cNvSpPr/>
          <p:nvPr/>
        </p:nvSpPr>
        <p:spPr>
          <a:xfrm>
            <a:off x="4420721" y="4097825"/>
            <a:ext cx="613800" cy="350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t>ref</a:t>
            </a:r>
            <a:endParaRPr b="1" sz="1100"/>
          </a:p>
        </p:txBody>
      </p:sp>
      <p:sp>
        <p:nvSpPr>
          <p:cNvPr id="619" name="Google Shape;619;p39"/>
          <p:cNvSpPr/>
          <p:nvPr/>
        </p:nvSpPr>
        <p:spPr>
          <a:xfrm>
            <a:off x="8011671" y="3868054"/>
            <a:ext cx="613800" cy="350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900"/>
              <a:t>…</a:t>
            </a:r>
            <a:endParaRPr b="1" sz="1900"/>
          </a:p>
        </p:txBody>
      </p:sp>
      <p:cxnSp>
        <p:nvCxnSpPr>
          <p:cNvPr id="620" name="Google Shape;620;p39"/>
          <p:cNvCxnSpPr/>
          <p:nvPr/>
        </p:nvCxnSpPr>
        <p:spPr>
          <a:xfrm>
            <a:off x="5058925" y="1211905"/>
            <a:ext cx="3069600" cy="0"/>
          </a:xfrm>
          <a:prstGeom prst="straightConnector1">
            <a:avLst/>
          </a:prstGeom>
          <a:noFill/>
          <a:ln cap="flat" cmpd="sng" w="76200">
            <a:solidFill>
              <a:srgbClr val="9900FF"/>
            </a:solidFill>
            <a:prstDash val="solid"/>
            <a:round/>
            <a:headEnd len="med" w="med" type="none"/>
            <a:tailEnd len="med" w="med" type="none"/>
          </a:ln>
        </p:spPr>
      </p:cxnSp>
      <p:cxnSp>
        <p:nvCxnSpPr>
          <p:cNvPr id="621" name="Google Shape;621;p39"/>
          <p:cNvCxnSpPr/>
          <p:nvPr/>
        </p:nvCxnSpPr>
        <p:spPr>
          <a:xfrm>
            <a:off x="7645307" y="2691688"/>
            <a:ext cx="558000" cy="0"/>
          </a:xfrm>
          <a:prstGeom prst="straightConnector1">
            <a:avLst/>
          </a:prstGeom>
          <a:noFill/>
          <a:ln cap="flat" cmpd="sng" w="76200">
            <a:solidFill>
              <a:srgbClr val="C790EB"/>
            </a:solidFill>
            <a:prstDash val="solid"/>
            <a:round/>
            <a:headEnd len="med" w="med" type="none"/>
            <a:tailEnd len="med" w="med" type="none"/>
          </a:ln>
        </p:spPr>
      </p:cxnSp>
      <p:cxnSp>
        <p:nvCxnSpPr>
          <p:cNvPr id="622" name="Google Shape;622;p39"/>
          <p:cNvCxnSpPr/>
          <p:nvPr/>
        </p:nvCxnSpPr>
        <p:spPr>
          <a:xfrm>
            <a:off x="7607757" y="3376025"/>
            <a:ext cx="558000" cy="0"/>
          </a:xfrm>
          <a:prstGeom prst="straightConnector1">
            <a:avLst/>
          </a:prstGeom>
          <a:noFill/>
          <a:ln cap="flat" cmpd="sng" w="76200">
            <a:solidFill>
              <a:srgbClr val="C790EB"/>
            </a:solidFill>
            <a:prstDash val="solid"/>
            <a:round/>
            <a:headEnd len="med" w="med" type="none"/>
            <a:tailEnd len="med" w="med" type="none"/>
          </a:ln>
        </p:spPr>
      </p:cxnSp>
      <p:cxnSp>
        <p:nvCxnSpPr>
          <p:cNvPr id="623" name="Google Shape;623;p39"/>
          <p:cNvCxnSpPr/>
          <p:nvPr/>
        </p:nvCxnSpPr>
        <p:spPr>
          <a:xfrm>
            <a:off x="5369767" y="2124446"/>
            <a:ext cx="558000" cy="0"/>
          </a:xfrm>
          <a:prstGeom prst="straightConnector1">
            <a:avLst/>
          </a:prstGeom>
          <a:noFill/>
          <a:ln cap="flat" cmpd="sng" w="76200">
            <a:solidFill>
              <a:srgbClr val="C790EB"/>
            </a:solidFill>
            <a:prstDash val="solid"/>
            <a:round/>
            <a:headEnd len="med" w="med" type="none"/>
            <a:tailEnd len="med" w="med" type="none"/>
          </a:ln>
        </p:spPr>
      </p:cxnSp>
      <p:sp>
        <p:nvSpPr>
          <p:cNvPr id="624" name="Google Shape;624;p39"/>
          <p:cNvSpPr/>
          <p:nvPr/>
        </p:nvSpPr>
        <p:spPr>
          <a:xfrm>
            <a:off x="5775390" y="1140050"/>
            <a:ext cx="124500" cy="143700"/>
          </a:xfrm>
          <a:prstGeom prst="star6">
            <a:avLst>
              <a:gd fmla="val 28868" name="adj"/>
              <a:gd fmla="val 115470" name="hf"/>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39"/>
          <p:cNvSpPr/>
          <p:nvPr/>
        </p:nvSpPr>
        <p:spPr>
          <a:xfrm>
            <a:off x="5782647" y="2054220"/>
            <a:ext cx="124500" cy="143700"/>
          </a:xfrm>
          <a:prstGeom prst="star6">
            <a:avLst>
              <a:gd fmla="val 28868" name="adj"/>
              <a:gd fmla="val 115470" name="hf"/>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26" name="Google Shape;626;p39"/>
          <p:cNvCxnSpPr/>
          <p:nvPr/>
        </p:nvCxnSpPr>
        <p:spPr>
          <a:xfrm>
            <a:off x="6121182" y="2311763"/>
            <a:ext cx="558000" cy="0"/>
          </a:xfrm>
          <a:prstGeom prst="straightConnector1">
            <a:avLst/>
          </a:prstGeom>
          <a:noFill/>
          <a:ln cap="flat" cmpd="sng" w="76200">
            <a:solidFill>
              <a:srgbClr val="C790EB"/>
            </a:solidFill>
            <a:prstDash val="solid"/>
            <a:round/>
            <a:headEnd len="med" w="med" type="none"/>
            <a:tailEnd len="med" w="med" type="none"/>
          </a:ln>
        </p:spPr>
      </p:cxnSp>
      <p:cxnSp>
        <p:nvCxnSpPr>
          <p:cNvPr id="627" name="Google Shape;627;p39"/>
          <p:cNvCxnSpPr/>
          <p:nvPr/>
        </p:nvCxnSpPr>
        <p:spPr>
          <a:xfrm>
            <a:off x="6934107" y="2869838"/>
            <a:ext cx="558000" cy="0"/>
          </a:xfrm>
          <a:prstGeom prst="straightConnector1">
            <a:avLst/>
          </a:prstGeom>
          <a:noFill/>
          <a:ln cap="flat" cmpd="sng" w="76200">
            <a:solidFill>
              <a:srgbClr val="C790EB"/>
            </a:solidFill>
            <a:prstDash val="solid"/>
            <a:round/>
            <a:headEnd len="med" w="med" type="none"/>
            <a:tailEnd len="med" w="med" type="none"/>
          </a:ln>
        </p:spPr>
      </p:cxnSp>
      <p:cxnSp>
        <p:nvCxnSpPr>
          <p:cNvPr id="628" name="Google Shape;628;p39"/>
          <p:cNvCxnSpPr/>
          <p:nvPr/>
        </p:nvCxnSpPr>
        <p:spPr>
          <a:xfrm>
            <a:off x="5023557" y="2532388"/>
            <a:ext cx="558000" cy="0"/>
          </a:xfrm>
          <a:prstGeom prst="straightConnector1">
            <a:avLst/>
          </a:prstGeom>
          <a:noFill/>
          <a:ln cap="flat" cmpd="sng" w="76200">
            <a:solidFill>
              <a:srgbClr val="C790EB"/>
            </a:solidFill>
            <a:prstDash val="solid"/>
            <a:round/>
            <a:headEnd len="med" w="med" type="none"/>
            <a:tailEnd len="med" w="med" type="none"/>
          </a:ln>
        </p:spPr>
      </p:cxnSp>
      <p:cxnSp>
        <p:nvCxnSpPr>
          <p:cNvPr id="629" name="Google Shape;629;p39"/>
          <p:cNvCxnSpPr/>
          <p:nvPr/>
        </p:nvCxnSpPr>
        <p:spPr>
          <a:xfrm>
            <a:off x="6602965" y="3298125"/>
            <a:ext cx="558000" cy="0"/>
          </a:xfrm>
          <a:prstGeom prst="straightConnector1">
            <a:avLst/>
          </a:prstGeom>
          <a:noFill/>
          <a:ln cap="flat" cmpd="sng" w="76200">
            <a:solidFill>
              <a:srgbClr val="6D9EEB"/>
            </a:solidFill>
            <a:prstDash val="solid"/>
            <a:round/>
            <a:headEnd len="med" w="med" type="none"/>
            <a:tailEnd len="med" w="med" type="none"/>
          </a:ln>
        </p:spPr>
      </p:cxnSp>
      <p:sp>
        <p:nvSpPr>
          <p:cNvPr id="630" name="Google Shape;630;p39"/>
          <p:cNvSpPr/>
          <p:nvPr/>
        </p:nvSpPr>
        <p:spPr>
          <a:xfrm>
            <a:off x="7009366" y="3226275"/>
            <a:ext cx="124500" cy="143700"/>
          </a:xfrm>
          <a:prstGeom prst="star6">
            <a:avLst>
              <a:gd fmla="val 28868" name="adj"/>
              <a:gd fmla="val 115470" name="hf"/>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39"/>
          <p:cNvSpPr/>
          <p:nvPr/>
        </p:nvSpPr>
        <p:spPr>
          <a:xfrm>
            <a:off x="7009973" y="2168064"/>
            <a:ext cx="124500" cy="143700"/>
          </a:xfrm>
          <a:prstGeom prst="star6">
            <a:avLst>
              <a:gd fmla="val 28868" name="adj"/>
              <a:gd fmla="val 115470" name="hf"/>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39"/>
          <p:cNvSpPr/>
          <p:nvPr/>
        </p:nvSpPr>
        <p:spPr>
          <a:xfrm>
            <a:off x="5240307" y="1648388"/>
            <a:ext cx="124500" cy="143700"/>
          </a:xfrm>
          <a:prstGeom prst="star6">
            <a:avLst>
              <a:gd fmla="val 28868" name="adj"/>
              <a:gd fmla="val 115470" name="hf"/>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39"/>
          <p:cNvSpPr/>
          <p:nvPr/>
        </p:nvSpPr>
        <p:spPr>
          <a:xfrm>
            <a:off x="7009382" y="1648388"/>
            <a:ext cx="124500" cy="143700"/>
          </a:xfrm>
          <a:prstGeom prst="star6">
            <a:avLst>
              <a:gd fmla="val 28868" name="adj"/>
              <a:gd fmla="val 115470" name="hf"/>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39"/>
          <p:cNvSpPr/>
          <p:nvPr/>
        </p:nvSpPr>
        <p:spPr>
          <a:xfrm>
            <a:off x="7744113" y="1648388"/>
            <a:ext cx="124500" cy="143700"/>
          </a:xfrm>
          <a:prstGeom prst="star6">
            <a:avLst>
              <a:gd fmla="val 28868" name="adj"/>
              <a:gd fmla="val 115470" name="hf"/>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39"/>
          <p:cNvSpPr txBox="1"/>
          <p:nvPr/>
        </p:nvSpPr>
        <p:spPr>
          <a:xfrm>
            <a:off x="8118904" y="1479686"/>
            <a:ext cx="1153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a:t>genome</a:t>
            </a:r>
            <a:endParaRPr i="1"/>
          </a:p>
        </p:txBody>
      </p:sp>
      <p:sp>
        <p:nvSpPr>
          <p:cNvPr id="636" name="Google Shape;636;p39"/>
          <p:cNvSpPr/>
          <p:nvPr/>
        </p:nvSpPr>
        <p:spPr>
          <a:xfrm>
            <a:off x="4539411" y="1464521"/>
            <a:ext cx="613800" cy="350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900"/>
              <a:t>…</a:t>
            </a:r>
            <a:endParaRPr b="1" sz="1900"/>
          </a:p>
        </p:txBody>
      </p:sp>
      <p:sp>
        <p:nvSpPr>
          <p:cNvPr id="637" name="Google Shape;637;p3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1" name="Shape 641"/>
        <p:cNvGrpSpPr/>
        <p:nvPr/>
      </p:nvGrpSpPr>
      <p:grpSpPr>
        <a:xfrm>
          <a:off x="0" y="0"/>
          <a:ext cx="0" cy="0"/>
          <a:chOff x="0" y="0"/>
          <a:chExt cx="0" cy="0"/>
        </a:xfrm>
      </p:grpSpPr>
      <p:sp>
        <p:nvSpPr>
          <p:cNvPr id="642" name="Google Shape;642;p40"/>
          <p:cNvSpPr txBox="1"/>
          <p:nvPr>
            <p:ph type="title"/>
          </p:nvPr>
        </p:nvSpPr>
        <p:spPr>
          <a:xfrm>
            <a:off x="311700" y="445025"/>
            <a:ext cx="36798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GT-Pro scales to tens-of-thousands of samples</a:t>
            </a:r>
            <a:endParaRPr/>
          </a:p>
        </p:txBody>
      </p:sp>
      <p:sp>
        <p:nvSpPr>
          <p:cNvPr id="643" name="Google Shape;643;p40"/>
          <p:cNvSpPr txBox="1"/>
          <p:nvPr>
            <p:ph idx="1" type="body"/>
          </p:nvPr>
        </p:nvSpPr>
        <p:spPr>
          <a:xfrm>
            <a:off x="311700" y="1879875"/>
            <a:ext cx="3999900" cy="268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Uses exact k-mer matching to accelerate metagenotyping</a:t>
            </a:r>
            <a:endParaRPr sz="1600"/>
          </a:p>
          <a:p>
            <a:pPr indent="0" lvl="0" marL="0" rtl="0" algn="l">
              <a:spcBef>
                <a:spcPts val="1200"/>
              </a:spcBef>
              <a:spcAft>
                <a:spcPts val="1200"/>
              </a:spcAft>
              <a:buNone/>
            </a:pPr>
            <a:r>
              <a:rPr lang="en" sz="1600"/>
              <a:t>Tallies variants at known, bi-allelic SNPs in the core genome using a database of known SNVs</a:t>
            </a:r>
            <a:endParaRPr sz="1600"/>
          </a:p>
        </p:txBody>
      </p:sp>
      <p:cxnSp>
        <p:nvCxnSpPr>
          <p:cNvPr id="644" name="Google Shape;644;p40"/>
          <p:cNvCxnSpPr/>
          <p:nvPr/>
        </p:nvCxnSpPr>
        <p:spPr>
          <a:xfrm>
            <a:off x="7570521" y="3106725"/>
            <a:ext cx="558000" cy="0"/>
          </a:xfrm>
          <a:prstGeom prst="straightConnector1">
            <a:avLst/>
          </a:prstGeom>
          <a:noFill/>
          <a:ln cap="flat" cmpd="sng" w="76200">
            <a:solidFill>
              <a:srgbClr val="6D9EEB"/>
            </a:solidFill>
            <a:prstDash val="solid"/>
            <a:round/>
            <a:headEnd len="med" w="med" type="none"/>
            <a:tailEnd len="med" w="med" type="none"/>
          </a:ln>
        </p:spPr>
      </p:cxnSp>
      <p:cxnSp>
        <p:nvCxnSpPr>
          <p:cNvPr id="645" name="Google Shape;645;p40"/>
          <p:cNvCxnSpPr/>
          <p:nvPr/>
        </p:nvCxnSpPr>
        <p:spPr>
          <a:xfrm>
            <a:off x="6314725" y="2624125"/>
            <a:ext cx="558000" cy="0"/>
          </a:xfrm>
          <a:prstGeom prst="straightConnector1">
            <a:avLst/>
          </a:prstGeom>
          <a:noFill/>
          <a:ln cap="flat" cmpd="sng" w="76200">
            <a:solidFill>
              <a:srgbClr val="6D9EEB"/>
            </a:solidFill>
            <a:prstDash val="solid"/>
            <a:round/>
            <a:headEnd len="med" w="med" type="none"/>
            <a:tailEnd len="med" w="med" type="none"/>
          </a:ln>
        </p:spPr>
      </p:cxnSp>
      <p:cxnSp>
        <p:nvCxnSpPr>
          <p:cNvPr id="646" name="Google Shape;646;p40"/>
          <p:cNvCxnSpPr/>
          <p:nvPr/>
        </p:nvCxnSpPr>
        <p:spPr>
          <a:xfrm>
            <a:off x="6865800" y="2239925"/>
            <a:ext cx="558000" cy="0"/>
          </a:xfrm>
          <a:prstGeom prst="straightConnector1">
            <a:avLst/>
          </a:prstGeom>
          <a:noFill/>
          <a:ln cap="flat" cmpd="sng" w="76200">
            <a:solidFill>
              <a:srgbClr val="6D9EEB"/>
            </a:solidFill>
            <a:prstDash val="solid"/>
            <a:round/>
            <a:headEnd len="med" w="med" type="none"/>
            <a:tailEnd len="med" w="med" type="none"/>
          </a:ln>
        </p:spPr>
      </p:cxnSp>
      <p:cxnSp>
        <p:nvCxnSpPr>
          <p:cNvPr id="647" name="Google Shape;647;p40"/>
          <p:cNvCxnSpPr/>
          <p:nvPr/>
        </p:nvCxnSpPr>
        <p:spPr>
          <a:xfrm>
            <a:off x="5648396" y="2844100"/>
            <a:ext cx="558000" cy="0"/>
          </a:xfrm>
          <a:prstGeom prst="straightConnector1">
            <a:avLst/>
          </a:prstGeom>
          <a:noFill/>
          <a:ln cap="flat" cmpd="sng" w="76200">
            <a:solidFill>
              <a:srgbClr val="6D9EEB"/>
            </a:solidFill>
            <a:prstDash val="solid"/>
            <a:round/>
            <a:headEnd len="med" w="med" type="none"/>
            <a:tailEnd len="med" w="med" type="none"/>
          </a:ln>
        </p:spPr>
      </p:cxnSp>
      <p:cxnSp>
        <p:nvCxnSpPr>
          <p:cNvPr id="648" name="Google Shape;648;p40"/>
          <p:cNvCxnSpPr/>
          <p:nvPr/>
        </p:nvCxnSpPr>
        <p:spPr>
          <a:xfrm>
            <a:off x="5058925" y="1716075"/>
            <a:ext cx="3069600" cy="0"/>
          </a:xfrm>
          <a:prstGeom prst="straightConnector1">
            <a:avLst/>
          </a:prstGeom>
          <a:noFill/>
          <a:ln cap="flat" cmpd="sng" w="76200">
            <a:solidFill>
              <a:srgbClr val="1155CC"/>
            </a:solidFill>
            <a:prstDash val="solid"/>
            <a:round/>
            <a:headEnd len="med" w="med" type="none"/>
            <a:tailEnd len="med" w="med" type="none"/>
          </a:ln>
        </p:spPr>
      </p:cxnSp>
      <p:cxnSp>
        <p:nvCxnSpPr>
          <p:cNvPr id="649" name="Google Shape;649;p40"/>
          <p:cNvCxnSpPr/>
          <p:nvPr/>
        </p:nvCxnSpPr>
        <p:spPr>
          <a:xfrm>
            <a:off x="5062507" y="3226275"/>
            <a:ext cx="558000" cy="0"/>
          </a:xfrm>
          <a:prstGeom prst="straightConnector1">
            <a:avLst/>
          </a:prstGeom>
          <a:noFill/>
          <a:ln cap="flat" cmpd="sng" w="76200">
            <a:solidFill>
              <a:srgbClr val="6D9EEB"/>
            </a:solidFill>
            <a:prstDash val="solid"/>
            <a:round/>
            <a:headEnd len="med" w="med" type="none"/>
            <a:tailEnd len="med" w="med" type="none"/>
          </a:ln>
        </p:spPr>
      </p:cxnSp>
      <p:sp>
        <p:nvSpPr>
          <p:cNvPr id="650" name="Google Shape;650;p40"/>
          <p:cNvSpPr/>
          <p:nvPr/>
        </p:nvSpPr>
        <p:spPr>
          <a:xfrm>
            <a:off x="5240307" y="3154425"/>
            <a:ext cx="124500" cy="143700"/>
          </a:xfrm>
          <a:prstGeom prst="star6">
            <a:avLst>
              <a:gd fmla="val 28868" name="adj"/>
              <a:gd fmla="val 115470" name="hf"/>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40"/>
          <p:cNvSpPr/>
          <p:nvPr/>
        </p:nvSpPr>
        <p:spPr>
          <a:xfrm>
            <a:off x="7744113" y="3037939"/>
            <a:ext cx="124500" cy="143700"/>
          </a:xfrm>
          <a:prstGeom prst="star6">
            <a:avLst>
              <a:gd fmla="val 28868" name="adj"/>
              <a:gd fmla="val 115470" name="hf"/>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2" name="Google Shape;652;p40"/>
          <p:cNvGrpSpPr/>
          <p:nvPr/>
        </p:nvGrpSpPr>
        <p:grpSpPr>
          <a:xfrm>
            <a:off x="5034646" y="3761025"/>
            <a:ext cx="3069492" cy="701400"/>
            <a:chOff x="5089075" y="4218225"/>
            <a:chExt cx="3069493" cy="701400"/>
          </a:xfrm>
        </p:grpSpPr>
        <p:sp>
          <p:nvSpPr>
            <p:cNvPr id="653" name="Google Shape;653;p40"/>
            <p:cNvSpPr/>
            <p:nvPr/>
          </p:nvSpPr>
          <p:spPr>
            <a:xfrm>
              <a:off x="5089075" y="4218225"/>
              <a:ext cx="613800" cy="350700"/>
            </a:xfrm>
            <a:prstGeom prst="rect">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500">
                  <a:solidFill>
                    <a:srgbClr val="0000FF"/>
                  </a:solidFill>
                  <a:latin typeface="Courier New"/>
                  <a:ea typeface="Courier New"/>
                  <a:cs typeface="Courier New"/>
                  <a:sym typeface="Courier New"/>
                </a:rPr>
                <a:t>1</a:t>
              </a:r>
              <a:endParaRPr b="1" sz="1500">
                <a:solidFill>
                  <a:srgbClr val="0000FF"/>
                </a:solidFill>
                <a:latin typeface="Courier New"/>
                <a:ea typeface="Courier New"/>
                <a:cs typeface="Courier New"/>
                <a:sym typeface="Courier New"/>
              </a:endParaRPr>
            </a:p>
          </p:txBody>
        </p:sp>
        <p:sp>
          <p:nvSpPr>
            <p:cNvPr id="654" name="Google Shape;654;p40"/>
            <p:cNvSpPr/>
            <p:nvPr/>
          </p:nvSpPr>
          <p:spPr>
            <a:xfrm>
              <a:off x="6930835" y="4218225"/>
              <a:ext cx="613800" cy="350700"/>
            </a:xfrm>
            <a:prstGeom prst="rect">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500">
                  <a:solidFill>
                    <a:srgbClr val="0000FF"/>
                  </a:solidFill>
                  <a:latin typeface="Courier New"/>
                  <a:ea typeface="Courier New"/>
                  <a:cs typeface="Courier New"/>
                  <a:sym typeface="Courier New"/>
                </a:rPr>
                <a:t>2</a:t>
              </a:r>
              <a:endParaRPr b="1" sz="1500">
                <a:latin typeface="Courier New"/>
                <a:ea typeface="Courier New"/>
                <a:cs typeface="Courier New"/>
                <a:sym typeface="Courier New"/>
              </a:endParaRPr>
            </a:p>
          </p:txBody>
        </p:sp>
        <p:sp>
          <p:nvSpPr>
            <p:cNvPr id="655" name="Google Shape;655;p40"/>
            <p:cNvSpPr/>
            <p:nvPr/>
          </p:nvSpPr>
          <p:spPr>
            <a:xfrm>
              <a:off x="5702995" y="4218225"/>
              <a:ext cx="613800" cy="350700"/>
            </a:xfrm>
            <a:prstGeom prst="rect">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500">
                  <a:solidFill>
                    <a:srgbClr val="9900FF"/>
                  </a:solidFill>
                  <a:latin typeface="Courier New"/>
                  <a:ea typeface="Courier New"/>
                  <a:cs typeface="Courier New"/>
                  <a:sym typeface="Courier New"/>
                </a:rPr>
                <a:t>1</a:t>
              </a:r>
              <a:r>
                <a:rPr b="1" lang="en" sz="1500">
                  <a:latin typeface="Courier New"/>
                  <a:ea typeface="Courier New"/>
                  <a:cs typeface="Courier New"/>
                  <a:sym typeface="Courier New"/>
                </a:rPr>
                <a:t> </a:t>
              </a:r>
              <a:endParaRPr b="1" sz="1500">
                <a:latin typeface="Courier New"/>
                <a:ea typeface="Courier New"/>
                <a:cs typeface="Courier New"/>
                <a:sym typeface="Courier New"/>
              </a:endParaRPr>
            </a:p>
          </p:txBody>
        </p:sp>
        <p:sp>
          <p:nvSpPr>
            <p:cNvPr id="656" name="Google Shape;656;p40"/>
            <p:cNvSpPr/>
            <p:nvPr/>
          </p:nvSpPr>
          <p:spPr>
            <a:xfrm>
              <a:off x="6316915" y="4218225"/>
              <a:ext cx="613800" cy="350700"/>
            </a:xfrm>
            <a:prstGeom prst="rect">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500">
                  <a:latin typeface="Courier New"/>
                  <a:ea typeface="Courier New"/>
                  <a:cs typeface="Courier New"/>
                  <a:sym typeface="Courier New"/>
                </a:rPr>
                <a:t>0</a:t>
              </a:r>
              <a:endParaRPr b="1" sz="1500">
                <a:latin typeface="Courier New"/>
                <a:ea typeface="Courier New"/>
                <a:cs typeface="Courier New"/>
                <a:sym typeface="Courier New"/>
              </a:endParaRPr>
            </a:p>
          </p:txBody>
        </p:sp>
        <p:sp>
          <p:nvSpPr>
            <p:cNvPr id="657" name="Google Shape;657;p40"/>
            <p:cNvSpPr/>
            <p:nvPr/>
          </p:nvSpPr>
          <p:spPr>
            <a:xfrm>
              <a:off x="7544755" y="4218225"/>
              <a:ext cx="613800" cy="350700"/>
            </a:xfrm>
            <a:prstGeom prst="rect">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500">
                  <a:solidFill>
                    <a:srgbClr val="0000FF"/>
                  </a:solidFill>
                  <a:latin typeface="Courier New"/>
                  <a:ea typeface="Courier New"/>
                  <a:cs typeface="Courier New"/>
                  <a:sym typeface="Courier New"/>
                </a:rPr>
                <a:t>1</a:t>
              </a:r>
              <a:endParaRPr b="1" sz="1500">
                <a:latin typeface="Courier New"/>
                <a:ea typeface="Courier New"/>
                <a:cs typeface="Courier New"/>
                <a:sym typeface="Courier New"/>
              </a:endParaRPr>
            </a:p>
          </p:txBody>
        </p:sp>
        <p:sp>
          <p:nvSpPr>
            <p:cNvPr id="658" name="Google Shape;658;p40"/>
            <p:cNvSpPr/>
            <p:nvPr/>
          </p:nvSpPr>
          <p:spPr>
            <a:xfrm>
              <a:off x="5089088" y="4568925"/>
              <a:ext cx="613800" cy="350700"/>
            </a:xfrm>
            <a:prstGeom prst="rect">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500">
                  <a:solidFill>
                    <a:srgbClr val="9900FF"/>
                  </a:solidFill>
                  <a:latin typeface="Courier New"/>
                  <a:ea typeface="Courier New"/>
                  <a:cs typeface="Courier New"/>
                  <a:sym typeface="Courier New"/>
                </a:rPr>
                <a:t>2</a:t>
              </a:r>
              <a:endParaRPr b="1" sz="1500">
                <a:solidFill>
                  <a:srgbClr val="9900FF"/>
                </a:solidFill>
                <a:latin typeface="Courier New"/>
                <a:ea typeface="Courier New"/>
                <a:cs typeface="Courier New"/>
                <a:sym typeface="Courier New"/>
              </a:endParaRPr>
            </a:p>
          </p:txBody>
        </p:sp>
        <p:sp>
          <p:nvSpPr>
            <p:cNvPr id="659" name="Google Shape;659;p40"/>
            <p:cNvSpPr/>
            <p:nvPr/>
          </p:nvSpPr>
          <p:spPr>
            <a:xfrm>
              <a:off x="6930848" y="4568925"/>
              <a:ext cx="613800" cy="350700"/>
            </a:xfrm>
            <a:prstGeom prst="rect">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500">
                  <a:solidFill>
                    <a:srgbClr val="9900FF"/>
                  </a:solidFill>
                  <a:latin typeface="Courier New"/>
                  <a:ea typeface="Courier New"/>
                  <a:cs typeface="Courier New"/>
                  <a:sym typeface="Courier New"/>
                </a:rPr>
                <a:t>1</a:t>
              </a:r>
              <a:endParaRPr b="1" sz="1500">
                <a:latin typeface="Courier New"/>
                <a:ea typeface="Courier New"/>
                <a:cs typeface="Courier New"/>
                <a:sym typeface="Courier New"/>
              </a:endParaRPr>
            </a:p>
          </p:txBody>
        </p:sp>
        <p:sp>
          <p:nvSpPr>
            <p:cNvPr id="660" name="Google Shape;660;p40"/>
            <p:cNvSpPr/>
            <p:nvPr/>
          </p:nvSpPr>
          <p:spPr>
            <a:xfrm>
              <a:off x="5703008" y="4568925"/>
              <a:ext cx="613800" cy="350700"/>
            </a:xfrm>
            <a:prstGeom prst="rect">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500">
                  <a:solidFill>
                    <a:srgbClr val="0000FF"/>
                  </a:solidFill>
                  <a:latin typeface="Courier New"/>
                  <a:ea typeface="Courier New"/>
                  <a:cs typeface="Courier New"/>
                  <a:sym typeface="Courier New"/>
                </a:rPr>
                <a:t>1</a:t>
              </a:r>
              <a:endParaRPr b="1" sz="1500">
                <a:latin typeface="Courier New"/>
                <a:ea typeface="Courier New"/>
                <a:cs typeface="Courier New"/>
                <a:sym typeface="Courier New"/>
              </a:endParaRPr>
            </a:p>
          </p:txBody>
        </p:sp>
        <p:sp>
          <p:nvSpPr>
            <p:cNvPr id="661" name="Google Shape;661;p40"/>
            <p:cNvSpPr/>
            <p:nvPr/>
          </p:nvSpPr>
          <p:spPr>
            <a:xfrm>
              <a:off x="6316927" y="4568925"/>
              <a:ext cx="613800" cy="350700"/>
            </a:xfrm>
            <a:prstGeom prst="rect">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500">
                  <a:latin typeface="Courier New"/>
                  <a:ea typeface="Courier New"/>
                  <a:cs typeface="Courier New"/>
                  <a:sym typeface="Courier New"/>
                </a:rPr>
                <a:t>3</a:t>
              </a:r>
              <a:endParaRPr b="1" sz="1500">
                <a:latin typeface="Courier New"/>
                <a:ea typeface="Courier New"/>
                <a:cs typeface="Courier New"/>
                <a:sym typeface="Courier New"/>
              </a:endParaRPr>
            </a:p>
          </p:txBody>
        </p:sp>
        <p:sp>
          <p:nvSpPr>
            <p:cNvPr id="662" name="Google Shape;662;p40"/>
            <p:cNvSpPr/>
            <p:nvPr/>
          </p:nvSpPr>
          <p:spPr>
            <a:xfrm>
              <a:off x="7544768" y="4568925"/>
              <a:ext cx="613800" cy="350700"/>
            </a:xfrm>
            <a:prstGeom prst="rect">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500">
                  <a:solidFill>
                    <a:srgbClr val="9900FF"/>
                  </a:solidFill>
                  <a:latin typeface="Courier New"/>
                  <a:ea typeface="Courier New"/>
                  <a:cs typeface="Courier New"/>
                  <a:sym typeface="Courier New"/>
                </a:rPr>
                <a:t>2</a:t>
              </a:r>
              <a:endParaRPr b="1" sz="1500">
                <a:latin typeface="Courier New"/>
                <a:ea typeface="Courier New"/>
                <a:cs typeface="Courier New"/>
                <a:sym typeface="Courier New"/>
              </a:endParaRPr>
            </a:p>
          </p:txBody>
        </p:sp>
      </p:grpSp>
      <p:sp>
        <p:nvSpPr>
          <p:cNvPr id="663" name="Google Shape;663;p40"/>
          <p:cNvSpPr/>
          <p:nvPr/>
        </p:nvSpPr>
        <p:spPr>
          <a:xfrm>
            <a:off x="4420696" y="3747125"/>
            <a:ext cx="613800" cy="350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t>alt</a:t>
            </a:r>
            <a:endParaRPr b="1" sz="1100"/>
          </a:p>
        </p:txBody>
      </p:sp>
      <p:sp>
        <p:nvSpPr>
          <p:cNvPr id="664" name="Google Shape;664;p40"/>
          <p:cNvSpPr/>
          <p:nvPr/>
        </p:nvSpPr>
        <p:spPr>
          <a:xfrm>
            <a:off x="4420721" y="4097825"/>
            <a:ext cx="613800" cy="350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t>ref</a:t>
            </a:r>
            <a:endParaRPr b="1" sz="1100"/>
          </a:p>
        </p:txBody>
      </p:sp>
      <p:sp>
        <p:nvSpPr>
          <p:cNvPr id="665" name="Google Shape;665;p40"/>
          <p:cNvSpPr/>
          <p:nvPr/>
        </p:nvSpPr>
        <p:spPr>
          <a:xfrm>
            <a:off x="8011671" y="3868054"/>
            <a:ext cx="613800" cy="350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900"/>
              <a:t>…</a:t>
            </a:r>
            <a:endParaRPr b="1" sz="1900"/>
          </a:p>
        </p:txBody>
      </p:sp>
      <p:cxnSp>
        <p:nvCxnSpPr>
          <p:cNvPr id="666" name="Google Shape;666;p40"/>
          <p:cNvCxnSpPr/>
          <p:nvPr/>
        </p:nvCxnSpPr>
        <p:spPr>
          <a:xfrm>
            <a:off x="5058925" y="1211905"/>
            <a:ext cx="3069600" cy="0"/>
          </a:xfrm>
          <a:prstGeom prst="straightConnector1">
            <a:avLst/>
          </a:prstGeom>
          <a:noFill/>
          <a:ln cap="flat" cmpd="sng" w="76200">
            <a:solidFill>
              <a:srgbClr val="9900FF"/>
            </a:solidFill>
            <a:prstDash val="solid"/>
            <a:round/>
            <a:headEnd len="med" w="med" type="none"/>
            <a:tailEnd len="med" w="med" type="none"/>
          </a:ln>
        </p:spPr>
      </p:cxnSp>
      <p:cxnSp>
        <p:nvCxnSpPr>
          <p:cNvPr id="667" name="Google Shape;667;p40"/>
          <p:cNvCxnSpPr/>
          <p:nvPr/>
        </p:nvCxnSpPr>
        <p:spPr>
          <a:xfrm>
            <a:off x="7645307" y="2691688"/>
            <a:ext cx="558000" cy="0"/>
          </a:xfrm>
          <a:prstGeom prst="straightConnector1">
            <a:avLst/>
          </a:prstGeom>
          <a:noFill/>
          <a:ln cap="flat" cmpd="sng" w="76200">
            <a:solidFill>
              <a:srgbClr val="C790EB"/>
            </a:solidFill>
            <a:prstDash val="solid"/>
            <a:round/>
            <a:headEnd len="med" w="med" type="none"/>
            <a:tailEnd len="med" w="med" type="none"/>
          </a:ln>
        </p:spPr>
      </p:cxnSp>
      <p:cxnSp>
        <p:nvCxnSpPr>
          <p:cNvPr id="668" name="Google Shape;668;p40"/>
          <p:cNvCxnSpPr/>
          <p:nvPr/>
        </p:nvCxnSpPr>
        <p:spPr>
          <a:xfrm>
            <a:off x="7607757" y="3376025"/>
            <a:ext cx="558000" cy="0"/>
          </a:xfrm>
          <a:prstGeom prst="straightConnector1">
            <a:avLst/>
          </a:prstGeom>
          <a:noFill/>
          <a:ln cap="flat" cmpd="sng" w="76200">
            <a:solidFill>
              <a:srgbClr val="C790EB"/>
            </a:solidFill>
            <a:prstDash val="solid"/>
            <a:round/>
            <a:headEnd len="med" w="med" type="none"/>
            <a:tailEnd len="med" w="med" type="none"/>
          </a:ln>
        </p:spPr>
      </p:cxnSp>
      <p:cxnSp>
        <p:nvCxnSpPr>
          <p:cNvPr id="669" name="Google Shape;669;p40"/>
          <p:cNvCxnSpPr/>
          <p:nvPr/>
        </p:nvCxnSpPr>
        <p:spPr>
          <a:xfrm>
            <a:off x="5369767" y="2124446"/>
            <a:ext cx="558000" cy="0"/>
          </a:xfrm>
          <a:prstGeom prst="straightConnector1">
            <a:avLst/>
          </a:prstGeom>
          <a:noFill/>
          <a:ln cap="flat" cmpd="sng" w="76200">
            <a:solidFill>
              <a:srgbClr val="C790EB"/>
            </a:solidFill>
            <a:prstDash val="solid"/>
            <a:round/>
            <a:headEnd len="med" w="med" type="none"/>
            <a:tailEnd len="med" w="med" type="none"/>
          </a:ln>
        </p:spPr>
      </p:cxnSp>
      <p:sp>
        <p:nvSpPr>
          <p:cNvPr id="670" name="Google Shape;670;p40"/>
          <p:cNvSpPr/>
          <p:nvPr/>
        </p:nvSpPr>
        <p:spPr>
          <a:xfrm>
            <a:off x="5775390" y="1140050"/>
            <a:ext cx="124500" cy="143700"/>
          </a:xfrm>
          <a:prstGeom prst="star6">
            <a:avLst>
              <a:gd fmla="val 28868" name="adj"/>
              <a:gd fmla="val 115470" name="hf"/>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40"/>
          <p:cNvSpPr/>
          <p:nvPr/>
        </p:nvSpPr>
        <p:spPr>
          <a:xfrm>
            <a:off x="5782647" y="2054220"/>
            <a:ext cx="124500" cy="143700"/>
          </a:xfrm>
          <a:prstGeom prst="star6">
            <a:avLst>
              <a:gd fmla="val 28868" name="adj"/>
              <a:gd fmla="val 115470" name="hf"/>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72" name="Google Shape;672;p40"/>
          <p:cNvCxnSpPr/>
          <p:nvPr/>
        </p:nvCxnSpPr>
        <p:spPr>
          <a:xfrm>
            <a:off x="6121182" y="2311763"/>
            <a:ext cx="558000" cy="0"/>
          </a:xfrm>
          <a:prstGeom prst="straightConnector1">
            <a:avLst/>
          </a:prstGeom>
          <a:noFill/>
          <a:ln cap="flat" cmpd="sng" w="76200">
            <a:solidFill>
              <a:srgbClr val="C790EB"/>
            </a:solidFill>
            <a:prstDash val="solid"/>
            <a:round/>
            <a:headEnd len="med" w="med" type="none"/>
            <a:tailEnd len="med" w="med" type="none"/>
          </a:ln>
        </p:spPr>
      </p:cxnSp>
      <p:cxnSp>
        <p:nvCxnSpPr>
          <p:cNvPr id="673" name="Google Shape;673;p40"/>
          <p:cNvCxnSpPr/>
          <p:nvPr/>
        </p:nvCxnSpPr>
        <p:spPr>
          <a:xfrm>
            <a:off x="6934107" y="2869838"/>
            <a:ext cx="558000" cy="0"/>
          </a:xfrm>
          <a:prstGeom prst="straightConnector1">
            <a:avLst/>
          </a:prstGeom>
          <a:noFill/>
          <a:ln cap="flat" cmpd="sng" w="76200">
            <a:solidFill>
              <a:srgbClr val="C790EB"/>
            </a:solidFill>
            <a:prstDash val="solid"/>
            <a:round/>
            <a:headEnd len="med" w="med" type="none"/>
            <a:tailEnd len="med" w="med" type="none"/>
          </a:ln>
        </p:spPr>
      </p:cxnSp>
      <p:cxnSp>
        <p:nvCxnSpPr>
          <p:cNvPr id="674" name="Google Shape;674;p40"/>
          <p:cNvCxnSpPr/>
          <p:nvPr/>
        </p:nvCxnSpPr>
        <p:spPr>
          <a:xfrm>
            <a:off x="5023557" y="2532388"/>
            <a:ext cx="558000" cy="0"/>
          </a:xfrm>
          <a:prstGeom prst="straightConnector1">
            <a:avLst/>
          </a:prstGeom>
          <a:noFill/>
          <a:ln cap="flat" cmpd="sng" w="76200">
            <a:solidFill>
              <a:srgbClr val="C790EB"/>
            </a:solidFill>
            <a:prstDash val="solid"/>
            <a:round/>
            <a:headEnd len="med" w="med" type="none"/>
            <a:tailEnd len="med" w="med" type="none"/>
          </a:ln>
        </p:spPr>
      </p:cxnSp>
      <p:cxnSp>
        <p:nvCxnSpPr>
          <p:cNvPr id="675" name="Google Shape;675;p40"/>
          <p:cNvCxnSpPr/>
          <p:nvPr/>
        </p:nvCxnSpPr>
        <p:spPr>
          <a:xfrm>
            <a:off x="6602965" y="3298125"/>
            <a:ext cx="558000" cy="0"/>
          </a:xfrm>
          <a:prstGeom prst="straightConnector1">
            <a:avLst/>
          </a:prstGeom>
          <a:noFill/>
          <a:ln cap="flat" cmpd="sng" w="76200">
            <a:solidFill>
              <a:srgbClr val="6D9EEB"/>
            </a:solidFill>
            <a:prstDash val="solid"/>
            <a:round/>
            <a:headEnd len="med" w="med" type="none"/>
            <a:tailEnd len="med" w="med" type="none"/>
          </a:ln>
        </p:spPr>
      </p:cxnSp>
      <p:sp>
        <p:nvSpPr>
          <p:cNvPr id="676" name="Google Shape;676;p40"/>
          <p:cNvSpPr/>
          <p:nvPr/>
        </p:nvSpPr>
        <p:spPr>
          <a:xfrm>
            <a:off x="7009366" y="3226275"/>
            <a:ext cx="124500" cy="143700"/>
          </a:xfrm>
          <a:prstGeom prst="star6">
            <a:avLst>
              <a:gd fmla="val 28868" name="adj"/>
              <a:gd fmla="val 115470" name="hf"/>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40"/>
          <p:cNvSpPr/>
          <p:nvPr/>
        </p:nvSpPr>
        <p:spPr>
          <a:xfrm>
            <a:off x="7009973" y="2168064"/>
            <a:ext cx="124500" cy="143700"/>
          </a:xfrm>
          <a:prstGeom prst="star6">
            <a:avLst>
              <a:gd fmla="val 28868" name="adj"/>
              <a:gd fmla="val 115470" name="hf"/>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40"/>
          <p:cNvSpPr/>
          <p:nvPr/>
        </p:nvSpPr>
        <p:spPr>
          <a:xfrm>
            <a:off x="5240307" y="1648388"/>
            <a:ext cx="124500" cy="143700"/>
          </a:xfrm>
          <a:prstGeom prst="star6">
            <a:avLst>
              <a:gd fmla="val 28868" name="adj"/>
              <a:gd fmla="val 115470" name="hf"/>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40"/>
          <p:cNvSpPr/>
          <p:nvPr/>
        </p:nvSpPr>
        <p:spPr>
          <a:xfrm>
            <a:off x="7009382" y="1648388"/>
            <a:ext cx="124500" cy="143700"/>
          </a:xfrm>
          <a:prstGeom prst="star6">
            <a:avLst>
              <a:gd fmla="val 28868" name="adj"/>
              <a:gd fmla="val 115470" name="hf"/>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40"/>
          <p:cNvSpPr/>
          <p:nvPr/>
        </p:nvSpPr>
        <p:spPr>
          <a:xfrm>
            <a:off x="7744113" y="1648388"/>
            <a:ext cx="124500" cy="143700"/>
          </a:xfrm>
          <a:prstGeom prst="star6">
            <a:avLst>
              <a:gd fmla="val 28868" name="adj"/>
              <a:gd fmla="val 115470" name="hf"/>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40"/>
          <p:cNvSpPr txBox="1"/>
          <p:nvPr/>
        </p:nvSpPr>
        <p:spPr>
          <a:xfrm>
            <a:off x="8118904" y="1479686"/>
            <a:ext cx="1153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a:t>genome</a:t>
            </a:r>
            <a:endParaRPr i="1"/>
          </a:p>
        </p:txBody>
      </p:sp>
      <p:sp>
        <p:nvSpPr>
          <p:cNvPr id="682" name="Google Shape;682;p40"/>
          <p:cNvSpPr/>
          <p:nvPr/>
        </p:nvSpPr>
        <p:spPr>
          <a:xfrm>
            <a:off x="4539411" y="1464521"/>
            <a:ext cx="613800" cy="350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900"/>
              <a:t>…</a:t>
            </a:r>
            <a:endParaRPr b="1" sz="1900"/>
          </a:p>
        </p:txBody>
      </p:sp>
      <p:sp>
        <p:nvSpPr>
          <p:cNvPr id="683" name="Google Shape;683;p4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7" name="Shape 687"/>
        <p:cNvGrpSpPr/>
        <p:nvPr/>
      </p:nvGrpSpPr>
      <p:grpSpPr>
        <a:xfrm>
          <a:off x="0" y="0"/>
          <a:ext cx="0" cy="0"/>
          <a:chOff x="0" y="0"/>
          <a:chExt cx="0" cy="0"/>
        </a:xfrm>
      </p:grpSpPr>
      <p:sp>
        <p:nvSpPr>
          <p:cNvPr id="688" name="Google Shape;688;p41"/>
          <p:cNvSpPr txBox="1"/>
          <p:nvPr>
            <p:ph type="title"/>
          </p:nvPr>
        </p:nvSpPr>
        <p:spPr>
          <a:xfrm>
            <a:off x="311700" y="445025"/>
            <a:ext cx="36798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GT-Pro scales to tens-of-thousands of samples</a:t>
            </a:r>
            <a:endParaRPr/>
          </a:p>
        </p:txBody>
      </p:sp>
      <p:sp>
        <p:nvSpPr>
          <p:cNvPr id="689" name="Google Shape;689;p41"/>
          <p:cNvSpPr txBox="1"/>
          <p:nvPr>
            <p:ph idx="1" type="body"/>
          </p:nvPr>
        </p:nvSpPr>
        <p:spPr>
          <a:xfrm>
            <a:off x="311700" y="1879875"/>
            <a:ext cx="3999900" cy="268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sz="1600"/>
              <a:t>Uses exact k-mer matching to accelerate metagenotyping</a:t>
            </a:r>
            <a:endParaRPr sz="1600"/>
          </a:p>
          <a:p>
            <a:pPr indent="0" lvl="0" marL="0" rtl="0" algn="l">
              <a:spcBef>
                <a:spcPts val="1200"/>
              </a:spcBef>
              <a:spcAft>
                <a:spcPts val="1200"/>
              </a:spcAft>
              <a:buNone/>
            </a:pPr>
            <a:r>
              <a:rPr lang="en" sz="1600"/>
              <a:t>Tallies variants at known, bi-allelic SNPs in the core genome using a database of known SNVs</a:t>
            </a:r>
            <a:endParaRPr sz="1600"/>
          </a:p>
        </p:txBody>
      </p:sp>
      <p:pic>
        <p:nvPicPr>
          <p:cNvPr id="690" name="Google Shape;690;p41"/>
          <p:cNvPicPr preferRelativeResize="0"/>
          <p:nvPr/>
        </p:nvPicPr>
        <p:blipFill rotWithShape="1">
          <a:blip r:embed="rId3">
            <a:alphaModFix/>
          </a:blip>
          <a:srcRect b="0" l="0" r="0" t="1117"/>
          <a:stretch/>
        </p:blipFill>
        <p:spPr>
          <a:xfrm>
            <a:off x="4718450" y="548825"/>
            <a:ext cx="3629100" cy="4407799"/>
          </a:xfrm>
          <a:prstGeom prst="rect">
            <a:avLst/>
          </a:prstGeom>
          <a:noFill/>
          <a:ln>
            <a:noFill/>
          </a:ln>
        </p:spPr>
      </p:pic>
      <p:sp>
        <p:nvSpPr>
          <p:cNvPr id="691" name="Google Shape;691;p4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pic>
        <p:nvPicPr>
          <p:cNvPr id="71" name="Google Shape;71;p15"/>
          <p:cNvPicPr preferRelativeResize="0"/>
          <p:nvPr/>
        </p:nvPicPr>
        <p:blipFill rotWithShape="1">
          <a:blip r:embed="rId3">
            <a:alphaModFix/>
          </a:blip>
          <a:srcRect b="12364" l="5299" r="3790" t="11311"/>
          <a:stretch/>
        </p:blipFill>
        <p:spPr>
          <a:xfrm>
            <a:off x="0" y="0"/>
            <a:ext cx="9144004" cy="5143501"/>
          </a:xfrm>
          <a:prstGeom prst="rect">
            <a:avLst/>
          </a:prstGeom>
          <a:noFill/>
          <a:ln>
            <a:noFill/>
          </a:ln>
        </p:spPr>
      </p:pic>
      <p:sp>
        <p:nvSpPr>
          <p:cNvPr id="72" name="Google Shape;72;p1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73" name="Google Shape;73;p15"/>
          <p:cNvSpPr txBox="1"/>
          <p:nvPr>
            <p:ph type="title"/>
          </p:nvPr>
        </p:nvSpPr>
        <p:spPr>
          <a:xfrm>
            <a:off x="311700" y="445025"/>
            <a:ext cx="8520600" cy="572700"/>
          </a:xfrm>
          <a:prstGeom prst="rect">
            <a:avLst/>
          </a:prstGeom>
          <a:solidFill>
            <a:srgbClr val="F0F0F0">
              <a:alpha val="82680"/>
            </a:srgbClr>
          </a:solidFill>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3000"/>
              <a:t>Acknowledgments</a:t>
            </a:r>
            <a:endParaRPr sz="3000"/>
          </a:p>
          <a:p>
            <a:pPr indent="0" lvl="0" marL="0" rtl="0" algn="l">
              <a:spcBef>
                <a:spcPts val="0"/>
              </a:spcBef>
              <a:spcAft>
                <a:spcPts val="0"/>
              </a:spcAft>
              <a:buNone/>
            </a:pPr>
            <a:r>
              <a:t/>
            </a:r>
            <a:endParaRPr/>
          </a:p>
        </p:txBody>
      </p:sp>
      <p:sp>
        <p:nvSpPr>
          <p:cNvPr id="74" name="Google Shape;74;p15"/>
          <p:cNvSpPr txBox="1"/>
          <p:nvPr>
            <p:ph idx="1" type="body"/>
          </p:nvPr>
        </p:nvSpPr>
        <p:spPr>
          <a:xfrm>
            <a:off x="4572000" y="1132275"/>
            <a:ext cx="4260300" cy="3416400"/>
          </a:xfrm>
          <a:prstGeom prst="rect">
            <a:avLst/>
          </a:prstGeom>
          <a:solidFill>
            <a:srgbClr val="F0F0F0">
              <a:alpha val="82680"/>
            </a:srgbClr>
          </a:solidFill>
        </p:spPr>
        <p:txBody>
          <a:bodyPr anchorCtr="0" anchor="t" bIns="91425" lIns="91425" spcFirstLastPara="1" rIns="91425" wrap="square" tIns="91425">
            <a:normAutofit/>
          </a:bodyPr>
          <a:lstStyle/>
          <a:p>
            <a:pPr indent="0" lvl="0" marL="0" rtl="0" algn="l">
              <a:spcBef>
                <a:spcPts val="0"/>
              </a:spcBef>
              <a:spcAft>
                <a:spcPts val="0"/>
              </a:spcAft>
              <a:buNone/>
            </a:pPr>
            <a:r>
              <a:rPr lang="en" sz="2100">
                <a:solidFill>
                  <a:schemeClr val="dk1"/>
                </a:solidFill>
              </a:rPr>
              <a:t>Gladstone Institute for Data Science and Biotechnology</a:t>
            </a:r>
            <a:endParaRPr sz="2100">
              <a:solidFill>
                <a:schemeClr val="dk1"/>
              </a:solidFill>
            </a:endParaRPr>
          </a:p>
          <a:p>
            <a:pPr indent="0" lvl="0" marL="0" rtl="0" algn="l">
              <a:spcBef>
                <a:spcPts val="1000"/>
              </a:spcBef>
              <a:spcAft>
                <a:spcPts val="0"/>
              </a:spcAft>
              <a:buNone/>
            </a:pPr>
            <a:r>
              <a:rPr lang="en" sz="2100">
                <a:solidFill>
                  <a:schemeClr val="dk1"/>
                </a:solidFill>
              </a:rPr>
              <a:t>Chan Zuckerberg Biohub</a:t>
            </a:r>
            <a:endParaRPr sz="2100">
              <a:solidFill>
                <a:schemeClr val="dk1"/>
              </a:solidFill>
            </a:endParaRPr>
          </a:p>
          <a:p>
            <a:pPr indent="0" lvl="0" marL="0" rtl="0" algn="l">
              <a:spcBef>
                <a:spcPts val="1000"/>
              </a:spcBef>
              <a:spcAft>
                <a:spcPts val="0"/>
              </a:spcAft>
              <a:buNone/>
            </a:pPr>
            <a:r>
              <a:rPr lang="en" sz="2100">
                <a:solidFill>
                  <a:schemeClr val="dk1"/>
                </a:solidFill>
              </a:rPr>
              <a:t>NIH T32 DK007007</a:t>
            </a:r>
            <a:endParaRPr sz="2100">
              <a:solidFill>
                <a:schemeClr val="dk1"/>
              </a:solidFill>
            </a:endParaRPr>
          </a:p>
          <a:p>
            <a:pPr indent="0" lvl="0" marL="0" rtl="0" algn="l">
              <a:spcBef>
                <a:spcPts val="1000"/>
              </a:spcBef>
              <a:spcAft>
                <a:spcPts val="1000"/>
              </a:spcAft>
              <a:buNone/>
            </a:pPr>
            <a:r>
              <a:rPr lang="en" sz="2100">
                <a:solidFill>
                  <a:schemeClr val="dk1"/>
                </a:solidFill>
              </a:rPr>
              <a:t>UCSF Initiative for Digital Transformation in Computational Biology &amp; Health</a:t>
            </a:r>
            <a:endParaRPr sz="2100">
              <a:solidFill>
                <a:schemeClr val="dk1"/>
              </a:solidFill>
            </a:endParaRPr>
          </a:p>
        </p:txBody>
      </p:sp>
      <p:sp>
        <p:nvSpPr>
          <p:cNvPr id="75" name="Google Shape;75;p15"/>
          <p:cNvSpPr txBox="1"/>
          <p:nvPr>
            <p:ph idx="1" type="body"/>
          </p:nvPr>
        </p:nvSpPr>
        <p:spPr>
          <a:xfrm>
            <a:off x="311700" y="1132275"/>
            <a:ext cx="4260300" cy="3416400"/>
          </a:xfrm>
          <a:prstGeom prst="rect">
            <a:avLst/>
          </a:prstGeom>
          <a:solidFill>
            <a:srgbClr val="F0F0F0">
              <a:alpha val="82680"/>
            </a:srgbClr>
          </a:solidFill>
        </p:spPr>
        <p:txBody>
          <a:bodyPr anchorCtr="0" anchor="t" bIns="91425" lIns="91425" spcFirstLastPara="1" rIns="91425" wrap="square" tIns="91425">
            <a:normAutofit/>
          </a:bodyPr>
          <a:lstStyle/>
          <a:p>
            <a:pPr indent="0" lvl="0" marL="0" rtl="0" algn="l">
              <a:spcBef>
                <a:spcPts val="0"/>
              </a:spcBef>
              <a:spcAft>
                <a:spcPts val="0"/>
              </a:spcAft>
              <a:buNone/>
            </a:pPr>
            <a:r>
              <a:rPr lang="en" sz="2100">
                <a:solidFill>
                  <a:schemeClr val="dk1"/>
                </a:solidFill>
              </a:rPr>
              <a:t>My Co-authors:</a:t>
            </a:r>
            <a:endParaRPr sz="2100">
              <a:solidFill>
                <a:schemeClr val="dk1"/>
              </a:solidFill>
            </a:endParaRPr>
          </a:p>
          <a:p>
            <a:pPr indent="-361950" lvl="0" marL="457200" rtl="0" algn="l">
              <a:spcBef>
                <a:spcPts val="1000"/>
              </a:spcBef>
              <a:spcAft>
                <a:spcPts val="0"/>
              </a:spcAft>
              <a:buClr>
                <a:schemeClr val="dk1"/>
              </a:buClr>
              <a:buSzPts val="2100"/>
              <a:buChar char="●"/>
            </a:pPr>
            <a:r>
              <a:rPr lang="en" sz="2100">
                <a:solidFill>
                  <a:schemeClr val="dk1"/>
                </a:solidFill>
              </a:rPr>
              <a:t>Xiangpeng Li</a:t>
            </a:r>
            <a:endParaRPr sz="2100">
              <a:solidFill>
                <a:schemeClr val="dk1"/>
              </a:solidFill>
            </a:endParaRPr>
          </a:p>
          <a:p>
            <a:pPr indent="-361950" lvl="0" marL="457200" rtl="0" algn="l">
              <a:spcBef>
                <a:spcPts val="0"/>
              </a:spcBef>
              <a:spcAft>
                <a:spcPts val="0"/>
              </a:spcAft>
              <a:buClr>
                <a:schemeClr val="dk1"/>
              </a:buClr>
              <a:buSzPts val="2100"/>
              <a:buChar char="●"/>
            </a:pPr>
            <a:r>
              <a:rPr lang="en" sz="2100">
                <a:solidFill>
                  <a:schemeClr val="dk1"/>
                </a:solidFill>
              </a:rPr>
              <a:t>Jason Shi</a:t>
            </a:r>
            <a:endParaRPr sz="2100">
              <a:solidFill>
                <a:schemeClr val="dk1"/>
              </a:solidFill>
            </a:endParaRPr>
          </a:p>
          <a:p>
            <a:pPr indent="-361950" lvl="0" marL="457200" rtl="0" algn="l">
              <a:spcBef>
                <a:spcPts val="0"/>
              </a:spcBef>
              <a:spcAft>
                <a:spcPts val="0"/>
              </a:spcAft>
              <a:buClr>
                <a:schemeClr val="dk1"/>
              </a:buClr>
              <a:buSzPts val="2100"/>
              <a:buChar char="●"/>
            </a:pPr>
            <a:r>
              <a:rPr lang="en" sz="2100">
                <a:solidFill>
                  <a:schemeClr val="dk1"/>
                </a:solidFill>
              </a:rPr>
              <a:t>Adam Abate</a:t>
            </a:r>
            <a:endParaRPr sz="2100">
              <a:solidFill>
                <a:schemeClr val="dk1"/>
              </a:solidFill>
            </a:endParaRPr>
          </a:p>
          <a:p>
            <a:pPr indent="-361950" lvl="0" marL="457200" rtl="0" algn="l">
              <a:spcBef>
                <a:spcPts val="0"/>
              </a:spcBef>
              <a:spcAft>
                <a:spcPts val="0"/>
              </a:spcAft>
              <a:buClr>
                <a:schemeClr val="dk1"/>
              </a:buClr>
              <a:buSzPts val="2100"/>
              <a:buChar char="●"/>
            </a:pPr>
            <a:r>
              <a:rPr lang="en" sz="2100">
                <a:solidFill>
                  <a:schemeClr val="dk1"/>
                </a:solidFill>
              </a:rPr>
              <a:t>Katie Pollard</a:t>
            </a:r>
            <a:endParaRPr sz="2100">
              <a:solidFill>
                <a:schemeClr val="dk1"/>
              </a:solidFill>
            </a:endParaRPr>
          </a:p>
          <a:p>
            <a:pPr indent="0" lvl="0" marL="0" rtl="0" algn="l">
              <a:spcBef>
                <a:spcPts val="1000"/>
              </a:spcBef>
              <a:spcAft>
                <a:spcPts val="0"/>
              </a:spcAft>
              <a:buNone/>
            </a:pPr>
            <a:r>
              <a:t/>
            </a:r>
            <a:endParaRPr sz="2100">
              <a:solidFill>
                <a:schemeClr val="dk1"/>
              </a:solidFill>
            </a:endParaRPr>
          </a:p>
          <a:p>
            <a:pPr indent="0" lvl="0" marL="0" rtl="0" algn="l">
              <a:spcBef>
                <a:spcPts val="1000"/>
              </a:spcBef>
              <a:spcAft>
                <a:spcPts val="1000"/>
              </a:spcAft>
              <a:buNone/>
            </a:pPr>
            <a:r>
              <a:rPr lang="en" sz="2100">
                <a:solidFill>
                  <a:schemeClr val="dk1"/>
                </a:solidFill>
              </a:rPr>
              <a:t>Pollard Lab</a:t>
            </a:r>
            <a:endParaRPr sz="2100">
              <a:solidFill>
                <a:schemeClr val="dk1"/>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5" name="Shape 695"/>
        <p:cNvGrpSpPr/>
        <p:nvPr/>
      </p:nvGrpSpPr>
      <p:grpSpPr>
        <a:xfrm>
          <a:off x="0" y="0"/>
          <a:ext cx="0" cy="0"/>
          <a:chOff x="0" y="0"/>
          <a:chExt cx="0" cy="0"/>
        </a:xfrm>
      </p:grpSpPr>
      <p:sp>
        <p:nvSpPr>
          <p:cNvPr id="696" name="Google Shape;696;p42"/>
          <p:cNvSpPr txBox="1"/>
          <p:nvPr>
            <p:ph type="title"/>
          </p:nvPr>
        </p:nvSpPr>
        <p:spPr>
          <a:xfrm>
            <a:off x="2810250" y="1662600"/>
            <a:ext cx="3523500" cy="13611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n"/>
              <a:t>Interpreting metagenotypes</a:t>
            </a:r>
            <a:br>
              <a:rPr b="1" lang="en"/>
            </a:br>
            <a:r>
              <a:rPr b="1" lang="en"/>
              <a:t>is challenging</a:t>
            </a:r>
            <a:endParaRPr b="1"/>
          </a:p>
        </p:txBody>
      </p:sp>
      <p:sp>
        <p:nvSpPr>
          <p:cNvPr id="697" name="Google Shape;697;p42"/>
          <p:cNvSpPr txBox="1"/>
          <p:nvPr>
            <p:ph idx="1" type="body"/>
          </p:nvPr>
        </p:nvSpPr>
        <p:spPr>
          <a:xfrm>
            <a:off x="343750" y="692075"/>
            <a:ext cx="1896900" cy="465300"/>
          </a:xfrm>
          <a:prstGeom prst="rect">
            <a:avLst/>
          </a:prstGeom>
        </p:spPr>
        <p:txBody>
          <a:bodyPr anchorCtr="0" anchor="ctr" bIns="91425" lIns="91425" spcFirstLastPara="1" rIns="91425" wrap="square" tIns="91425">
            <a:noAutofit/>
          </a:bodyPr>
          <a:lstStyle/>
          <a:p>
            <a:pPr indent="0" lvl="0" marL="0" rtl="0" algn="ctr">
              <a:spcBef>
                <a:spcPts val="0"/>
              </a:spcBef>
              <a:spcAft>
                <a:spcPts val="1200"/>
              </a:spcAft>
              <a:buNone/>
            </a:pPr>
            <a:r>
              <a:rPr lang="en" sz="1900"/>
              <a:t>Low sequencing coverage</a:t>
            </a:r>
            <a:endParaRPr sz="1900"/>
          </a:p>
        </p:txBody>
      </p:sp>
      <p:sp>
        <p:nvSpPr>
          <p:cNvPr id="698" name="Google Shape;698;p42"/>
          <p:cNvSpPr txBox="1"/>
          <p:nvPr>
            <p:ph idx="1" type="body"/>
          </p:nvPr>
        </p:nvSpPr>
        <p:spPr>
          <a:xfrm>
            <a:off x="6675625" y="692075"/>
            <a:ext cx="1896900" cy="465300"/>
          </a:xfrm>
          <a:prstGeom prst="rect">
            <a:avLst/>
          </a:prstGeom>
        </p:spPr>
        <p:txBody>
          <a:bodyPr anchorCtr="0" anchor="ctr" bIns="91425" lIns="91425" spcFirstLastPara="1" rIns="91425" wrap="square" tIns="91425">
            <a:noAutofit/>
          </a:bodyPr>
          <a:lstStyle/>
          <a:p>
            <a:pPr indent="0" lvl="0" marL="0" rtl="0" algn="ctr">
              <a:spcBef>
                <a:spcPts val="0"/>
              </a:spcBef>
              <a:spcAft>
                <a:spcPts val="1200"/>
              </a:spcAft>
              <a:buNone/>
            </a:pPr>
            <a:r>
              <a:rPr lang="en" sz="1900"/>
              <a:t>Mixtures</a:t>
            </a:r>
            <a:br>
              <a:rPr lang="en" sz="1900"/>
            </a:br>
            <a:r>
              <a:rPr lang="en" sz="1900"/>
              <a:t>of strains</a:t>
            </a:r>
            <a:endParaRPr sz="1900"/>
          </a:p>
        </p:txBody>
      </p:sp>
      <p:sp>
        <p:nvSpPr>
          <p:cNvPr id="699" name="Google Shape;699;p42"/>
          <p:cNvSpPr txBox="1"/>
          <p:nvPr>
            <p:ph idx="1" type="body"/>
          </p:nvPr>
        </p:nvSpPr>
        <p:spPr>
          <a:xfrm>
            <a:off x="480850" y="4112000"/>
            <a:ext cx="1622700" cy="465300"/>
          </a:xfrm>
          <a:prstGeom prst="rect">
            <a:avLst/>
          </a:prstGeom>
        </p:spPr>
        <p:txBody>
          <a:bodyPr anchorCtr="0" anchor="ctr" bIns="91425" lIns="91425" spcFirstLastPara="1" rIns="91425" wrap="square" tIns="91425">
            <a:noAutofit/>
          </a:bodyPr>
          <a:lstStyle/>
          <a:p>
            <a:pPr indent="0" lvl="0" marL="0" rtl="0" algn="ctr">
              <a:spcBef>
                <a:spcPts val="0"/>
              </a:spcBef>
              <a:spcAft>
                <a:spcPts val="1200"/>
              </a:spcAft>
              <a:buNone/>
            </a:pPr>
            <a:r>
              <a:rPr lang="en" sz="1900"/>
              <a:t>Closely related strains</a:t>
            </a:r>
            <a:endParaRPr sz="1900"/>
          </a:p>
        </p:txBody>
      </p:sp>
      <p:sp>
        <p:nvSpPr>
          <p:cNvPr id="700" name="Google Shape;700;p42"/>
          <p:cNvSpPr txBox="1"/>
          <p:nvPr>
            <p:ph idx="1" type="body"/>
          </p:nvPr>
        </p:nvSpPr>
        <p:spPr>
          <a:xfrm>
            <a:off x="6999775" y="4112000"/>
            <a:ext cx="1248600" cy="465300"/>
          </a:xfrm>
          <a:prstGeom prst="rect">
            <a:avLst/>
          </a:prstGeom>
        </p:spPr>
        <p:txBody>
          <a:bodyPr anchorCtr="0" anchor="ctr" bIns="91425" lIns="91425" spcFirstLastPara="1" rIns="91425" wrap="square" tIns="91425">
            <a:noAutofit/>
          </a:bodyPr>
          <a:lstStyle/>
          <a:p>
            <a:pPr indent="0" lvl="0" marL="0" rtl="0" algn="ctr">
              <a:spcBef>
                <a:spcPts val="0"/>
              </a:spcBef>
              <a:spcAft>
                <a:spcPts val="1200"/>
              </a:spcAft>
              <a:buNone/>
            </a:pPr>
            <a:r>
              <a:rPr lang="en" sz="1900"/>
              <a:t>Novel strains</a:t>
            </a:r>
            <a:endParaRPr sz="1900"/>
          </a:p>
        </p:txBody>
      </p:sp>
      <p:sp>
        <p:nvSpPr>
          <p:cNvPr id="701" name="Google Shape;701;p4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5" name="Shape 705"/>
        <p:cNvGrpSpPr/>
        <p:nvPr/>
      </p:nvGrpSpPr>
      <p:grpSpPr>
        <a:xfrm>
          <a:off x="0" y="0"/>
          <a:ext cx="0" cy="0"/>
          <a:chOff x="0" y="0"/>
          <a:chExt cx="0" cy="0"/>
        </a:xfrm>
      </p:grpSpPr>
      <p:sp>
        <p:nvSpPr>
          <p:cNvPr id="706" name="Google Shape;706;p43"/>
          <p:cNvSpPr/>
          <p:nvPr/>
        </p:nvSpPr>
        <p:spPr>
          <a:xfrm>
            <a:off x="371925" y="281225"/>
            <a:ext cx="8400150" cy="1279050"/>
          </a:xfrm>
          <a:custGeom>
            <a:rect b="b" l="l" r="r" t="t"/>
            <a:pathLst>
              <a:path extrusionOk="0" h="51162" w="336006">
                <a:moveTo>
                  <a:pt x="6169" y="0"/>
                </a:moveTo>
                <a:lnTo>
                  <a:pt x="326209" y="362"/>
                </a:lnTo>
                <a:lnTo>
                  <a:pt x="336006" y="7257"/>
                </a:lnTo>
                <a:lnTo>
                  <a:pt x="335280" y="45357"/>
                </a:lnTo>
                <a:lnTo>
                  <a:pt x="328023" y="51162"/>
                </a:lnTo>
                <a:lnTo>
                  <a:pt x="9072" y="51162"/>
                </a:lnTo>
                <a:lnTo>
                  <a:pt x="363" y="45720"/>
                </a:lnTo>
                <a:lnTo>
                  <a:pt x="0" y="5080"/>
                </a:lnTo>
                <a:close/>
              </a:path>
            </a:pathLst>
          </a:custGeom>
          <a:noFill/>
          <a:ln cap="flat" cmpd="sng" w="76200">
            <a:solidFill>
              <a:srgbClr val="EA9999"/>
            </a:solidFill>
            <a:prstDash val="solid"/>
            <a:round/>
            <a:headEnd len="med" w="med" type="none"/>
            <a:tailEnd len="med" w="med" type="none"/>
          </a:ln>
        </p:spPr>
      </p:sp>
      <p:sp>
        <p:nvSpPr>
          <p:cNvPr id="707" name="Google Shape;707;p43"/>
          <p:cNvSpPr txBox="1"/>
          <p:nvPr>
            <p:ph type="title"/>
          </p:nvPr>
        </p:nvSpPr>
        <p:spPr>
          <a:xfrm>
            <a:off x="2810250" y="1662600"/>
            <a:ext cx="3523500" cy="13611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n"/>
              <a:t>Interpreting metagenotypes</a:t>
            </a:r>
            <a:br>
              <a:rPr b="1" lang="en"/>
            </a:br>
            <a:r>
              <a:rPr b="1" lang="en"/>
              <a:t>is challenging</a:t>
            </a:r>
            <a:endParaRPr b="1"/>
          </a:p>
        </p:txBody>
      </p:sp>
      <p:sp>
        <p:nvSpPr>
          <p:cNvPr id="708" name="Google Shape;708;p43"/>
          <p:cNvSpPr txBox="1"/>
          <p:nvPr>
            <p:ph idx="1" type="body"/>
          </p:nvPr>
        </p:nvSpPr>
        <p:spPr>
          <a:xfrm>
            <a:off x="343750" y="692075"/>
            <a:ext cx="1896900" cy="465300"/>
          </a:xfrm>
          <a:prstGeom prst="rect">
            <a:avLst/>
          </a:prstGeom>
        </p:spPr>
        <p:txBody>
          <a:bodyPr anchorCtr="0" anchor="ctr" bIns="91425" lIns="91425" spcFirstLastPara="1" rIns="91425" wrap="square" tIns="91425">
            <a:noAutofit/>
          </a:bodyPr>
          <a:lstStyle/>
          <a:p>
            <a:pPr indent="0" lvl="0" marL="0" rtl="0" algn="ctr">
              <a:spcBef>
                <a:spcPts val="0"/>
              </a:spcBef>
              <a:spcAft>
                <a:spcPts val="1200"/>
              </a:spcAft>
              <a:buNone/>
            </a:pPr>
            <a:r>
              <a:rPr b="1" lang="en" sz="1900"/>
              <a:t>Low sequencing coverage</a:t>
            </a:r>
            <a:endParaRPr b="1" sz="1900"/>
          </a:p>
        </p:txBody>
      </p:sp>
      <p:sp>
        <p:nvSpPr>
          <p:cNvPr id="709" name="Google Shape;709;p43"/>
          <p:cNvSpPr txBox="1"/>
          <p:nvPr>
            <p:ph idx="1" type="body"/>
          </p:nvPr>
        </p:nvSpPr>
        <p:spPr>
          <a:xfrm>
            <a:off x="6675625" y="692075"/>
            <a:ext cx="1896900" cy="465300"/>
          </a:xfrm>
          <a:prstGeom prst="rect">
            <a:avLst/>
          </a:prstGeom>
        </p:spPr>
        <p:txBody>
          <a:bodyPr anchorCtr="0" anchor="ctr" bIns="91425" lIns="91425" spcFirstLastPara="1" rIns="91425" wrap="square" tIns="91425">
            <a:noAutofit/>
          </a:bodyPr>
          <a:lstStyle/>
          <a:p>
            <a:pPr indent="0" lvl="0" marL="0" rtl="0" algn="ctr">
              <a:spcBef>
                <a:spcPts val="0"/>
              </a:spcBef>
              <a:spcAft>
                <a:spcPts val="1200"/>
              </a:spcAft>
              <a:buNone/>
            </a:pPr>
            <a:r>
              <a:rPr b="1" lang="en" sz="1900"/>
              <a:t>Mixtures</a:t>
            </a:r>
            <a:br>
              <a:rPr b="1" lang="en" sz="1900"/>
            </a:br>
            <a:r>
              <a:rPr b="1" lang="en" sz="1900"/>
              <a:t>of strains</a:t>
            </a:r>
            <a:endParaRPr b="1" sz="1900"/>
          </a:p>
        </p:txBody>
      </p:sp>
      <p:sp>
        <p:nvSpPr>
          <p:cNvPr id="710" name="Google Shape;710;p43"/>
          <p:cNvSpPr txBox="1"/>
          <p:nvPr>
            <p:ph idx="1" type="body"/>
          </p:nvPr>
        </p:nvSpPr>
        <p:spPr>
          <a:xfrm>
            <a:off x="480850" y="4112000"/>
            <a:ext cx="1622700" cy="465300"/>
          </a:xfrm>
          <a:prstGeom prst="rect">
            <a:avLst/>
          </a:prstGeom>
        </p:spPr>
        <p:txBody>
          <a:bodyPr anchorCtr="0" anchor="ctr" bIns="91425" lIns="91425" spcFirstLastPara="1" rIns="91425" wrap="square" tIns="91425">
            <a:noAutofit/>
          </a:bodyPr>
          <a:lstStyle/>
          <a:p>
            <a:pPr indent="0" lvl="0" marL="0" rtl="0" algn="ctr">
              <a:spcBef>
                <a:spcPts val="0"/>
              </a:spcBef>
              <a:spcAft>
                <a:spcPts val="1200"/>
              </a:spcAft>
              <a:buNone/>
            </a:pPr>
            <a:r>
              <a:rPr lang="en" sz="1900"/>
              <a:t>Closely related strains</a:t>
            </a:r>
            <a:endParaRPr sz="1900"/>
          </a:p>
        </p:txBody>
      </p:sp>
      <p:sp>
        <p:nvSpPr>
          <p:cNvPr id="711" name="Google Shape;711;p43"/>
          <p:cNvSpPr txBox="1"/>
          <p:nvPr>
            <p:ph idx="1" type="body"/>
          </p:nvPr>
        </p:nvSpPr>
        <p:spPr>
          <a:xfrm>
            <a:off x="6999775" y="4112000"/>
            <a:ext cx="1248600" cy="465300"/>
          </a:xfrm>
          <a:prstGeom prst="rect">
            <a:avLst/>
          </a:prstGeom>
        </p:spPr>
        <p:txBody>
          <a:bodyPr anchorCtr="0" anchor="ctr" bIns="91425" lIns="91425" spcFirstLastPara="1" rIns="91425" wrap="square" tIns="91425">
            <a:noAutofit/>
          </a:bodyPr>
          <a:lstStyle/>
          <a:p>
            <a:pPr indent="0" lvl="0" marL="0" rtl="0" algn="ctr">
              <a:spcBef>
                <a:spcPts val="0"/>
              </a:spcBef>
              <a:spcAft>
                <a:spcPts val="1200"/>
              </a:spcAft>
              <a:buNone/>
            </a:pPr>
            <a:r>
              <a:rPr lang="en" sz="1900"/>
              <a:t>Novel strains</a:t>
            </a:r>
            <a:endParaRPr sz="1900"/>
          </a:p>
        </p:txBody>
      </p:sp>
      <p:sp>
        <p:nvSpPr>
          <p:cNvPr id="712" name="Google Shape;712;p43"/>
          <p:cNvSpPr txBox="1"/>
          <p:nvPr/>
        </p:nvSpPr>
        <p:spPr>
          <a:xfrm>
            <a:off x="3051600" y="678425"/>
            <a:ext cx="30408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000">
                <a:solidFill>
                  <a:srgbClr val="990000"/>
                </a:solidFill>
              </a:rPr>
              <a:t>Consensus Genotypes</a:t>
            </a:r>
            <a:endParaRPr sz="2000">
              <a:solidFill>
                <a:srgbClr val="990000"/>
              </a:solidFill>
            </a:endParaRPr>
          </a:p>
        </p:txBody>
      </p:sp>
      <p:sp>
        <p:nvSpPr>
          <p:cNvPr id="713" name="Google Shape;713;p4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7" name="Shape 717"/>
        <p:cNvGrpSpPr/>
        <p:nvPr/>
      </p:nvGrpSpPr>
      <p:grpSpPr>
        <a:xfrm>
          <a:off x="0" y="0"/>
          <a:ext cx="0" cy="0"/>
          <a:chOff x="0" y="0"/>
          <a:chExt cx="0" cy="0"/>
        </a:xfrm>
      </p:grpSpPr>
      <p:sp>
        <p:nvSpPr>
          <p:cNvPr id="718" name="Google Shape;718;p44"/>
          <p:cNvSpPr/>
          <p:nvPr/>
        </p:nvSpPr>
        <p:spPr>
          <a:xfrm>
            <a:off x="6677675" y="281225"/>
            <a:ext cx="1903900" cy="4662650"/>
          </a:xfrm>
          <a:custGeom>
            <a:rect b="b" l="l" r="r" t="t"/>
            <a:pathLst>
              <a:path extrusionOk="0" h="186506" w="76156">
                <a:moveTo>
                  <a:pt x="3584" y="362"/>
                </a:moveTo>
                <a:lnTo>
                  <a:pt x="71802" y="0"/>
                </a:lnTo>
                <a:lnTo>
                  <a:pt x="75067" y="7620"/>
                </a:lnTo>
                <a:lnTo>
                  <a:pt x="76156" y="182517"/>
                </a:lnTo>
                <a:lnTo>
                  <a:pt x="73986" y="186506"/>
                </a:lnTo>
                <a:lnTo>
                  <a:pt x="1966" y="186506"/>
                </a:lnTo>
                <a:lnTo>
                  <a:pt x="0" y="166668"/>
                </a:lnTo>
                <a:lnTo>
                  <a:pt x="319" y="7620"/>
                </a:lnTo>
                <a:close/>
              </a:path>
            </a:pathLst>
          </a:custGeom>
          <a:noFill/>
          <a:ln cap="flat" cmpd="sng" w="76200">
            <a:solidFill>
              <a:srgbClr val="EA9999"/>
            </a:solidFill>
            <a:prstDash val="solid"/>
            <a:round/>
            <a:headEnd len="med" w="med" type="none"/>
            <a:tailEnd len="med" w="med" type="none"/>
          </a:ln>
        </p:spPr>
      </p:sp>
      <p:sp>
        <p:nvSpPr>
          <p:cNvPr id="719" name="Google Shape;719;p44"/>
          <p:cNvSpPr txBox="1"/>
          <p:nvPr>
            <p:ph type="title"/>
          </p:nvPr>
        </p:nvSpPr>
        <p:spPr>
          <a:xfrm>
            <a:off x="2810250" y="1662600"/>
            <a:ext cx="3523500" cy="13611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n"/>
              <a:t>Interpreting metagenotypes</a:t>
            </a:r>
            <a:br>
              <a:rPr b="1" lang="en"/>
            </a:br>
            <a:r>
              <a:rPr b="1" lang="en"/>
              <a:t>is challenging</a:t>
            </a:r>
            <a:endParaRPr b="1"/>
          </a:p>
        </p:txBody>
      </p:sp>
      <p:sp>
        <p:nvSpPr>
          <p:cNvPr id="720" name="Google Shape;720;p44"/>
          <p:cNvSpPr txBox="1"/>
          <p:nvPr>
            <p:ph idx="1" type="body"/>
          </p:nvPr>
        </p:nvSpPr>
        <p:spPr>
          <a:xfrm>
            <a:off x="343750" y="692075"/>
            <a:ext cx="1896900" cy="465300"/>
          </a:xfrm>
          <a:prstGeom prst="rect">
            <a:avLst/>
          </a:prstGeom>
        </p:spPr>
        <p:txBody>
          <a:bodyPr anchorCtr="0" anchor="ctr" bIns="91425" lIns="91425" spcFirstLastPara="1" rIns="91425" wrap="square" tIns="91425">
            <a:noAutofit/>
          </a:bodyPr>
          <a:lstStyle/>
          <a:p>
            <a:pPr indent="0" lvl="0" marL="0" rtl="0" algn="ctr">
              <a:spcBef>
                <a:spcPts val="0"/>
              </a:spcBef>
              <a:spcAft>
                <a:spcPts val="1200"/>
              </a:spcAft>
              <a:buNone/>
            </a:pPr>
            <a:r>
              <a:rPr lang="en" sz="1900"/>
              <a:t>Low sequencing coverage</a:t>
            </a:r>
            <a:endParaRPr sz="1900"/>
          </a:p>
        </p:txBody>
      </p:sp>
      <p:sp>
        <p:nvSpPr>
          <p:cNvPr id="721" name="Google Shape;721;p44"/>
          <p:cNvSpPr txBox="1"/>
          <p:nvPr>
            <p:ph idx="1" type="body"/>
          </p:nvPr>
        </p:nvSpPr>
        <p:spPr>
          <a:xfrm>
            <a:off x="6675625" y="692075"/>
            <a:ext cx="1896900" cy="465300"/>
          </a:xfrm>
          <a:prstGeom prst="rect">
            <a:avLst/>
          </a:prstGeom>
        </p:spPr>
        <p:txBody>
          <a:bodyPr anchorCtr="0" anchor="ctr" bIns="91425" lIns="91425" spcFirstLastPara="1" rIns="91425" wrap="square" tIns="91425">
            <a:noAutofit/>
          </a:bodyPr>
          <a:lstStyle/>
          <a:p>
            <a:pPr indent="0" lvl="0" marL="0" rtl="0" algn="ctr">
              <a:spcBef>
                <a:spcPts val="0"/>
              </a:spcBef>
              <a:spcAft>
                <a:spcPts val="1200"/>
              </a:spcAft>
              <a:buNone/>
            </a:pPr>
            <a:r>
              <a:rPr b="1" lang="en" sz="1900"/>
              <a:t>Mixtures</a:t>
            </a:r>
            <a:br>
              <a:rPr b="1" lang="en" sz="1900"/>
            </a:br>
            <a:r>
              <a:rPr b="1" lang="en" sz="1900"/>
              <a:t>of strains</a:t>
            </a:r>
            <a:endParaRPr b="1" sz="1900"/>
          </a:p>
        </p:txBody>
      </p:sp>
      <p:sp>
        <p:nvSpPr>
          <p:cNvPr id="722" name="Google Shape;722;p44"/>
          <p:cNvSpPr txBox="1"/>
          <p:nvPr>
            <p:ph idx="1" type="body"/>
          </p:nvPr>
        </p:nvSpPr>
        <p:spPr>
          <a:xfrm>
            <a:off x="480850" y="4112000"/>
            <a:ext cx="1622700" cy="465300"/>
          </a:xfrm>
          <a:prstGeom prst="rect">
            <a:avLst/>
          </a:prstGeom>
        </p:spPr>
        <p:txBody>
          <a:bodyPr anchorCtr="0" anchor="ctr" bIns="91425" lIns="91425" spcFirstLastPara="1" rIns="91425" wrap="square" tIns="91425">
            <a:noAutofit/>
          </a:bodyPr>
          <a:lstStyle/>
          <a:p>
            <a:pPr indent="0" lvl="0" marL="0" rtl="0" algn="ctr">
              <a:spcBef>
                <a:spcPts val="0"/>
              </a:spcBef>
              <a:spcAft>
                <a:spcPts val="1200"/>
              </a:spcAft>
              <a:buNone/>
            </a:pPr>
            <a:r>
              <a:rPr lang="en" sz="1900"/>
              <a:t>Closely related strains</a:t>
            </a:r>
            <a:endParaRPr sz="1900"/>
          </a:p>
        </p:txBody>
      </p:sp>
      <p:sp>
        <p:nvSpPr>
          <p:cNvPr id="723" name="Google Shape;723;p44"/>
          <p:cNvSpPr txBox="1"/>
          <p:nvPr>
            <p:ph idx="1" type="body"/>
          </p:nvPr>
        </p:nvSpPr>
        <p:spPr>
          <a:xfrm>
            <a:off x="6999775" y="4112000"/>
            <a:ext cx="1248600" cy="465300"/>
          </a:xfrm>
          <a:prstGeom prst="rect">
            <a:avLst/>
          </a:prstGeom>
        </p:spPr>
        <p:txBody>
          <a:bodyPr anchorCtr="0" anchor="ctr" bIns="91425" lIns="91425" spcFirstLastPara="1" rIns="91425" wrap="square" tIns="91425">
            <a:noAutofit/>
          </a:bodyPr>
          <a:lstStyle/>
          <a:p>
            <a:pPr indent="0" lvl="0" marL="0" rtl="0" algn="ctr">
              <a:spcBef>
                <a:spcPts val="0"/>
              </a:spcBef>
              <a:spcAft>
                <a:spcPts val="1200"/>
              </a:spcAft>
              <a:buNone/>
            </a:pPr>
            <a:r>
              <a:rPr b="1" lang="en" sz="1900"/>
              <a:t>Novel strains</a:t>
            </a:r>
            <a:endParaRPr b="1" sz="1900"/>
          </a:p>
        </p:txBody>
      </p:sp>
      <p:sp>
        <p:nvSpPr>
          <p:cNvPr id="724" name="Google Shape;724;p44"/>
          <p:cNvSpPr txBox="1"/>
          <p:nvPr/>
        </p:nvSpPr>
        <p:spPr>
          <a:xfrm>
            <a:off x="6675625" y="2171550"/>
            <a:ext cx="18969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000">
                <a:solidFill>
                  <a:srgbClr val="990000"/>
                </a:solidFill>
              </a:rPr>
              <a:t>Reference Database</a:t>
            </a:r>
            <a:endParaRPr sz="2000">
              <a:solidFill>
                <a:srgbClr val="990000"/>
              </a:solidFill>
            </a:endParaRPr>
          </a:p>
        </p:txBody>
      </p:sp>
      <p:sp>
        <p:nvSpPr>
          <p:cNvPr id="725" name="Google Shape;725;p4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9" name="Shape 729"/>
        <p:cNvGrpSpPr/>
        <p:nvPr/>
      </p:nvGrpSpPr>
      <p:grpSpPr>
        <a:xfrm>
          <a:off x="0" y="0"/>
          <a:ext cx="0" cy="0"/>
          <a:chOff x="0" y="0"/>
          <a:chExt cx="0" cy="0"/>
        </a:xfrm>
      </p:grpSpPr>
      <p:sp>
        <p:nvSpPr>
          <p:cNvPr id="730" name="Google Shape;730;p45"/>
          <p:cNvSpPr/>
          <p:nvPr/>
        </p:nvSpPr>
        <p:spPr>
          <a:xfrm>
            <a:off x="371925" y="244925"/>
            <a:ext cx="8046350" cy="4780650"/>
          </a:xfrm>
          <a:custGeom>
            <a:rect b="b" l="l" r="r" t="t"/>
            <a:pathLst>
              <a:path extrusionOk="0" h="191226" w="321854">
                <a:moveTo>
                  <a:pt x="363" y="9797"/>
                </a:moveTo>
                <a:lnTo>
                  <a:pt x="7257" y="0"/>
                </a:lnTo>
                <a:lnTo>
                  <a:pt x="311694" y="1452"/>
                </a:lnTo>
                <a:lnTo>
                  <a:pt x="321492" y="6894"/>
                </a:lnTo>
                <a:lnTo>
                  <a:pt x="321854" y="41729"/>
                </a:lnTo>
                <a:lnTo>
                  <a:pt x="316412" y="47897"/>
                </a:lnTo>
                <a:lnTo>
                  <a:pt x="82369" y="46809"/>
                </a:lnTo>
                <a:lnTo>
                  <a:pt x="75474" y="52977"/>
                </a:lnTo>
                <a:lnTo>
                  <a:pt x="74749" y="179977"/>
                </a:lnTo>
                <a:lnTo>
                  <a:pt x="66766" y="190137"/>
                </a:lnTo>
                <a:lnTo>
                  <a:pt x="10160" y="191226"/>
                </a:lnTo>
                <a:lnTo>
                  <a:pt x="0" y="186872"/>
                </a:lnTo>
                <a:close/>
              </a:path>
            </a:pathLst>
          </a:custGeom>
          <a:noFill/>
          <a:ln cap="flat" cmpd="sng" w="76200">
            <a:solidFill>
              <a:srgbClr val="EA9999"/>
            </a:solidFill>
            <a:prstDash val="solid"/>
            <a:round/>
            <a:headEnd len="med" w="med" type="none"/>
            <a:tailEnd len="med" w="med" type="none"/>
          </a:ln>
        </p:spPr>
      </p:sp>
      <p:sp>
        <p:nvSpPr>
          <p:cNvPr id="731" name="Google Shape;731;p45"/>
          <p:cNvSpPr txBox="1"/>
          <p:nvPr>
            <p:ph type="title"/>
          </p:nvPr>
        </p:nvSpPr>
        <p:spPr>
          <a:xfrm>
            <a:off x="2810250" y="1662600"/>
            <a:ext cx="3523500" cy="13611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n"/>
              <a:t>Interpreting metagenotypes</a:t>
            </a:r>
            <a:br>
              <a:rPr b="1" lang="en"/>
            </a:br>
            <a:r>
              <a:rPr b="1" lang="en"/>
              <a:t>is challenging</a:t>
            </a:r>
            <a:endParaRPr b="1"/>
          </a:p>
        </p:txBody>
      </p:sp>
      <p:sp>
        <p:nvSpPr>
          <p:cNvPr id="732" name="Google Shape;732;p45"/>
          <p:cNvSpPr txBox="1"/>
          <p:nvPr>
            <p:ph idx="1" type="body"/>
          </p:nvPr>
        </p:nvSpPr>
        <p:spPr>
          <a:xfrm>
            <a:off x="343750" y="692075"/>
            <a:ext cx="1896900" cy="465300"/>
          </a:xfrm>
          <a:prstGeom prst="rect">
            <a:avLst/>
          </a:prstGeom>
        </p:spPr>
        <p:txBody>
          <a:bodyPr anchorCtr="0" anchor="ctr" bIns="91425" lIns="91425" spcFirstLastPara="1" rIns="91425" wrap="square" tIns="91425">
            <a:noAutofit/>
          </a:bodyPr>
          <a:lstStyle/>
          <a:p>
            <a:pPr indent="0" lvl="0" marL="0" rtl="0" algn="ctr">
              <a:spcBef>
                <a:spcPts val="0"/>
              </a:spcBef>
              <a:spcAft>
                <a:spcPts val="1200"/>
              </a:spcAft>
              <a:buNone/>
            </a:pPr>
            <a:r>
              <a:rPr lang="en" sz="1900"/>
              <a:t>Low sequencing coverage</a:t>
            </a:r>
            <a:endParaRPr sz="1900"/>
          </a:p>
        </p:txBody>
      </p:sp>
      <p:sp>
        <p:nvSpPr>
          <p:cNvPr id="733" name="Google Shape;733;p45"/>
          <p:cNvSpPr txBox="1"/>
          <p:nvPr>
            <p:ph idx="1" type="body"/>
          </p:nvPr>
        </p:nvSpPr>
        <p:spPr>
          <a:xfrm>
            <a:off x="6675625" y="692075"/>
            <a:ext cx="1896900" cy="465300"/>
          </a:xfrm>
          <a:prstGeom prst="rect">
            <a:avLst/>
          </a:prstGeom>
        </p:spPr>
        <p:txBody>
          <a:bodyPr anchorCtr="0" anchor="ctr" bIns="91425" lIns="91425" spcFirstLastPara="1" rIns="91425" wrap="square" tIns="91425">
            <a:noAutofit/>
          </a:bodyPr>
          <a:lstStyle/>
          <a:p>
            <a:pPr indent="0" lvl="0" marL="0" rtl="0" algn="ctr">
              <a:spcBef>
                <a:spcPts val="0"/>
              </a:spcBef>
              <a:spcAft>
                <a:spcPts val="1200"/>
              </a:spcAft>
              <a:buNone/>
            </a:pPr>
            <a:r>
              <a:rPr b="1" lang="en" sz="1900"/>
              <a:t>Mixtures</a:t>
            </a:r>
            <a:br>
              <a:rPr b="1" lang="en" sz="1900"/>
            </a:br>
            <a:r>
              <a:rPr b="1" lang="en" sz="1900"/>
              <a:t>of strains</a:t>
            </a:r>
            <a:endParaRPr b="1" sz="1900"/>
          </a:p>
        </p:txBody>
      </p:sp>
      <p:sp>
        <p:nvSpPr>
          <p:cNvPr id="734" name="Google Shape;734;p45"/>
          <p:cNvSpPr txBox="1"/>
          <p:nvPr>
            <p:ph idx="1" type="body"/>
          </p:nvPr>
        </p:nvSpPr>
        <p:spPr>
          <a:xfrm>
            <a:off x="480850" y="4112000"/>
            <a:ext cx="1622700" cy="465300"/>
          </a:xfrm>
          <a:prstGeom prst="rect">
            <a:avLst/>
          </a:prstGeom>
        </p:spPr>
        <p:txBody>
          <a:bodyPr anchorCtr="0" anchor="ctr" bIns="91425" lIns="91425" spcFirstLastPara="1" rIns="91425" wrap="square" tIns="91425">
            <a:noAutofit/>
          </a:bodyPr>
          <a:lstStyle/>
          <a:p>
            <a:pPr indent="0" lvl="0" marL="0" rtl="0" algn="ctr">
              <a:spcBef>
                <a:spcPts val="0"/>
              </a:spcBef>
              <a:spcAft>
                <a:spcPts val="1200"/>
              </a:spcAft>
              <a:buNone/>
            </a:pPr>
            <a:r>
              <a:rPr b="1" lang="en" sz="1900"/>
              <a:t>Closely related strains</a:t>
            </a:r>
            <a:endParaRPr b="1" sz="1900"/>
          </a:p>
        </p:txBody>
      </p:sp>
      <p:sp>
        <p:nvSpPr>
          <p:cNvPr id="735" name="Google Shape;735;p45"/>
          <p:cNvSpPr txBox="1"/>
          <p:nvPr>
            <p:ph idx="1" type="body"/>
          </p:nvPr>
        </p:nvSpPr>
        <p:spPr>
          <a:xfrm>
            <a:off x="6999775" y="4112000"/>
            <a:ext cx="1248600" cy="465300"/>
          </a:xfrm>
          <a:prstGeom prst="rect">
            <a:avLst/>
          </a:prstGeom>
        </p:spPr>
        <p:txBody>
          <a:bodyPr anchorCtr="0" anchor="ctr" bIns="91425" lIns="91425" spcFirstLastPara="1" rIns="91425" wrap="square" tIns="91425">
            <a:noAutofit/>
          </a:bodyPr>
          <a:lstStyle/>
          <a:p>
            <a:pPr indent="0" lvl="0" marL="0" rtl="0" algn="ctr">
              <a:spcBef>
                <a:spcPts val="0"/>
              </a:spcBef>
              <a:spcAft>
                <a:spcPts val="1200"/>
              </a:spcAft>
              <a:buNone/>
            </a:pPr>
            <a:r>
              <a:rPr lang="en" sz="1900"/>
              <a:t>Novel strains</a:t>
            </a:r>
            <a:endParaRPr sz="1900"/>
          </a:p>
        </p:txBody>
      </p:sp>
      <p:sp>
        <p:nvSpPr>
          <p:cNvPr id="736" name="Google Shape;736;p45"/>
          <p:cNvSpPr txBox="1"/>
          <p:nvPr/>
        </p:nvSpPr>
        <p:spPr>
          <a:xfrm>
            <a:off x="353834" y="2171550"/>
            <a:ext cx="1896900" cy="1108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000">
                <a:solidFill>
                  <a:srgbClr val="990000"/>
                </a:solidFill>
              </a:rPr>
              <a:t>Dissimilarity Methods / Ordination</a:t>
            </a:r>
            <a:endParaRPr sz="2000">
              <a:solidFill>
                <a:srgbClr val="990000"/>
              </a:solidFill>
            </a:endParaRPr>
          </a:p>
        </p:txBody>
      </p:sp>
      <p:sp>
        <p:nvSpPr>
          <p:cNvPr id="737" name="Google Shape;737;p4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1" name="Shape 741"/>
        <p:cNvGrpSpPr/>
        <p:nvPr/>
      </p:nvGrpSpPr>
      <p:grpSpPr>
        <a:xfrm>
          <a:off x="0" y="0"/>
          <a:ext cx="0" cy="0"/>
          <a:chOff x="0" y="0"/>
          <a:chExt cx="0" cy="0"/>
        </a:xfrm>
      </p:grpSpPr>
      <p:sp>
        <p:nvSpPr>
          <p:cNvPr id="742" name="Google Shape;742;p4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Outline</a:t>
            </a:r>
            <a:endParaRPr/>
          </a:p>
        </p:txBody>
      </p:sp>
      <p:sp>
        <p:nvSpPr>
          <p:cNvPr id="743" name="Google Shape;743;p4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Intraspecific diversity in the microbiome</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
              <a:t>Strain inference</a:t>
            </a:r>
            <a:endParaRPr/>
          </a:p>
          <a:p>
            <a:pPr indent="0" lvl="0" marL="0" rtl="0" algn="l">
              <a:spcBef>
                <a:spcPts val="1200"/>
              </a:spcBef>
              <a:spcAft>
                <a:spcPts val="0"/>
              </a:spcAft>
              <a:buNone/>
            </a:pPr>
            <a:r>
              <a:t/>
            </a:r>
            <a:endParaRPr b="1"/>
          </a:p>
          <a:p>
            <a:pPr indent="0" lvl="0" marL="0" rtl="0" algn="l">
              <a:spcBef>
                <a:spcPts val="1200"/>
              </a:spcBef>
              <a:spcAft>
                <a:spcPts val="0"/>
              </a:spcAft>
              <a:buNone/>
            </a:pPr>
            <a:r>
              <a:rPr b="1" lang="en"/>
              <a:t>Metagenotype</a:t>
            </a:r>
            <a:r>
              <a:rPr b="1" lang="en"/>
              <a:t> deconvolution</a:t>
            </a:r>
            <a:endParaRPr b="1"/>
          </a:p>
          <a:p>
            <a:pPr indent="0" lvl="0" marL="0" rtl="0" algn="l">
              <a:spcBef>
                <a:spcPts val="1200"/>
              </a:spcBef>
              <a:spcAft>
                <a:spcPts val="0"/>
              </a:spcAft>
              <a:buNone/>
            </a:pPr>
            <a:r>
              <a:t/>
            </a:r>
            <a:endParaRPr b="1"/>
          </a:p>
          <a:p>
            <a:pPr indent="0" lvl="0" marL="0" rtl="0" algn="l">
              <a:spcBef>
                <a:spcPts val="1200"/>
              </a:spcBef>
              <a:spcAft>
                <a:spcPts val="1200"/>
              </a:spcAft>
              <a:buNone/>
            </a:pPr>
            <a:r>
              <a:rPr lang="en"/>
              <a:t>Application to large metagenome collections</a:t>
            </a:r>
            <a:endParaRPr/>
          </a:p>
        </p:txBody>
      </p:sp>
      <p:sp>
        <p:nvSpPr>
          <p:cNvPr id="744" name="Google Shape;744;p4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8" name="Shape 748"/>
        <p:cNvGrpSpPr/>
        <p:nvPr/>
      </p:nvGrpSpPr>
      <p:grpSpPr>
        <a:xfrm>
          <a:off x="0" y="0"/>
          <a:ext cx="0" cy="0"/>
          <a:chOff x="0" y="0"/>
          <a:chExt cx="0" cy="0"/>
        </a:xfrm>
      </p:grpSpPr>
      <p:sp>
        <p:nvSpPr>
          <p:cNvPr id="749" name="Google Shape;749;p4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Strain deconvolution</a:t>
            </a:r>
            <a:endParaRPr/>
          </a:p>
        </p:txBody>
      </p:sp>
      <p:cxnSp>
        <p:nvCxnSpPr>
          <p:cNvPr id="750" name="Google Shape;750;p47"/>
          <p:cNvCxnSpPr/>
          <p:nvPr/>
        </p:nvCxnSpPr>
        <p:spPr>
          <a:xfrm>
            <a:off x="7570521" y="3411525"/>
            <a:ext cx="558000" cy="0"/>
          </a:xfrm>
          <a:prstGeom prst="straightConnector1">
            <a:avLst/>
          </a:prstGeom>
          <a:noFill/>
          <a:ln cap="flat" cmpd="sng" w="76200">
            <a:solidFill>
              <a:srgbClr val="6D9EEB"/>
            </a:solidFill>
            <a:prstDash val="solid"/>
            <a:round/>
            <a:headEnd len="med" w="med" type="none"/>
            <a:tailEnd len="med" w="med" type="none"/>
          </a:ln>
        </p:spPr>
      </p:cxnSp>
      <p:cxnSp>
        <p:nvCxnSpPr>
          <p:cNvPr id="751" name="Google Shape;751;p47"/>
          <p:cNvCxnSpPr/>
          <p:nvPr/>
        </p:nvCxnSpPr>
        <p:spPr>
          <a:xfrm>
            <a:off x="6314725" y="2928925"/>
            <a:ext cx="558000" cy="0"/>
          </a:xfrm>
          <a:prstGeom prst="straightConnector1">
            <a:avLst/>
          </a:prstGeom>
          <a:noFill/>
          <a:ln cap="flat" cmpd="sng" w="76200">
            <a:solidFill>
              <a:srgbClr val="6D9EEB"/>
            </a:solidFill>
            <a:prstDash val="solid"/>
            <a:round/>
            <a:headEnd len="med" w="med" type="none"/>
            <a:tailEnd len="med" w="med" type="none"/>
          </a:ln>
        </p:spPr>
      </p:cxnSp>
      <p:cxnSp>
        <p:nvCxnSpPr>
          <p:cNvPr id="752" name="Google Shape;752;p47"/>
          <p:cNvCxnSpPr/>
          <p:nvPr/>
        </p:nvCxnSpPr>
        <p:spPr>
          <a:xfrm>
            <a:off x="6865800" y="2544725"/>
            <a:ext cx="558000" cy="0"/>
          </a:xfrm>
          <a:prstGeom prst="straightConnector1">
            <a:avLst/>
          </a:prstGeom>
          <a:noFill/>
          <a:ln cap="flat" cmpd="sng" w="76200">
            <a:solidFill>
              <a:srgbClr val="6D9EEB"/>
            </a:solidFill>
            <a:prstDash val="solid"/>
            <a:round/>
            <a:headEnd len="med" w="med" type="none"/>
            <a:tailEnd len="med" w="med" type="none"/>
          </a:ln>
        </p:spPr>
      </p:cxnSp>
      <p:cxnSp>
        <p:nvCxnSpPr>
          <p:cNvPr id="753" name="Google Shape;753;p47"/>
          <p:cNvCxnSpPr/>
          <p:nvPr/>
        </p:nvCxnSpPr>
        <p:spPr>
          <a:xfrm>
            <a:off x="5648396" y="3148900"/>
            <a:ext cx="558000" cy="0"/>
          </a:xfrm>
          <a:prstGeom prst="straightConnector1">
            <a:avLst/>
          </a:prstGeom>
          <a:noFill/>
          <a:ln cap="flat" cmpd="sng" w="76200">
            <a:solidFill>
              <a:srgbClr val="6D9EEB"/>
            </a:solidFill>
            <a:prstDash val="solid"/>
            <a:round/>
            <a:headEnd len="med" w="med" type="none"/>
            <a:tailEnd len="med" w="med" type="none"/>
          </a:ln>
        </p:spPr>
      </p:cxnSp>
      <p:cxnSp>
        <p:nvCxnSpPr>
          <p:cNvPr id="754" name="Google Shape;754;p47"/>
          <p:cNvCxnSpPr/>
          <p:nvPr/>
        </p:nvCxnSpPr>
        <p:spPr>
          <a:xfrm>
            <a:off x="5058925" y="2020875"/>
            <a:ext cx="3069600" cy="0"/>
          </a:xfrm>
          <a:prstGeom prst="straightConnector1">
            <a:avLst/>
          </a:prstGeom>
          <a:noFill/>
          <a:ln cap="flat" cmpd="sng" w="76200">
            <a:solidFill>
              <a:srgbClr val="1155CC"/>
            </a:solidFill>
            <a:prstDash val="solid"/>
            <a:round/>
            <a:headEnd len="med" w="med" type="none"/>
            <a:tailEnd len="med" w="med" type="none"/>
          </a:ln>
        </p:spPr>
      </p:cxnSp>
      <p:cxnSp>
        <p:nvCxnSpPr>
          <p:cNvPr id="755" name="Google Shape;755;p47"/>
          <p:cNvCxnSpPr/>
          <p:nvPr/>
        </p:nvCxnSpPr>
        <p:spPr>
          <a:xfrm>
            <a:off x="5062507" y="3531075"/>
            <a:ext cx="558000" cy="0"/>
          </a:xfrm>
          <a:prstGeom prst="straightConnector1">
            <a:avLst/>
          </a:prstGeom>
          <a:noFill/>
          <a:ln cap="flat" cmpd="sng" w="76200">
            <a:solidFill>
              <a:srgbClr val="6D9EEB"/>
            </a:solidFill>
            <a:prstDash val="solid"/>
            <a:round/>
            <a:headEnd len="med" w="med" type="none"/>
            <a:tailEnd len="med" w="med" type="none"/>
          </a:ln>
        </p:spPr>
      </p:cxnSp>
      <p:sp>
        <p:nvSpPr>
          <p:cNvPr id="756" name="Google Shape;756;p47"/>
          <p:cNvSpPr/>
          <p:nvPr/>
        </p:nvSpPr>
        <p:spPr>
          <a:xfrm>
            <a:off x="5240307" y="3459225"/>
            <a:ext cx="124500" cy="143700"/>
          </a:xfrm>
          <a:prstGeom prst="star6">
            <a:avLst>
              <a:gd fmla="val 28868" name="adj"/>
              <a:gd fmla="val 115470" name="hf"/>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47"/>
          <p:cNvSpPr/>
          <p:nvPr/>
        </p:nvSpPr>
        <p:spPr>
          <a:xfrm>
            <a:off x="7744113" y="3342739"/>
            <a:ext cx="124500" cy="143700"/>
          </a:xfrm>
          <a:prstGeom prst="star6">
            <a:avLst>
              <a:gd fmla="val 28868" name="adj"/>
              <a:gd fmla="val 115470" name="hf"/>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8" name="Google Shape;758;p47"/>
          <p:cNvGrpSpPr/>
          <p:nvPr/>
        </p:nvGrpSpPr>
        <p:grpSpPr>
          <a:xfrm>
            <a:off x="5034646" y="4065825"/>
            <a:ext cx="3069492" cy="701400"/>
            <a:chOff x="5089075" y="4218225"/>
            <a:chExt cx="3069493" cy="701400"/>
          </a:xfrm>
        </p:grpSpPr>
        <p:sp>
          <p:nvSpPr>
            <p:cNvPr id="759" name="Google Shape;759;p47"/>
            <p:cNvSpPr/>
            <p:nvPr/>
          </p:nvSpPr>
          <p:spPr>
            <a:xfrm>
              <a:off x="5089075" y="4218225"/>
              <a:ext cx="613800" cy="350700"/>
            </a:xfrm>
            <a:prstGeom prst="rect">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500">
                  <a:solidFill>
                    <a:srgbClr val="0000FF"/>
                  </a:solidFill>
                  <a:latin typeface="Courier New"/>
                  <a:ea typeface="Courier New"/>
                  <a:cs typeface="Courier New"/>
                  <a:sym typeface="Courier New"/>
                </a:rPr>
                <a:t>1</a:t>
              </a:r>
              <a:endParaRPr b="1" sz="1500">
                <a:solidFill>
                  <a:srgbClr val="0000FF"/>
                </a:solidFill>
                <a:latin typeface="Courier New"/>
                <a:ea typeface="Courier New"/>
                <a:cs typeface="Courier New"/>
                <a:sym typeface="Courier New"/>
              </a:endParaRPr>
            </a:p>
          </p:txBody>
        </p:sp>
        <p:sp>
          <p:nvSpPr>
            <p:cNvPr id="760" name="Google Shape;760;p47"/>
            <p:cNvSpPr/>
            <p:nvPr/>
          </p:nvSpPr>
          <p:spPr>
            <a:xfrm>
              <a:off x="6930835" y="4218225"/>
              <a:ext cx="613800" cy="350700"/>
            </a:xfrm>
            <a:prstGeom prst="rect">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500">
                  <a:solidFill>
                    <a:srgbClr val="0000FF"/>
                  </a:solidFill>
                  <a:latin typeface="Courier New"/>
                  <a:ea typeface="Courier New"/>
                  <a:cs typeface="Courier New"/>
                  <a:sym typeface="Courier New"/>
                </a:rPr>
                <a:t>2</a:t>
              </a:r>
              <a:endParaRPr b="1" sz="1500">
                <a:latin typeface="Courier New"/>
                <a:ea typeface="Courier New"/>
                <a:cs typeface="Courier New"/>
                <a:sym typeface="Courier New"/>
              </a:endParaRPr>
            </a:p>
          </p:txBody>
        </p:sp>
        <p:sp>
          <p:nvSpPr>
            <p:cNvPr id="761" name="Google Shape;761;p47"/>
            <p:cNvSpPr/>
            <p:nvPr/>
          </p:nvSpPr>
          <p:spPr>
            <a:xfrm>
              <a:off x="5702995" y="4218225"/>
              <a:ext cx="613800" cy="350700"/>
            </a:xfrm>
            <a:prstGeom prst="rect">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500">
                  <a:solidFill>
                    <a:srgbClr val="9900FF"/>
                  </a:solidFill>
                  <a:latin typeface="Courier New"/>
                  <a:ea typeface="Courier New"/>
                  <a:cs typeface="Courier New"/>
                  <a:sym typeface="Courier New"/>
                </a:rPr>
                <a:t>1</a:t>
              </a:r>
              <a:r>
                <a:rPr b="1" lang="en" sz="1500">
                  <a:latin typeface="Courier New"/>
                  <a:ea typeface="Courier New"/>
                  <a:cs typeface="Courier New"/>
                  <a:sym typeface="Courier New"/>
                </a:rPr>
                <a:t> </a:t>
              </a:r>
              <a:endParaRPr b="1" sz="1500">
                <a:latin typeface="Courier New"/>
                <a:ea typeface="Courier New"/>
                <a:cs typeface="Courier New"/>
                <a:sym typeface="Courier New"/>
              </a:endParaRPr>
            </a:p>
          </p:txBody>
        </p:sp>
        <p:sp>
          <p:nvSpPr>
            <p:cNvPr id="762" name="Google Shape;762;p47"/>
            <p:cNvSpPr/>
            <p:nvPr/>
          </p:nvSpPr>
          <p:spPr>
            <a:xfrm>
              <a:off x="6316915" y="4218225"/>
              <a:ext cx="613800" cy="350700"/>
            </a:xfrm>
            <a:prstGeom prst="rect">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500">
                  <a:latin typeface="Courier New"/>
                  <a:ea typeface="Courier New"/>
                  <a:cs typeface="Courier New"/>
                  <a:sym typeface="Courier New"/>
                </a:rPr>
                <a:t>0</a:t>
              </a:r>
              <a:endParaRPr b="1" sz="1500">
                <a:latin typeface="Courier New"/>
                <a:ea typeface="Courier New"/>
                <a:cs typeface="Courier New"/>
                <a:sym typeface="Courier New"/>
              </a:endParaRPr>
            </a:p>
          </p:txBody>
        </p:sp>
        <p:sp>
          <p:nvSpPr>
            <p:cNvPr id="763" name="Google Shape;763;p47"/>
            <p:cNvSpPr/>
            <p:nvPr/>
          </p:nvSpPr>
          <p:spPr>
            <a:xfrm>
              <a:off x="7544755" y="4218225"/>
              <a:ext cx="613800" cy="350700"/>
            </a:xfrm>
            <a:prstGeom prst="rect">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500">
                  <a:solidFill>
                    <a:srgbClr val="0000FF"/>
                  </a:solidFill>
                  <a:latin typeface="Courier New"/>
                  <a:ea typeface="Courier New"/>
                  <a:cs typeface="Courier New"/>
                  <a:sym typeface="Courier New"/>
                </a:rPr>
                <a:t>1</a:t>
              </a:r>
              <a:endParaRPr b="1" sz="1500">
                <a:latin typeface="Courier New"/>
                <a:ea typeface="Courier New"/>
                <a:cs typeface="Courier New"/>
                <a:sym typeface="Courier New"/>
              </a:endParaRPr>
            </a:p>
          </p:txBody>
        </p:sp>
        <p:sp>
          <p:nvSpPr>
            <p:cNvPr id="764" name="Google Shape;764;p47"/>
            <p:cNvSpPr/>
            <p:nvPr/>
          </p:nvSpPr>
          <p:spPr>
            <a:xfrm>
              <a:off x="5089088" y="4568925"/>
              <a:ext cx="613800" cy="350700"/>
            </a:xfrm>
            <a:prstGeom prst="rect">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500">
                  <a:solidFill>
                    <a:srgbClr val="9900FF"/>
                  </a:solidFill>
                  <a:latin typeface="Courier New"/>
                  <a:ea typeface="Courier New"/>
                  <a:cs typeface="Courier New"/>
                  <a:sym typeface="Courier New"/>
                </a:rPr>
                <a:t>2</a:t>
              </a:r>
              <a:endParaRPr b="1" sz="1500">
                <a:solidFill>
                  <a:srgbClr val="9900FF"/>
                </a:solidFill>
                <a:latin typeface="Courier New"/>
                <a:ea typeface="Courier New"/>
                <a:cs typeface="Courier New"/>
                <a:sym typeface="Courier New"/>
              </a:endParaRPr>
            </a:p>
          </p:txBody>
        </p:sp>
        <p:sp>
          <p:nvSpPr>
            <p:cNvPr id="765" name="Google Shape;765;p47"/>
            <p:cNvSpPr/>
            <p:nvPr/>
          </p:nvSpPr>
          <p:spPr>
            <a:xfrm>
              <a:off x="6930848" y="4568925"/>
              <a:ext cx="613800" cy="350700"/>
            </a:xfrm>
            <a:prstGeom prst="rect">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500">
                  <a:solidFill>
                    <a:srgbClr val="9900FF"/>
                  </a:solidFill>
                  <a:latin typeface="Courier New"/>
                  <a:ea typeface="Courier New"/>
                  <a:cs typeface="Courier New"/>
                  <a:sym typeface="Courier New"/>
                </a:rPr>
                <a:t>1</a:t>
              </a:r>
              <a:endParaRPr b="1" sz="1500">
                <a:latin typeface="Courier New"/>
                <a:ea typeface="Courier New"/>
                <a:cs typeface="Courier New"/>
                <a:sym typeface="Courier New"/>
              </a:endParaRPr>
            </a:p>
          </p:txBody>
        </p:sp>
        <p:sp>
          <p:nvSpPr>
            <p:cNvPr id="766" name="Google Shape;766;p47"/>
            <p:cNvSpPr/>
            <p:nvPr/>
          </p:nvSpPr>
          <p:spPr>
            <a:xfrm>
              <a:off x="5703008" y="4568925"/>
              <a:ext cx="613800" cy="350700"/>
            </a:xfrm>
            <a:prstGeom prst="rect">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500">
                  <a:solidFill>
                    <a:srgbClr val="0000FF"/>
                  </a:solidFill>
                  <a:latin typeface="Courier New"/>
                  <a:ea typeface="Courier New"/>
                  <a:cs typeface="Courier New"/>
                  <a:sym typeface="Courier New"/>
                </a:rPr>
                <a:t>1</a:t>
              </a:r>
              <a:endParaRPr b="1" sz="1500">
                <a:latin typeface="Courier New"/>
                <a:ea typeface="Courier New"/>
                <a:cs typeface="Courier New"/>
                <a:sym typeface="Courier New"/>
              </a:endParaRPr>
            </a:p>
          </p:txBody>
        </p:sp>
        <p:sp>
          <p:nvSpPr>
            <p:cNvPr id="767" name="Google Shape;767;p47"/>
            <p:cNvSpPr/>
            <p:nvPr/>
          </p:nvSpPr>
          <p:spPr>
            <a:xfrm>
              <a:off x="6316927" y="4568925"/>
              <a:ext cx="613800" cy="350700"/>
            </a:xfrm>
            <a:prstGeom prst="rect">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500">
                  <a:latin typeface="Courier New"/>
                  <a:ea typeface="Courier New"/>
                  <a:cs typeface="Courier New"/>
                  <a:sym typeface="Courier New"/>
                </a:rPr>
                <a:t>3</a:t>
              </a:r>
              <a:endParaRPr b="1" sz="1500">
                <a:latin typeface="Courier New"/>
                <a:ea typeface="Courier New"/>
                <a:cs typeface="Courier New"/>
                <a:sym typeface="Courier New"/>
              </a:endParaRPr>
            </a:p>
          </p:txBody>
        </p:sp>
        <p:sp>
          <p:nvSpPr>
            <p:cNvPr id="768" name="Google Shape;768;p47"/>
            <p:cNvSpPr/>
            <p:nvPr/>
          </p:nvSpPr>
          <p:spPr>
            <a:xfrm>
              <a:off x="7544768" y="4568925"/>
              <a:ext cx="613800" cy="350700"/>
            </a:xfrm>
            <a:prstGeom prst="rect">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500">
                  <a:solidFill>
                    <a:srgbClr val="9900FF"/>
                  </a:solidFill>
                  <a:latin typeface="Courier New"/>
                  <a:ea typeface="Courier New"/>
                  <a:cs typeface="Courier New"/>
                  <a:sym typeface="Courier New"/>
                </a:rPr>
                <a:t>2</a:t>
              </a:r>
              <a:endParaRPr b="1" sz="1500">
                <a:latin typeface="Courier New"/>
                <a:ea typeface="Courier New"/>
                <a:cs typeface="Courier New"/>
                <a:sym typeface="Courier New"/>
              </a:endParaRPr>
            </a:p>
          </p:txBody>
        </p:sp>
      </p:grpSp>
      <p:sp>
        <p:nvSpPr>
          <p:cNvPr id="769" name="Google Shape;769;p47"/>
          <p:cNvSpPr/>
          <p:nvPr/>
        </p:nvSpPr>
        <p:spPr>
          <a:xfrm>
            <a:off x="8011671" y="4172854"/>
            <a:ext cx="613800" cy="350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900"/>
              <a:t>…</a:t>
            </a:r>
            <a:endParaRPr b="1" sz="1900"/>
          </a:p>
        </p:txBody>
      </p:sp>
      <p:cxnSp>
        <p:nvCxnSpPr>
          <p:cNvPr id="770" name="Google Shape;770;p47"/>
          <p:cNvCxnSpPr/>
          <p:nvPr/>
        </p:nvCxnSpPr>
        <p:spPr>
          <a:xfrm>
            <a:off x="5058925" y="1516705"/>
            <a:ext cx="3069600" cy="0"/>
          </a:xfrm>
          <a:prstGeom prst="straightConnector1">
            <a:avLst/>
          </a:prstGeom>
          <a:noFill/>
          <a:ln cap="flat" cmpd="sng" w="76200">
            <a:solidFill>
              <a:srgbClr val="9900FF"/>
            </a:solidFill>
            <a:prstDash val="solid"/>
            <a:round/>
            <a:headEnd len="med" w="med" type="none"/>
            <a:tailEnd len="med" w="med" type="none"/>
          </a:ln>
        </p:spPr>
      </p:cxnSp>
      <p:cxnSp>
        <p:nvCxnSpPr>
          <p:cNvPr id="771" name="Google Shape;771;p47"/>
          <p:cNvCxnSpPr/>
          <p:nvPr/>
        </p:nvCxnSpPr>
        <p:spPr>
          <a:xfrm>
            <a:off x="7645307" y="2996488"/>
            <a:ext cx="558000" cy="0"/>
          </a:xfrm>
          <a:prstGeom prst="straightConnector1">
            <a:avLst/>
          </a:prstGeom>
          <a:noFill/>
          <a:ln cap="flat" cmpd="sng" w="76200">
            <a:solidFill>
              <a:srgbClr val="C790EB"/>
            </a:solidFill>
            <a:prstDash val="solid"/>
            <a:round/>
            <a:headEnd len="med" w="med" type="none"/>
            <a:tailEnd len="med" w="med" type="none"/>
          </a:ln>
        </p:spPr>
      </p:cxnSp>
      <p:cxnSp>
        <p:nvCxnSpPr>
          <p:cNvPr id="772" name="Google Shape;772;p47"/>
          <p:cNvCxnSpPr/>
          <p:nvPr/>
        </p:nvCxnSpPr>
        <p:spPr>
          <a:xfrm>
            <a:off x="7607757" y="3680825"/>
            <a:ext cx="558000" cy="0"/>
          </a:xfrm>
          <a:prstGeom prst="straightConnector1">
            <a:avLst/>
          </a:prstGeom>
          <a:noFill/>
          <a:ln cap="flat" cmpd="sng" w="76200">
            <a:solidFill>
              <a:srgbClr val="C790EB"/>
            </a:solidFill>
            <a:prstDash val="solid"/>
            <a:round/>
            <a:headEnd len="med" w="med" type="none"/>
            <a:tailEnd len="med" w="med" type="none"/>
          </a:ln>
        </p:spPr>
      </p:cxnSp>
      <p:cxnSp>
        <p:nvCxnSpPr>
          <p:cNvPr id="773" name="Google Shape;773;p47"/>
          <p:cNvCxnSpPr/>
          <p:nvPr/>
        </p:nvCxnSpPr>
        <p:spPr>
          <a:xfrm>
            <a:off x="5369767" y="2429246"/>
            <a:ext cx="558000" cy="0"/>
          </a:xfrm>
          <a:prstGeom prst="straightConnector1">
            <a:avLst/>
          </a:prstGeom>
          <a:noFill/>
          <a:ln cap="flat" cmpd="sng" w="76200">
            <a:solidFill>
              <a:srgbClr val="C790EB"/>
            </a:solidFill>
            <a:prstDash val="solid"/>
            <a:round/>
            <a:headEnd len="med" w="med" type="none"/>
            <a:tailEnd len="med" w="med" type="none"/>
          </a:ln>
        </p:spPr>
      </p:cxnSp>
      <p:sp>
        <p:nvSpPr>
          <p:cNvPr id="774" name="Google Shape;774;p47"/>
          <p:cNvSpPr/>
          <p:nvPr/>
        </p:nvSpPr>
        <p:spPr>
          <a:xfrm>
            <a:off x="5775390" y="1444850"/>
            <a:ext cx="124500" cy="143700"/>
          </a:xfrm>
          <a:prstGeom prst="star6">
            <a:avLst>
              <a:gd fmla="val 28868" name="adj"/>
              <a:gd fmla="val 115470" name="hf"/>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47"/>
          <p:cNvSpPr/>
          <p:nvPr/>
        </p:nvSpPr>
        <p:spPr>
          <a:xfrm>
            <a:off x="5782647" y="2359020"/>
            <a:ext cx="124500" cy="143700"/>
          </a:xfrm>
          <a:prstGeom prst="star6">
            <a:avLst>
              <a:gd fmla="val 28868" name="adj"/>
              <a:gd fmla="val 115470" name="hf"/>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76" name="Google Shape;776;p47"/>
          <p:cNvCxnSpPr/>
          <p:nvPr/>
        </p:nvCxnSpPr>
        <p:spPr>
          <a:xfrm>
            <a:off x="6121182" y="2616563"/>
            <a:ext cx="558000" cy="0"/>
          </a:xfrm>
          <a:prstGeom prst="straightConnector1">
            <a:avLst/>
          </a:prstGeom>
          <a:noFill/>
          <a:ln cap="flat" cmpd="sng" w="76200">
            <a:solidFill>
              <a:srgbClr val="C790EB"/>
            </a:solidFill>
            <a:prstDash val="solid"/>
            <a:round/>
            <a:headEnd len="med" w="med" type="none"/>
            <a:tailEnd len="med" w="med" type="none"/>
          </a:ln>
        </p:spPr>
      </p:cxnSp>
      <p:cxnSp>
        <p:nvCxnSpPr>
          <p:cNvPr id="777" name="Google Shape;777;p47"/>
          <p:cNvCxnSpPr/>
          <p:nvPr/>
        </p:nvCxnSpPr>
        <p:spPr>
          <a:xfrm>
            <a:off x="6934107" y="3174638"/>
            <a:ext cx="558000" cy="0"/>
          </a:xfrm>
          <a:prstGeom prst="straightConnector1">
            <a:avLst/>
          </a:prstGeom>
          <a:noFill/>
          <a:ln cap="flat" cmpd="sng" w="76200">
            <a:solidFill>
              <a:srgbClr val="C790EB"/>
            </a:solidFill>
            <a:prstDash val="solid"/>
            <a:round/>
            <a:headEnd len="med" w="med" type="none"/>
            <a:tailEnd len="med" w="med" type="none"/>
          </a:ln>
        </p:spPr>
      </p:cxnSp>
      <p:cxnSp>
        <p:nvCxnSpPr>
          <p:cNvPr id="778" name="Google Shape;778;p47"/>
          <p:cNvCxnSpPr/>
          <p:nvPr/>
        </p:nvCxnSpPr>
        <p:spPr>
          <a:xfrm>
            <a:off x="5023557" y="2837188"/>
            <a:ext cx="558000" cy="0"/>
          </a:xfrm>
          <a:prstGeom prst="straightConnector1">
            <a:avLst/>
          </a:prstGeom>
          <a:noFill/>
          <a:ln cap="flat" cmpd="sng" w="76200">
            <a:solidFill>
              <a:srgbClr val="C790EB"/>
            </a:solidFill>
            <a:prstDash val="solid"/>
            <a:round/>
            <a:headEnd len="med" w="med" type="none"/>
            <a:tailEnd len="med" w="med" type="none"/>
          </a:ln>
        </p:spPr>
      </p:cxnSp>
      <p:cxnSp>
        <p:nvCxnSpPr>
          <p:cNvPr id="779" name="Google Shape;779;p47"/>
          <p:cNvCxnSpPr/>
          <p:nvPr/>
        </p:nvCxnSpPr>
        <p:spPr>
          <a:xfrm>
            <a:off x="6602965" y="3602925"/>
            <a:ext cx="558000" cy="0"/>
          </a:xfrm>
          <a:prstGeom prst="straightConnector1">
            <a:avLst/>
          </a:prstGeom>
          <a:noFill/>
          <a:ln cap="flat" cmpd="sng" w="76200">
            <a:solidFill>
              <a:srgbClr val="6D9EEB"/>
            </a:solidFill>
            <a:prstDash val="solid"/>
            <a:round/>
            <a:headEnd len="med" w="med" type="none"/>
            <a:tailEnd len="med" w="med" type="none"/>
          </a:ln>
        </p:spPr>
      </p:cxnSp>
      <p:sp>
        <p:nvSpPr>
          <p:cNvPr id="780" name="Google Shape;780;p47"/>
          <p:cNvSpPr/>
          <p:nvPr/>
        </p:nvSpPr>
        <p:spPr>
          <a:xfrm>
            <a:off x="7009366" y="3531075"/>
            <a:ext cx="124500" cy="143700"/>
          </a:xfrm>
          <a:prstGeom prst="star6">
            <a:avLst>
              <a:gd fmla="val 28868" name="adj"/>
              <a:gd fmla="val 115470" name="hf"/>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47"/>
          <p:cNvSpPr/>
          <p:nvPr/>
        </p:nvSpPr>
        <p:spPr>
          <a:xfrm>
            <a:off x="7009973" y="2472864"/>
            <a:ext cx="124500" cy="143700"/>
          </a:xfrm>
          <a:prstGeom prst="star6">
            <a:avLst>
              <a:gd fmla="val 28868" name="adj"/>
              <a:gd fmla="val 115470" name="hf"/>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47"/>
          <p:cNvSpPr/>
          <p:nvPr/>
        </p:nvSpPr>
        <p:spPr>
          <a:xfrm>
            <a:off x="5240307" y="1953188"/>
            <a:ext cx="124500" cy="143700"/>
          </a:xfrm>
          <a:prstGeom prst="star6">
            <a:avLst>
              <a:gd fmla="val 28868" name="adj"/>
              <a:gd fmla="val 115470" name="hf"/>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47"/>
          <p:cNvSpPr/>
          <p:nvPr/>
        </p:nvSpPr>
        <p:spPr>
          <a:xfrm>
            <a:off x="7009382" y="1953188"/>
            <a:ext cx="124500" cy="143700"/>
          </a:xfrm>
          <a:prstGeom prst="star6">
            <a:avLst>
              <a:gd fmla="val 28868" name="adj"/>
              <a:gd fmla="val 115470" name="hf"/>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47"/>
          <p:cNvSpPr/>
          <p:nvPr/>
        </p:nvSpPr>
        <p:spPr>
          <a:xfrm>
            <a:off x="7744113" y="1953188"/>
            <a:ext cx="124500" cy="143700"/>
          </a:xfrm>
          <a:prstGeom prst="star6">
            <a:avLst>
              <a:gd fmla="val 28868" name="adj"/>
              <a:gd fmla="val 115470" name="hf"/>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47"/>
          <p:cNvSpPr txBox="1"/>
          <p:nvPr/>
        </p:nvSpPr>
        <p:spPr>
          <a:xfrm>
            <a:off x="8118904" y="1784486"/>
            <a:ext cx="1153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a:t>genome</a:t>
            </a:r>
            <a:endParaRPr i="1"/>
          </a:p>
        </p:txBody>
      </p:sp>
      <p:sp>
        <p:nvSpPr>
          <p:cNvPr id="786" name="Google Shape;786;p4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0" name="Shape 790"/>
        <p:cNvGrpSpPr/>
        <p:nvPr/>
      </p:nvGrpSpPr>
      <p:grpSpPr>
        <a:xfrm>
          <a:off x="0" y="0"/>
          <a:ext cx="0" cy="0"/>
          <a:chOff x="0" y="0"/>
          <a:chExt cx="0" cy="0"/>
        </a:xfrm>
      </p:grpSpPr>
      <p:sp>
        <p:nvSpPr>
          <p:cNvPr id="791" name="Google Shape;791;p4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Strain deconvolution harnesses SNV covariance</a:t>
            </a:r>
            <a:endParaRPr/>
          </a:p>
        </p:txBody>
      </p:sp>
      <p:cxnSp>
        <p:nvCxnSpPr>
          <p:cNvPr id="792" name="Google Shape;792;p48"/>
          <p:cNvCxnSpPr/>
          <p:nvPr/>
        </p:nvCxnSpPr>
        <p:spPr>
          <a:xfrm>
            <a:off x="7570521" y="3411525"/>
            <a:ext cx="558000" cy="0"/>
          </a:xfrm>
          <a:prstGeom prst="straightConnector1">
            <a:avLst/>
          </a:prstGeom>
          <a:noFill/>
          <a:ln cap="flat" cmpd="sng" w="76200">
            <a:solidFill>
              <a:srgbClr val="6D9EEB"/>
            </a:solidFill>
            <a:prstDash val="solid"/>
            <a:round/>
            <a:headEnd len="med" w="med" type="none"/>
            <a:tailEnd len="med" w="med" type="none"/>
          </a:ln>
        </p:spPr>
      </p:cxnSp>
      <p:cxnSp>
        <p:nvCxnSpPr>
          <p:cNvPr id="793" name="Google Shape;793;p48"/>
          <p:cNvCxnSpPr/>
          <p:nvPr/>
        </p:nvCxnSpPr>
        <p:spPr>
          <a:xfrm>
            <a:off x="6314725" y="2928925"/>
            <a:ext cx="558000" cy="0"/>
          </a:xfrm>
          <a:prstGeom prst="straightConnector1">
            <a:avLst/>
          </a:prstGeom>
          <a:noFill/>
          <a:ln cap="flat" cmpd="sng" w="76200">
            <a:solidFill>
              <a:srgbClr val="6D9EEB"/>
            </a:solidFill>
            <a:prstDash val="solid"/>
            <a:round/>
            <a:headEnd len="med" w="med" type="none"/>
            <a:tailEnd len="med" w="med" type="none"/>
          </a:ln>
        </p:spPr>
      </p:cxnSp>
      <p:cxnSp>
        <p:nvCxnSpPr>
          <p:cNvPr id="794" name="Google Shape;794;p48"/>
          <p:cNvCxnSpPr/>
          <p:nvPr/>
        </p:nvCxnSpPr>
        <p:spPr>
          <a:xfrm>
            <a:off x="6865800" y="2544725"/>
            <a:ext cx="558000" cy="0"/>
          </a:xfrm>
          <a:prstGeom prst="straightConnector1">
            <a:avLst/>
          </a:prstGeom>
          <a:noFill/>
          <a:ln cap="flat" cmpd="sng" w="76200">
            <a:solidFill>
              <a:srgbClr val="6D9EEB"/>
            </a:solidFill>
            <a:prstDash val="solid"/>
            <a:round/>
            <a:headEnd len="med" w="med" type="none"/>
            <a:tailEnd len="med" w="med" type="none"/>
          </a:ln>
        </p:spPr>
      </p:cxnSp>
      <p:cxnSp>
        <p:nvCxnSpPr>
          <p:cNvPr id="795" name="Google Shape;795;p48"/>
          <p:cNvCxnSpPr/>
          <p:nvPr/>
        </p:nvCxnSpPr>
        <p:spPr>
          <a:xfrm>
            <a:off x="5648396" y="3148900"/>
            <a:ext cx="558000" cy="0"/>
          </a:xfrm>
          <a:prstGeom prst="straightConnector1">
            <a:avLst/>
          </a:prstGeom>
          <a:noFill/>
          <a:ln cap="flat" cmpd="sng" w="76200">
            <a:solidFill>
              <a:srgbClr val="6D9EEB"/>
            </a:solidFill>
            <a:prstDash val="solid"/>
            <a:round/>
            <a:headEnd len="med" w="med" type="none"/>
            <a:tailEnd len="med" w="med" type="none"/>
          </a:ln>
        </p:spPr>
      </p:cxnSp>
      <p:cxnSp>
        <p:nvCxnSpPr>
          <p:cNvPr id="796" name="Google Shape;796;p48"/>
          <p:cNvCxnSpPr/>
          <p:nvPr/>
        </p:nvCxnSpPr>
        <p:spPr>
          <a:xfrm>
            <a:off x="5058925" y="2020875"/>
            <a:ext cx="3069600" cy="0"/>
          </a:xfrm>
          <a:prstGeom prst="straightConnector1">
            <a:avLst/>
          </a:prstGeom>
          <a:noFill/>
          <a:ln cap="flat" cmpd="sng" w="76200">
            <a:solidFill>
              <a:srgbClr val="1155CC"/>
            </a:solidFill>
            <a:prstDash val="solid"/>
            <a:round/>
            <a:headEnd len="med" w="med" type="none"/>
            <a:tailEnd len="med" w="med" type="none"/>
          </a:ln>
        </p:spPr>
      </p:cxnSp>
      <p:cxnSp>
        <p:nvCxnSpPr>
          <p:cNvPr id="797" name="Google Shape;797;p48"/>
          <p:cNvCxnSpPr/>
          <p:nvPr/>
        </p:nvCxnSpPr>
        <p:spPr>
          <a:xfrm>
            <a:off x="5062507" y="3531075"/>
            <a:ext cx="558000" cy="0"/>
          </a:xfrm>
          <a:prstGeom prst="straightConnector1">
            <a:avLst/>
          </a:prstGeom>
          <a:noFill/>
          <a:ln cap="flat" cmpd="sng" w="76200">
            <a:solidFill>
              <a:srgbClr val="6D9EEB"/>
            </a:solidFill>
            <a:prstDash val="solid"/>
            <a:round/>
            <a:headEnd len="med" w="med" type="none"/>
            <a:tailEnd len="med" w="med" type="none"/>
          </a:ln>
        </p:spPr>
      </p:cxnSp>
      <p:sp>
        <p:nvSpPr>
          <p:cNvPr id="798" name="Google Shape;798;p48"/>
          <p:cNvSpPr/>
          <p:nvPr/>
        </p:nvSpPr>
        <p:spPr>
          <a:xfrm>
            <a:off x="5240307" y="3459225"/>
            <a:ext cx="124500" cy="143700"/>
          </a:xfrm>
          <a:prstGeom prst="star6">
            <a:avLst>
              <a:gd fmla="val 28868" name="adj"/>
              <a:gd fmla="val 115470" name="hf"/>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48"/>
          <p:cNvSpPr/>
          <p:nvPr/>
        </p:nvSpPr>
        <p:spPr>
          <a:xfrm>
            <a:off x="7744113" y="3342739"/>
            <a:ext cx="124500" cy="143700"/>
          </a:xfrm>
          <a:prstGeom prst="star6">
            <a:avLst>
              <a:gd fmla="val 28868" name="adj"/>
              <a:gd fmla="val 115470" name="hf"/>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0" name="Google Shape;800;p48"/>
          <p:cNvGrpSpPr/>
          <p:nvPr/>
        </p:nvGrpSpPr>
        <p:grpSpPr>
          <a:xfrm>
            <a:off x="5034646" y="4065825"/>
            <a:ext cx="3069492" cy="701400"/>
            <a:chOff x="5089075" y="4218225"/>
            <a:chExt cx="3069493" cy="701400"/>
          </a:xfrm>
        </p:grpSpPr>
        <p:sp>
          <p:nvSpPr>
            <p:cNvPr id="801" name="Google Shape;801;p48"/>
            <p:cNvSpPr/>
            <p:nvPr/>
          </p:nvSpPr>
          <p:spPr>
            <a:xfrm>
              <a:off x="5089075" y="4218225"/>
              <a:ext cx="613800" cy="350700"/>
            </a:xfrm>
            <a:prstGeom prst="rect">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500">
                  <a:solidFill>
                    <a:srgbClr val="0000FF"/>
                  </a:solidFill>
                  <a:latin typeface="Courier New"/>
                  <a:ea typeface="Courier New"/>
                  <a:cs typeface="Courier New"/>
                  <a:sym typeface="Courier New"/>
                </a:rPr>
                <a:t>1</a:t>
              </a:r>
              <a:endParaRPr b="1" sz="1500">
                <a:solidFill>
                  <a:srgbClr val="0000FF"/>
                </a:solidFill>
                <a:latin typeface="Courier New"/>
                <a:ea typeface="Courier New"/>
                <a:cs typeface="Courier New"/>
                <a:sym typeface="Courier New"/>
              </a:endParaRPr>
            </a:p>
          </p:txBody>
        </p:sp>
        <p:sp>
          <p:nvSpPr>
            <p:cNvPr id="802" name="Google Shape;802;p48"/>
            <p:cNvSpPr/>
            <p:nvPr/>
          </p:nvSpPr>
          <p:spPr>
            <a:xfrm>
              <a:off x="6930835" y="4218225"/>
              <a:ext cx="613800" cy="350700"/>
            </a:xfrm>
            <a:prstGeom prst="rect">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500">
                  <a:solidFill>
                    <a:srgbClr val="0000FF"/>
                  </a:solidFill>
                  <a:latin typeface="Courier New"/>
                  <a:ea typeface="Courier New"/>
                  <a:cs typeface="Courier New"/>
                  <a:sym typeface="Courier New"/>
                </a:rPr>
                <a:t>2</a:t>
              </a:r>
              <a:endParaRPr b="1" sz="1500">
                <a:latin typeface="Courier New"/>
                <a:ea typeface="Courier New"/>
                <a:cs typeface="Courier New"/>
                <a:sym typeface="Courier New"/>
              </a:endParaRPr>
            </a:p>
          </p:txBody>
        </p:sp>
        <p:sp>
          <p:nvSpPr>
            <p:cNvPr id="803" name="Google Shape;803;p48"/>
            <p:cNvSpPr/>
            <p:nvPr/>
          </p:nvSpPr>
          <p:spPr>
            <a:xfrm>
              <a:off x="5702995" y="4218225"/>
              <a:ext cx="613800" cy="350700"/>
            </a:xfrm>
            <a:prstGeom prst="rect">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500">
                  <a:solidFill>
                    <a:srgbClr val="9900FF"/>
                  </a:solidFill>
                  <a:latin typeface="Courier New"/>
                  <a:ea typeface="Courier New"/>
                  <a:cs typeface="Courier New"/>
                  <a:sym typeface="Courier New"/>
                </a:rPr>
                <a:t>1</a:t>
              </a:r>
              <a:r>
                <a:rPr b="1" lang="en" sz="1500">
                  <a:latin typeface="Courier New"/>
                  <a:ea typeface="Courier New"/>
                  <a:cs typeface="Courier New"/>
                  <a:sym typeface="Courier New"/>
                </a:rPr>
                <a:t> </a:t>
              </a:r>
              <a:endParaRPr b="1" sz="1500">
                <a:latin typeface="Courier New"/>
                <a:ea typeface="Courier New"/>
                <a:cs typeface="Courier New"/>
                <a:sym typeface="Courier New"/>
              </a:endParaRPr>
            </a:p>
          </p:txBody>
        </p:sp>
        <p:sp>
          <p:nvSpPr>
            <p:cNvPr id="804" name="Google Shape;804;p48"/>
            <p:cNvSpPr/>
            <p:nvPr/>
          </p:nvSpPr>
          <p:spPr>
            <a:xfrm>
              <a:off x="6316915" y="4218225"/>
              <a:ext cx="613800" cy="350700"/>
            </a:xfrm>
            <a:prstGeom prst="rect">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500">
                  <a:latin typeface="Courier New"/>
                  <a:ea typeface="Courier New"/>
                  <a:cs typeface="Courier New"/>
                  <a:sym typeface="Courier New"/>
                </a:rPr>
                <a:t>0</a:t>
              </a:r>
              <a:endParaRPr b="1" sz="1500">
                <a:latin typeface="Courier New"/>
                <a:ea typeface="Courier New"/>
                <a:cs typeface="Courier New"/>
                <a:sym typeface="Courier New"/>
              </a:endParaRPr>
            </a:p>
          </p:txBody>
        </p:sp>
        <p:sp>
          <p:nvSpPr>
            <p:cNvPr id="805" name="Google Shape;805;p48"/>
            <p:cNvSpPr/>
            <p:nvPr/>
          </p:nvSpPr>
          <p:spPr>
            <a:xfrm>
              <a:off x="7544755" y="4218225"/>
              <a:ext cx="613800" cy="350700"/>
            </a:xfrm>
            <a:prstGeom prst="rect">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500">
                  <a:solidFill>
                    <a:srgbClr val="0000FF"/>
                  </a:solidFill>
                  <a:latin typeface="Courier New"/>
                  <a:ea typeface="Courier New"/>
                  <a:cs typeface="Courier New"/>
                  <a:sym typeface="Courier New"/>
                </a:rPr>
                <a:t>1</a:t>
              </a:r>
              <a:endParaRPr b="1" sz="1500">
                <a:latin typeface="Courier New"/>
                <a:ea typeface="Courier New"/>
                <a:cs typeface="Courier New"/>
                <a:sym typeface="Courier New"/>
              </a:endParaRPr>
            </a:p>
          </p:txBody>
        </p:sp>
        <p:sp>
          <p:nvSpPr>
            <p:cNvPr id="806" name="Google Shape;806;p48"/>
            <p:cNvSpPr/>
            <p:nvPr/>
          </p:nvSpPr>
          <p:spPr>
            <a:xfrm>
              <a:off x="5089088" y="4568925"/>
              <a:ext cx="613800" cy="350700"/>
            </a:xfrm>
            <a:prstGeom prst="rect">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500">
                  <a:solidFill>
                    <a:srgbClr val="9900FF"/>
                  </a:solidFill>
                  <a:latin typeface="Courier New"/>
                  <a:ea typeface="Courier New"/>
                  <a:cs typeface="Courier New"/>
                  <a:sym typeface="Courier New"/>
                </a:rPr>
                <a:t>2</a:t>
              </a:r>
              <a:endParaRPr b="1" sz="1500">
                <a:solidFill>
                  <a:srgbClr val="9900FF"/>
                </a:solidFill>
                <a:latin typeface="Courier New"/>
                <a:ea typeface="Courier New"/>
                <a:cs typeface="Courier New"/>
                <a:sym typeface="Courier New"/>
              </a:endParaRPr>
            </a:p>
          </p:txBody>
        </p:sp>
        <p:sp>
          <p:nvSpPr>
            <p:cNvPr id="807" name="Google Shape;807;p48"/>
            <p:cNvSpPr/>
            <p:nvPr/>
          </p:nvSpPr>
          <p:spPr>
            <a:xfrm>
              <a:off x="6930848" y="4568925"/>
              <a:ext cx="613800" cy="350700"/>
            </a:xfrm>
            <a:prstGeom prst="rect">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500">
                  <a:solidFill>
                    <a:srgbClr val="9900FF"/>
                  </a:solidFill>
                  <a:latin typeface="Courier New"/>
                  <a:ea typeface="Courier New"/>
                  <a:cs typeface="Courier New"/>
                  <a:sym typeface="Courier New"/>
                </a:rPr>
                <a:t>1</a:t>
              </a:r>
              <a:endParaRPr b="1" sz="1500">
                <a:latin typeface="Courier New"/>
                <a:ea typeface="Courier New"/>
                <a:cs typeface="Courier New"/>
                <a:sym typeface="Courier New"/>
              </a:endParaRPr>
            </a:p>
          </p:txBody>
        </p:sp>
        <p:sp>
          <p:nvSpPr>
            <p:cNvPr id="808" name="Google Shape;808;p48"/>
            <p:cNvSpPr/>
            <p:nvPr/>
          </p:nvSpPr>
          <p:spPr>
            <a:xfrm>
              <a:off x="5703008" y="4568925"/>
              <a:ext cx="613800" cy="350700"/>
            </a:xfrm>
            <a:prstGeom prst="rect">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500">
                  <a:solidFill>
                    <a:srgbClr val="0000FF"/>
                  </a:solidFill>
                  <a:latin typeface="Courier New"/>
                  <a:ea typeface="Courier New"/>
                  <a:cs typeface="Courier New"/>
                  <a:sym typeface="Courier New"/>
                </a:rPr>
                <a:t>1</a:t>
              </a:r>
              <a:endParaRPr b="1" sz="1500">
                <a:latin typeface="Courier New"/>
                <a:ea typeface="Courier New"/>
                <a:cs typeface="Courier New"/>
                <a:sym typeface="Courier New"/>
              </a:endParaRPr>
            </a:p>
          </p:txBody>
        </p:sp>
        <p:sp>
          <p:nvSpPr>
            <p:cNvPr id="809" name="Google Shape;809;p48"/>
            <p:cNvSpPr/>
            <p:nvPr/>
          </p:nvSpPr>
          <p:spPr>
            <a:xfrm>
              <a:off x="6316927" y="4568925"/>
              <a:ext cx="613800" cy="350700"/>
            </a:xfrm>
            <a:prstGeom prst="rect">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500">
                  <a:latin typeface="Courier New"/>
                  <a:ea typeface="Courier New"/>
                  <a:cs typeface="Courier New"/>
                  <a:sym typeface="Courier New"/>
                </a:rPr>
                <a:t>3</a:t>
              </a:r>
              <a:endParaRPr b="1" sz="1500">
                <a:latin typeface="Courier New"/>
                <a:ea typeface="Courier New"/>
                <a:cs typeface="Courier New"/>
                <a:sym typeface="Courier New"/>
              </a:endParaRPr>
            </a:p>
          </p:txBody>
        </p:sp>
        <p:sp>
          <p:nvSpPr>
            <p:cNvPr id="810" name="Google Shape;810;p48"/>
            <p:cNvSpPr/>
            <p:nvPr/>
          </p:nvSpPr>
          <p:spPr>
            <a:xfrm>
              <a:off x="7544768" y="4568925"/>
              <a:ext cx="613800" cy="350700"/>
            </a:xfrm>
            <a:prstGeom prst="rect">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500">
                  <a:solidFill>
                    <a:srgbClr val="9900FF"/>
                  </a:solidFill>
                  <a:latin typeface="Courier New"/>
                  <a:ea typeface="Courier New"/>
                  <a:cs typeface="Courier New"/>
                  <a:sym typeface="Courier New"/>
                </a:rPr>
                <a:t>2</a:t>
              </a:r>
              <a:endParaRPr b="1" sz="1500">
                <a:latin typeface="Courier New"/>
                <a:ea typeface="Courier New"/>
                <a:cs typeface="Courier New"/>
                <a:sym typeface="Courier New"/>
              </a:endParaRPr>
            </a:p>
          </p:txBody>
        </p:sp>
      </p:grpSp>
      <p:sp>
        <p:nvSpPr>
          <p:cNvPr id="811" name="Google Shape;811;p48"/>
          <p:cNvSpPr/>
          <p:nvPr/>
        </p:nvSpPr>
        <p:spPr>
          <a:xfrm>
            <a:off x="8011671" y="4172854"/>
            <a:ext cx="613800" cy="350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900"/>
              <a:t>…</a:t>
            </a:r>
            <a:endParaRPr b="1" sz="1900"/>
          </a:p>
        </p:txBody>
      </p:sp>
      <p:cxnSp>
        <p:nvCxnSpPr>
          <p:cNvPr id="812" name="Google Shape;812;p48"/>
          <p:cNvCxnSpPr/>
          <p:nvPr/>
        </p:nvCxnSpPr>
        <p:spPr>
          <a:xfrm>
            <a:off x="5058925" y="1516705"/>
            <a:ext cx="3069600" cy="0"/>
          </a:xfrm>
          <a:prstGeom prst="straightConnector1">
            <a:avLst/>
          </a:prstGeom>
          <a:noFill/>
          <a:ln cap="flat" cmpd="sng" w="76200">
            <a:solidFill>
              <a:srgbClr val="9900FF"/>
            </a:solidFill>
            <a:prstDash val="solid"/>
            <a:round/>
            <a:headEnd len="med" w="med" type="none"/>
            <a:tailEnd len="med" w="med" type="none"/>
          </a:ln>
        </p:spPr>
      </p:cxnSp>
      <p:cxnSp>
        <p:nvCxnSpPr>
          <p:cNvPr id="813" name="Google Shape;813;p48"/>
          <p:cNvCxnSpPr/>
          <p:nvPr/>
        </p:nvCxnSpPr>
        <p:spPr>
          <a:xfrm>
            <a:off x="7645307" y="2996488"/>
            <a:ext cx="558000" cy="0"/>
          </a:xfrm>
          <a:prstGeom prst="straightConnector1">
            <a:avLst/>
          </a:prstGeom>
          <a:noFill/>
          <a:ln cap="flat" cmpd="sng" w="76200">
            <a:solidFill>
              <a:srgbClr val="C790EB"/>
            </a:solidFill>
            <a:prstDash val="solid"/>
            <a:round/>
            <a:headEnd len="med" w="med" type="none"/>
            <a:tailEnd len="med" w="med" type="none"/>
          </a:ln>
        </p:spPr>
      </p:cxnSp>
      <p:cxnSp>
        <p:nvCxnSpPr>
          <p:cNvPr id="814" name="Google Shape;814;p48"/>
          <p:cNvCxnSpPr/>
          <p:nvPr/>
        </p:nvCxnSpPr>
        <p:spPr>
          <a:xfrm>
            <a:off x="7607757" y="3680825"/>
            <a:ext cx="558000" cy="0"/>
          </a:xfrm>
          <a:prstGeom prst="straightConnector1">
            <a:avLst/>
          </a:prstGeom>
          <a:noFill/>
          <a:ln cap="flat" cmpd="sng" w="76200">
            <a:solidFill>
              <a:srgbClr val="C790EB"/>
            </a:solidFill>
            <a:prstDash val="solid"/>
            <a:round/>
            <a:headEnd len="med" w="med" type="none"/>
            <a:tailEnd len="med" w="med" type="none"/>
          </a:ln>
        </p:spPr>
      </p:cxnSp>
      <p:cxnSp>
        <p:nvCxnSpPr>
          <p:cNvPr id="815" name="Google Shape;815;p48"/>
          <p:cNvCxnSpPr/>
          <p:nvPr/>
        </p:nvCxnSpPr>
        <p:spPr>
          <a:xfrm>
            <a:off x="5369767" y="2429246"/>
            <a:ext cx="558000" cy="0"/>
          </a:xfrm>
          <a:prstGeom prst="straightConnector1">
            <a:avLst/>
          </a:prstGeom>
          <a:noFill/>
          <a:ln cap="flat" cmpd="sng" w="76200">
            <a:solidFill>
              <a:srgbClr val="C790EB"/>
            </a:solidFill>
            <a:prstDash val="solid"/>
            <a:round/>
            <a:headEnd len="med" w="med" type="none"/>
            <a:tailEnd len="med" w="med" type="none"/>
          </a:ln>
        </p:spPr>
      </p:cxnSp>
      <p:sp>
        <p:nvSpPr>
          <p:cNvPr id="816" name="Google Shape;816;p48"/>
          <p:cNvSpPr/>
          <p:nvPr/>
        </p:nvSpPr>
        <p:spPr>
          <a:xfrm>
            <a:off x="5775390" y="1444850"/>
            <a:ext cx="124500" cy="143700"/>
          </a:xfrm>
          <a:prstGeom prst="star6">
            <a:avLst>
              <a:gd fmla="val 28868" name="adj"/>
              <a:gd fmla="val 115470" name="hf"/>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48"/>
          <p:cNvSpPr/>
          <p:nvPr/>
        </p:nvSpPr>
        <p:spPr>
          <a:xfrm>
            <a:off x="5782647" y="2359020"/>
            <a:ext cx="124500" cy="143700"/>
          </a:xfrm>
          <a:prstGeom prst="star6">
            <a:avLst>
              <a:gd fmla="val 28868" name="adj"/>
              <a:gd fmla="val 115470" name="hf"/>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18" name="Google Shape;818;p48"/>
          <p:cNvCxnSpPr/>
          <p:nvPr/>
        </p:nvCxnSpPr>
        <p:spPr>
          <a:xfrm>
            <a:off x="6121182" y="2616563"/>
            <a:ext cx="558000" cy="0"/>
          </a:xfrm>
          <a:prstGeom prst="straightConnector1">
            <a:avLst/>
          </a:prstGeom>
          <a:noFill/>
          <a:ln cap="flat" cmpd="sng" w="76200">
            <a:solidFill>
              <a:srgbClr val="C790EB"/>
            </a:solidFill>
            <a:prstDash val="solid"/>
            <a:round/>
            <a:headEnd len="med" w="med" type="none"/>
            <a:tailEnd len="med" w="med" type="none"/>
          </a:ln>
        </p:spPr>
      </p:cxnSp>
      <p:cxnSp>
        <p:nvCxnSpPr>
          <p:cNvPr id="819" name="Google Shape;819;p48"/>
          <p:cNvCxnSpPr/>
          <p:nvPr/>
        </p:nvCxnSpPr>
        <p:spPr>
          <a:xfrm>
            <a:off x="6934107" y="3174638"/>
            <a:ext cx="558000" cy="0"/>
          </a:xfrm>
          <a:prstGeom prst="straightConnector1">
            <a:avLst/>
          </a:prstGeom>
          <a:noFill/>
          <a:ln cap="flat" cmpd="sng" w="76200">
            <a:solidFill>
              <a:srgbClr val="C790EB"/>
            </a:solidFill>
            <a:prstDash val="solid"/>
            <a:round/>
            <a:headEnd len="med" w="med" type="none"/>
            <a:tailEnd len="med" w="med" type="none"/>
          </a:ln>
        </p:spPr>
      </p:cxnSp>
      <p:cxnSp>
        <p:nvCxnSpPr>
          <p:cNvPr id="820" name="Google Shape;820;p48"/>
          <p:cNvCxnSpPr/>
          <p:nvPr/>
        </p:nvCxnSpPr>
        <p:spPr>
          <a:xfrm>
            <a:off x="5023557" y="2837188"/>
            <a:ext cx="558000" cy="0"/>
          </a:xfrm>
          <a:prstGeom prst="straightConnector1">
            <a:avLst/>
          </a:prstGeom>
          <a:noFill/>
          <a:ln cap="flat" cmpd="sng" w="76200">
            <a:solidFill>
              <a:srgbClr val="C790EB"/>
            </a:solidFill>
            <a:prstDash val="solid"/>
            <a:round/>
            <a:headEnd len="med" w="med" type="none"/>
            <a:tailEnd len="med" w="med" type="none"/>
          </a:ln>
        </p:spPr>
      </p:cxnSp>
      <p:cxnSp>
        <p:nvCxnSpPr>
          <p:cNvPr id="821" name="Google Shape;821;p48"/>
          <p:cNvCxnSpPr/>
          <p:nvPr/>
        </p:nvCxnSpPr>
        <p:spPr>
          <a:xfrm>
            <a:off x="6602965" y="3602925"/>
            <a:ext cx="558000" cy="0"/>
          </a:xfrm>
          <a:prstGeom prst="straightConnector1">
            <a:avLst/>
          </a:prstGeom>
          <a:noFill/>
          <a:ln cap="flat" cmpd="sng" w="76200">
            <a:solidFill>
              <a:srgbClr val="6D9EEB"/>
            </a:solidFill>
            <a:prstDash val="solid"/>
            <a:round/>
            <a:headEnd len="med" w="med" type="none"/>
            <a:tailEnd len="med" w="med" type="none"/>
          </a:ln>
        </p:spPr>
      </p:cxnSp>
      <p:sp>
        <p:nvSpPr>
          <p:cNvPr id="822" name="Google Shape;822;p48"/>
          <p:cNvSpPr/>
          <p:nvPr/>
        </p:nvSpPr>
        <p:spPr>
          <a:xfrm>
            <a:off x="7009366" y="3531075"/>
            <a:ext cx="124500" cy="143700"/>
          </a:xfrm>
          <a:prstGeom prst="star6">
            <a:avLst>
              <a:gd fmla="val 28868" name="adj"/>
              <a:gd fmla="val 115470" name="hf"/>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48"/>
          <p:cNvSpPr/>
          <p:nvPr/>
        </p:nvSpPr>
        <p:spPr>
          <a:xfrm>
            <a:off x="7009973" y="2472864"/>
            <a:ext cx="124500" cy="143700"/>
          </a:xfrm>
          <a:prstGeom prst="star6">
            <a:avLst>
              <a:gd fmla="val 28868" name="adj"/>
              <a:gd fmla="val 115470" name="hf"/>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48"/>
          <p:cNvSpPr/>
          <p:nvPr/>
        </p:nvSpPr>
        <p:spPr>
          <a:xfrm>
            <a:off x="5240307" y="1953188"/>
            <a:ext cx="124500" cy="143700"/>
          </a:xfrm>
          <a:prstGeom prst="star6">
            <a:avLst>
              <a:gd fmla="val 28868" name="adj"/>
              <a:gd fmla="val 115470" name="hf"/>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48"/>
          <p:cNvSpPr/>
          <p:nvPr/>
        </p:nvSpPr>
        <p:spPr>
          <a:xfrm>
            <a:off x="7009382" y="1953188"/>
            <a:ext cx="124500" cy="143700"/>
          </a:xfrm>
          <a:prstGeom prst="star6">
            <a:avLst>
              <a:gd fmla="val 28868" name="adj"/>
              <a:gd fmla="val 115470" name="hf"/>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48"/>
          <p:cNvSpPr/>
          <p:nvPr/>
        </p:nvSpPr>
        <p:spPr>
          <a:xfrm>
            <a:off x="7744113" y="1953188"/>
            <a:ext cx="124500" cy="143700"/>
          </a:xfrm>
          <a:prstGeom prst="star6">
            <a:avLst>
              <a:gd fmla="val 28868" name="adj"/>
              <a:gd fmla="val 115470" name="hf"/>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48"/>
          <p:cNvSpPr txBox="1"/>
          <p:nvPr/>
        </p:nvSpPr>
        <p:spPr>
          <a:xfrm>
            <a:off x="8118904" y="1784486"/>
            <a:ext cx="1153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a:t>genome</a:t>
            </a:r>
            <a:endParaRPr i="1"/>
          </a:p>
        </p:txBody>
      </p:sp>
      <p:cxnSp>
        <p:nvCxnSpPr>
          <p:cNvPr id="828" name="Google Shape;828;p48"/>
          <p:cNvCxnSpPr/>
          <p:nvPr/>
        </p:nvCxnSpPr>
        <p:spPr>
          <a:xfrm>
            <a:off x="2123725" y="2928925"/>
            <a:ext cx="558000" cy="0"/>
          </a:xfrm>
          <a:prstGeom prst="straightConnector1">
            <a:avLst/>
          </a:prstGeom>
          <a:noFill/>
          <a:ln cap="flat" cmpd="sng" w="76200">
            <a:solidFill>
              <a:srgbClr val="6D9EEB"/>
            </a:solidFill>
            <a:prstDash val="solid"/>
            <a:round/>
            <a:headEnd len="med" w="med" type="none"/>
            <a:tailEnd len="med" w="med" type="none"/>
          </a:ln>
        </p:spPr>
      </p:cxnSp>
      <p:cxnSp>
        <p:nvCxnSpPr>
          <p:cNvPr id="829" name="Google Shape;829;p48"/>
          <p:cNvCxnSpPr/>
          <p:nvPr/>
        </p:nvCxnSpPr>
        <p:spPr>
          <a:xfrm>
            <a:off x="867925" y="2020875"/>
            <a:ext cx="3069600" cy="0"/>
          </a:xfrm>
          <a:prstGeom prst="straightConnector1">
            <a:avLst/>
          </a:prstGeom>
          <a:noFill/>
          <a:ln cap="flat" cmpd="sng" w="28575">
            <a:solidFill>
              <a:srgbClr val="1155CC"/>
            </a:solidFill>
            <a:prstDash val="solid"/>
            <a:round/>
            <a:headEnd len="med" w="med" type="none"/>
            <a:tailEnd len="med" w="med" type="none"/>
          </a:ln>
        </p:spPr>
      </p:cxnSp>
      <p:cxnSp>
        <p:nvCxnSpPr>
          <p:cNvPr id="830" name="Google Shape;830;p48"/>
          <p:cNvCxnSpPr/>
          <p:nvPr/>
        </p:nvCxnSpPr>
        <p:spPr>
          <a:xfrm>
            <a:off x="871507" y="3531075"/>
            <a:ext cx="558000" cy="0"/>
          </a:xfrm>
          <a:prstGeom prst="straightConnector1">
            <a:avLst/>
          </a:prstGeom>
          <a:noFill/>
          <a:ln cap="flat" cmpd="sng" w="76200">
            <a:solidFill>
              <a:srgbClr val="6D9EEB"/>
            </a:solidFill>
            <a:prstDash val="solid"/>
            <a:round/>
            <a:headEnd len="med" w="med" type="none"/>
            <a:tailEnd len="med" w="med" type="none"/>
          </a:ln>
        </p:spPr>
      </p:cxnSp>
      <p:sp>
        <p:nvSpPr>
          <p:cNvPr id="831" name="Google Shape;831;p48"/>
          <p:cNvSpPr/>
          <p:nvPr/>
        </p:nvSpPr>
        <p:spPr>
          <a:xfrm>
            <a:off x="1049307" y="3459225"/>
            <a:ext cx="124500" cy="143700"/>
          </a:xfrm>
          <a:prstGeom prst="star6">
            <a:avLst>
              <a:gd fmla="val 28868" name="adj"/>
              <a:gd fmla="val 115470" name="hf"/>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32" name="Google Shape;832;p48"/>
          <p:cNvGrpSpPr/>
          <p:nvPr/>
        </p:nvGrpSpPr>
        <p:grpSpPr>
          <a:xfrm>
            <a:off x="843646" y="4065825"/>
            <a:ext cx="3069493" cy="701400"/>
            <a:chOff x="5089075" y="4218225"/>
            <a:chExt cx="3069493" cy="701400"/>
          </a:xfrm>
        </p:grpSpPr>
        <p:sp>
          <p:nvSpPr>
            <p:cNvPr id="833" name="Google Shape;833;p48"/>
            <p:cNvSpPr/>
            <p:nvPr/>
          </p:nvSpPr>
          <p:spPr>
            <a:xfrm>
              <a:off x="5089075" y="4218225"/>
              <a:ext cx="613800" cy="350700"/>
            </a:xfrm>
            <a:prstGeom prst="rect">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500">
                  <a:solidFill>
                    <a:srgbClr val="0000FF"/>
                  </a:solidFill>
                  <a:latin typeface="Courier New"/>
                  <a:ea typeface="Courier New"/>
                  <a:cs typeface="Courier New"/>
                  <a:sym typeface="Courier New"/>
                </a:rPr>
                <a:t>1</a:t>
              </a:r>
              <a:endParaRPr b="1" sz="1500">
                <a:solidFill>
                  <a:srgbClr val="0000FF"/>
                </a:solidFill>
                <a:latin typeface="Courier New"/>
                <a:ea typeface="Courier New"/>
                <a:cs typeface="Courier New"/>
                <a:sym typeface="Courier New"/>
              </a:endParaRPr>
            </a:p>
          </p:txBody>
        </p:sp>
        <p:sp>
          <p:nvSpPr>
            <p:cNvPr id="834" name="Google Shape;834;p48"/>
            <p:cNvSpPr/>
            <p:nvPr/>
          </p:nvSpPr>
          <p:spPr>
            <a:xfrm>
              <a:off x="6930835" y="4218225"/>
              <a:ext cx="613800" cy="350700"/>
            </a:xfrm>
            <a:prstGeom prst="rect">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500">
                  <a:solidFill>
                    <a:srgbClr val="0000FF"/>
                  </a:solidFill>
                  <a:latin typeface="Courier New"/>
                  <a:ea typeface="Courier New"/>
                  <a:cs typeface="Courier New"/>
                  <a:sym typeface="Courier New"/>
                </a:rPr>
                <a:t>1</a:t>
              </a:r>
              <a:endParaRPr b="1" sz="1500">
                <a:latin typeface="Courier New"/>
                <a:ea typeface="Courier New"/>
                <a:cs typeface="Courier New"/>
                <a:sym typeface="Courier New"/>
              </a:endParaRPr>
            </a:p>
          </p:txBody>
        </p:sp>
        <p:sp>
          <p:nvSpPr>
            <p:cNvPr id="835" name="Google Shape;835;p48"/>
            <p:cNvSpPr/>
            <p:nvPr/>
          </p:nvSpPr>
          <p:spPr>
            <a:xfrm>
              <a:off x="5702995" y="4218225"/>
              <a:ext cx="613800" cy="350700"/>
            </a:xfrm>
            <a:prstGeom prst="rect">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500">
                  <a:solidFill>
                    <a:srgbClr val="9900FF"/>
                  </a:solidFill>
                  <a:latin typeface="Courier New"/>
                  <a:ea typeface="Courier New"/>
                  <a:cs typeface="Courier New"/>
                  <a:sym typeface="Courier New"/>
                </a:rPr>
                <a:t>2</a:t>
              </a:r>
              <a:r>
                <a:rPr b="1" lang="en" sz="1500">
                  <a:latin typeface="Courier New"/>
                  <a:ea typeface="Courier New"/>
                  <a:cs typeface="Courier New"/>
                  <a:sym typeface="Courier New"/>
                </a:rPr>
                <a:t> </a:t>
              </a:r>
              <a:endParaRPr b="1" sz="1500">
                <a:latin typeface="Courier New"/>
                <a:ea typeface="Courier New"/>
                <a:cs typeface="Courier New"/>
                <a:sym typeface="Courier New"/>
              </a:endParaRPr>
            </a:p>
          </p:txBody>
        </p:sp>
        <p:sp>
          <p:nvSpPr>
            <p:cNvPr id="836" name="Google Shape;836;p48"/>
            <p:cNvSpPr/>
            <p:nvPr/>
          </p:nvSpPr>
          <p:spPr>
            <a:xfrm>
              <a:off x="6316915" y="4218225"/>
              <a:ext cx="613800" cy="350700"/>
            </a:xfrm>
            <a:prstGeom prst="rect">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500">
                  <a:latin typeface="Courier New"/>
                  <a:ea typeface="Courier New"/>
                  <a:cs typeface="Courier New"/>
                  <a:sym typeface="Courier New"/>
                </a:rPr>
                <a:t>0</a:t>
              </a:r>
              <a:endParaRPr b="1" sz="1500">
                <a:latin typeface="Courier New"/>
                <a:ea typeface="Courier New"/>
                <a:cs typeface="Courier New"/>
                <a:sym typeface="Courier New"/>
              </a:endParaRPr>
            </a:p>
          </p:txBody>
        </p:sp>
        <p:sp>
          <p:nvSpPr>
            <p:cNvPr id="837" name="Google Shape;837;p48"/>
            <p:cNvSpPr/>
            <p:nvPr/>
          </p:nvSpPr>
          <p:spPr>
            <a:xfrm>
              <a:off x="7544755" y="4218225"/>
              <a:ext cx="613800" cy="350700"/>
            </a:xfrm>
            <a:prstGeom prst="rect">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500">
                  <a:solidFill>
                    <a:srgbClr val="0000FF"/>
                  </a:solidFill>
                  <a:latin typeface="Courier New"/>
                  <a:ea typeface="Courier New"/>
                  <a:cs typeface="Courier New"/>
                  <a:sym typeface="Courier New"/>
                </a:rPr>
                <a:t>0</a:t>
              </a:r>
              <a:endParaRPr b="1" sz="1500">
                <a:latin typeface="Courier New"/>
                <a:ea typeface="Courier New"/>
                <a:cs typeface="Courier New"/>
                <a:sym typeface="Courier New"/>
              </a:endParaRPr>
            </a:p>
          </p:txBody>
        </p:sp>
        <p:sp>
          <p:nvSpPr>
            <p:cNvPr id="838" name="Google Shape;838;p48"/>
            <p:cNvSpPr/>
            <p:nvPr/>
          </p:nvSpPr>
          <p:spPr>
            <a:xfrm>
              <a:off x="5089088" y="4568925"/>
              <a:ext cx="613800" cy="350700"/>
            </a:xfrm>
            <a:prstGeom prst="rect">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500">
                  <a:solidFill>
                    <a:srgbClr val="9900FF"/>
                  </a:solidFill>
                  <a:latin typeface="Courier New"/>
                  <a:ea typeface="Courier New"/>
                  <a:cs typeface="Courier New"/>
                  <a:sym typeface="Courier New"/>
                </a:rPr>
                <a:t>2</a:t>
              </a:r>
              <a:endParaRPr b="1" sz="1500">
                <a:solidFill>
                  <a:srgbClr val="9900FF"/>
                </a:solidFill>
                <a:latin typeface="Courier New"/>
                <a:ea typeface="Courier New"/>
                <a:cs typeface="Courier New"/>
                <a:sym typeface="Courier New"/>
              </a:endParaRPr>
            </a:p>
          </p:txBody>
        </p:sp>
        <p:sp>
          <p:nvSpPr>
            <p:cNvPr id="839" name="Google Shape;839;p48"/>
            <p:cNvSpPr/>
            <p:nvPr/>
          </p:nvSpPr>
          <p:spPr>
            <a:xfrm>
              <a:off x="6930848" y="4568925"/>
              <a:ext cx="613800" cy="350700"/>
            </a:xfrm>
            <a:prstGeom prst="rect">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500">
                  <a:solidFill>
                    <a:srgbClr val="9900FF"/>
                  </a:solidFill>
                  <a:latin typeface="Courier New"/>
                  <a:ea typeface="Courier New"/>
                  <a:cs typeface="Courier New"/>
                  <a:sym typeface="Courier New"/>
                </a:rPr>
                <a:t>2</a:t>
              </a:r>
              <a:endParaRPr b="1" sz="1500">
                <a:latin typeface="Courier New"/>
                <a:ea typeface="Courier New"/>
                <a:cs typeface="Courier New"/>
                <a:sym typeface="Courier New"/>
              </a:endParaRPr>
            </a:p>
          </p:txBody>
        </p:sp>
        <p:sp>
          <p:nvSpPr>
            <p:cNvPr id="840" name="Google Shape;840;p48"/>
            <p:cNvSpPr/>
            <p:nvPr/>
          </p:nvSpPr>
          <p:spPr>
            <a:xfrm>
              <a:off x="5703008" y="4568925"/>
              <a:ext cx="613800" cy="350700"/>
            </a:xfrm>
            <a:prstGeom prst="rect">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500">
                  <a:solidFill>
                    <a:srgbClr val="0000FF"/>
                  </a:solidFill>
                  <a:latin typeface="Courier New"/>
                  <a:ea typeface="Courier New"/>
                  <a:cs typeface="Courier New"/>
                  <a:sym typeface="Courier New"/>
                </a:rPr>
                <a:t>0</a:t>
              </a:r>
              <a:endParaRPr b="1" sz="1500">
                <a:latin typeface="Courier New"/>
                <a:ea typeface="Courier New"/>
                <a:cs typeface="Courier New"/>
                <a:sym typeface="Courier New"/>
              </a:endParaRPr>
            </a:p>
          </p:txBody>
        </p:sp>
        <p:sp>
          <p:nvSpPr>
            <p:cNvPr id="841" name="Google Shape;841;p48"/>
            <p:cNvSpPr/>
            <p:nvPr/>
          </p:nvSpPr>
          <p:spPr>
            <a:xfrm>
              <a:off x="6316927" y="4568925"/>
              <a:ext cx="613800" cy="350700"/>
            </a:xfrm>
            <a:prstGeom prst="rect">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500">
                  <a:latin typeface="Courier New"/>
                  <a:ea typeface="Courier New"/>
                  <a:cs typeface="Courier New"/>
                  <a:sym typeface="Courier New"/>
                </a:rPr>
                <a:t>4</a:t>
              </a:r>
              <a:endParaRPr b="1" sz="1500">
                <a:latin typeface="Courier New"/>
                <a:ea typeface="Courier New"/>
                <a:cs typeface="Courier New"/>
                <a:sym typeface="Courier New"/>
              </a:endParaRPr>
            </a:p>
          </p:txBody>
        </p:sp>
        <p:sp>
          <p:nvSpPr>
            <p:cNvPr id="842" name="Google Shape;842;p48"/>
            <p:cNvSpPr/>
            <p:nvPr/>
          </p:nvSpPr>
          <p:spPr>
            <a:xfrm>
              <a:off x="7544768" y="4568925"/>
              <a:ext cx="613800" cy="350700"/>
            </a:xfrm>
            <a:prstGeom prst="rect">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500">
                  <a:solidFill>
                    <a:srgbClr val="9900FF"/>
                  </a:solidFill>
                  <a:latin typeface="Courier New"/>
                  <a:ea typeface="Courier New"/>
                  <a:cs typeface="Courier New"/>
                  <a:sym typeface="Courier New"/>
                </a:rPr>
                <a:t>2</a:t>
              </a:r>
              <a:endParaRPr b="1" sz="1500">
                <a:latin typeface="Courier New"/>
                <a:ea typeface="Courier New"/>
                <a:cs typeface="Courier New"/>
                <a:sym typeface="Courier New"/>
              </a:endParaRPr>
            </a:p>
          </p:txBody>
        </p:sp>
      </p:grpSp>
      <p:sp>
        <p:nvSpPr>
          <p:cNvPr id="843" name="Google Shape;843;p48"/>
          <p:cNvSpPr/>
          <p:nvPr/>
        </p:nvSpPr>
        <p:spPr>
          <a:xfrm>
            <a:off x="229696" y="4051925"/>
            <a:ext cx="613800" cy="350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t>alt</a:t>
            </a:r>
            <a:endParaRPr b="1" sz="1100"/>
          </a:p>
        </p:txBody>
      </p:sp>
      <p:sp>
        <p:nvSpPr>
          <p:cNvPr id="844" name="Google Shape;844;p48"/>
          <p:cNvSpPr/>
          <p:nvPr/>
        </p:nvSpPr>
        <p:spPr>
          <a:xfrm>
            <a:off x="229721" y="4402625"/>
            <a:ext cx="613800" cy="350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t>ref</a:t>
            </a:r>
            <a:endParaRPr b="1" sz="1100"/>
          </a:p>
        </p:txBody>
      </p:sp>
      <p:cxnSp>
        <p:nvCxnSpPr>
          <p:cNvPr id="845" name="Google Shape;845;p48"/>
          <p:cNvCxnSpPr/>
          <p:nvPr/>
        </p:nvCxnSpPr>
        <p:spPr>
          <a:xfrm>
            <a:off x="867925" y="1516705"/>
            <a:ext cx="3069600" cy="0"/>
          </a:xfrm>
          <a:prstGeom prst="straightConnector1">
            <a:avLst/>
          </a:prstGeom>
          <a:noFill/>
          <a:ln cap="flat" cmpd="sng" w="114300">
            <a:solidFill>
              <a:srgbClr val="9900FF"/>
            </a:solidFill>
            <a:prstDash val="solid"/>
            <a:round/>
            <a:headEnd len="med" w="med" type="none"/>
            <a:tailEnd len="med" w="med" type="none"/>
          </a:ln>
        </p:spPr>
      </p:cxnSp>
      <p:cxnSp>
        <p:nvCxnSpPr>
          <p:cNvPr id="846" name="Google Shape;846;p48"/>
          <p:cNvCxnSpPr/>
          <p:nvPr/>
        </p:nvCxnSpPr>
        <p:spPr>
          <a:xfrm>
            <a:off x="3454307" y="2996488"/>
            <a:ext cx="558000" cy="0"/>
          </a:xfrm>
          <a:prstGeom prst="straightConnector1">
            <a:avLst/>
          </a:prstGeom>
          <a:noFill/>
          <a:ln cap="flat" cmpd="sng" w="76200">
            <a:solidFill>
              <a:srgbClr val="C790EB"/>
            </a:solidFill>
            <a:prstDash val="solid"/>
            <a:round/>
            <a:headEnd len="med" w="med" type="none"/>
            <a:tailEnd len="med" w="med" type="none"/>
          </a:ln>
        </p:spPr>
      </p:cxnSp>
      <p:cxnSp>
        <p:nvCxnSpPr>
          <p:cNvPr id="847" name="Google Shape;847;p48"/>
          <p:cNvCxnSpPr/>
          <p:nvPr/>
        </p:nvCxnSpPr>
        <p:spPr>
          <a:xfrm>
            <a:off x="3416757" y="3680825"/>
            <a:ext cx="558000" cy="0"/>
          </a:xfrm>
          <a:prstGeom prst="straightConnector1">
            <a:avLst/>
          </a:prstGeom>
          <a:noFill/>
          <a:ln cap="flat" cmpd="sng" w="76200">
            <a:solidFill>
              <a:srgbClr val="C790EB"/>
            </a:solidFill>
            <a:prstDash val="solid"/>
            <a:round/>
            <a:headEnd len="med" w="med" type="none"/>
            <a:tailEnd len="med" w="med" type="none"/>
          </a:ln>
        </p:spPr>
      </p:cxnSp>
      <p:cxnSp>
        <p:nvCxnSpPr>
          <p:cNvPr id="848" name="Google Shape;848;p48"/>
          <p:cNvCxnSpPr/>
          <p:nvPr/>
        </p:nvCxnSpPr>
        <p:spPr>
          <a:xfrm>
            <a:off x="1178767" y="2429246"/>
            <a:ext cx="558000" cy="0"/>
          </a:xfrm>
          <a:prstGeom prst="straightConnector1">
            <a:avLst/>
          </a:prstGeom>
          <a:noFill/>
          <a:ln cap="flat" cmpd="sng" w="76200">
            <a:solidFill>
              <a:srgbClr val="C790EB"/>
            </a:solidFill>
            <a:prstDash val="solid"/>
            <a:round/>
            <a:headEnd len="med" w="med" type="none"/>
            <a:tailEnd len="med" w="med" type="none"/>
          </a:ln>
        </p:spPr>
      </p:cxnSp>
      <p:sp>
        <p:nvSpPr>
          <p:cNvPr id="849" name="Google Shape;849;p48"/>
          <p:cNvSpPr/>
          <p:nvPr/>
        </p:nvSpPr>
        <p:spPr>
          <a:xfrm>
            <a:off x="1584390" y="1444850"/>
            <a:ext cx="124500" cy="143700"/>
          </a:xfrm>
          <a:prstGeom prst="star6">
            <a:avLst>
              <a:gd fmla="val 28868" name="adj"/>
              <a:gd fmla="val 115470" name="hf"/>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48"/>
          <p:cNvSpPr/>
          <p:nvPr/>
        </p:nvSpPr>
        <p:spPr>
          <a:xfrm>
            <a:off x="1591647" y="2359020"/>
            <a:ext cx="124500" cy="143700"/>
          </a:xfrm>
          <a:prstGeom prst="star6">
            <a:avLst>
              <a:gd fmla="val 28868" name="adj"/>
              <a:gd fmla="val 115470" name="hf"/>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51" name="Google Shape;851;p48"/>
          <p:cNvCxnSpPr/>
          <p:nvPr/>
        </p:nvCxnSpPr>
        <p:spPr>
          <a:xfrm>
            <a:off x="1930182" y="2616563"/>
            <a:ext cx="558000" cy="0"/>
          </a:xfrm>
          <a:prstGeom prst="straightConnector1">
            <a:avLst/>
          </a:prstGeom>
          <a:noFill/>
          <a:ln cap="flat" cmpd="sng" w="76200">
            <a:solidFill>
              <a:srgbClr val="C790EB"/>
            </a:solidFill>
            <a:prstDash val="solid"/>
            <a:round/>
            <a:headEnd len="med" w="med" type="none"/>
            <a:tailEnd len="med" w="med" type="none"/>
          </a:ln>
        </p:spPr>
      </p:cxnSp>
      <p:cxnSp>
        <p:nvCxnSpPr>
          <p:cNvPr id="852" name="Google Shape;852;p48"/>
          <p:cNvCxnSpPr/>
          <p:nvPr/>
        </p:nvCxnSpPr>
        <p:spPr>
          <a:xfrm>
            <a:off x="2743107" y="3174638"/>
            <a:ext cx="558000" cy="0"/>
          </a:xfrm>
          <a:prstGeom prst="straightConnector1">
            <a:avLst/>
          </a:prstGeom>
          <a:noFill/>
          <a:ln cap="flat" cmpd="sng" w="76200">
            <a:solidFill>
              <a:srgbClr val="C790EB"/>
            </a:solidFill>
            <a:prstDash val="solid"/>
            <a:round/>
            <a:headEnd len="med" w="med" type="none"/>
            <a:tailEnd len="med" w="med" type="none"/>
          </a:ln>
        </p:spPr>
      </p:cxnSp>
      <p:cxnSp>
        <p:nvCxnSpPr>
          <p:cNvPr id="853" name="Google Shape;853;p48"/>
          <p:cNvCxnSpPr/>
          <p:nvPr/>
        </p:nvCxnSpPr>
        <p:spPr>
          <a:xfrm>
            <a:off x="832557" y="2837188"/>
            <a:ext cx="558000" cy="0"/>
          </a:xfrm>
          <a:prstGeom prst="straightConnector1">
            <a:avLst/>
          </a:prstGeom>
          <a:noFill/>
          <a:ln cap="flat" cmpd="sng" w="76200">
            <a:solidFill>
              <a:srgbClr val="C790EB"/>
            </a:solidFill>
            <a:prstDash val="solid"/>
            <a:round/>
            <a:headEnd len="med" w="med" type="none"/>
            <a:tailEnd len="med" w="med" type="none"/>
          </a:ln>
        </p:spPr>
      </p:cxnSp>
      <p:cxnSp>
        <p:nvCxnSpPr>
          <p:cNvPr id="854" name="Google Shape;854;p48"/>
          <p:cNvCxnSpPr/>
          <p:nvPr/>
        </p:nvCxnSpPr>
        <p:spPr>
          <a:xfrm>
            <a:off x="2411965" y="3602925"/>
            <a:ext cx="558000" cy="0"/>
          </a:xfrm>
          <a:prstGeom prst="straightConnector1">
            <a:avLst/>
          </a:prstGeom>
          <a:noFill/>
          <a:ln cap="flat" cmpd="sng" w="76200">
            <a:solidFill>
              <a:srgbClr val="6D9EEB"/>
            </a:solidFill>
            <a:prstDash val="solid"/>
            <a:round/>
            <a:headEnd len="med" w="med" type="none"/>
            <a:tailEnd len="med" w="med" type="none"/>
          </a:ln>
        </p:spPr>
      </p:cxnSp>
      <p:sp>
        <p:nvSpPr>
          <p:cNvPr id="855" name="Google Shape;855;p48"/>
          <p:cNvSpPr/>
          <p:nvPr/>
        </p:nvSpPr>
        <p:spPr>
          <a:xfrm>
            <a:off x="2818366" y="3531075"/>
            <a:ext cx="124500" cy="143700"/>
          </a:xfrm>
          <a:prstGeom prst="star6">
            <a:avLst>
              <a:gd fmla="val 28868" name="adj"/>
              <a:gd fmla="val 115470" name="hf"/>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48"/>
          <p:cNvSpPr/>
          <p:nvPr/>
        </p:nvSpPr>
        <p:spPr>
          <a:xfrm>
            <a:off x="1049307" y="1953188"/>
            <a:ext cx="124500" cy="143700"/>
          </a:xfrm>
          <a:prstGeom prst="star6">
            <a:avLst>
              <a:gd fmla="val 28868" name="adj"/>
              <a:gd fmla="val 115470" name="hf"/>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48"/>
          <p:cNvSpPr/>
          <p:nvPr/>
        </p:nvSpPr>
        <p:spPr>
          <a:xfrm>
            <a:off x="2818382" y="1953188"/>
            <a:ext cx="124500" cy="143700"/>
          </a:xfrm>
          <a:prstGeom prst="star6">
            <a:avLst>
              <a:gd fmla="val 28868" name="adj"/>
              <a:gd fmla="val 115470" name="hf"/>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48"/>
          <p:cNvSpPr/>
          <p:nvPr/>
        </p:nvSpPr>
        <p:spPr>
          <a:xfrm>
            <a:off x="3553113" y="1953188"/>
            <a:ext cx="124500" cy="143700"/>
          </a:xfrm>
          <a:prstGeom prst="star6">
            <a:avLst>
              <a:gd fmla="val 28868" name="adj"/>
              <a:gd fmla="val 115470" name="hf"/>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48"/>
          <p:cNvSpPr/>
          <p:nvPr/>
        </p:nvSpPr>
        <p:spPr>
          <a:xfrm>
            <a:off x="348411" y="1769321"/>
            <a:ext cx="613800" cy="350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900"/>
              <a:t>…</a:t>
            </a:r>
            <a:endParaRPr b="1" sz="1900"/>
          </a:p>
        </p:txBody>
      </p:sp>
      <p:cxnSp>
        <p:nvCxnSpPr>
          <p:cNvPr id="860" name="Google Shape;860;p48"/>
          <p:cNvCxnSpPr/>
          <p:nvPr/>
        </p:nvCxnSpPr>
        <p:spPr>
          <a:xfrm>
            <a:off x="2866682" y="2544713"/>
            <a:ext cx="558000" cy="0"/>
          </a:xfrm>
          <a:prstGeom prst="straightConnector1">
            <a:avLst/>
          </a:prstGeom>
          <a:noFill/>
          <a:ln cap="flat" cmpd="sng" w="76200">
            <a:solidFill>
              <a:srgbClr val="C790EB"/>
            </a:solidFill>
            <a:prstDash val="solid"/>
            <a:round/>
            <a:headEnd len="med" w="med" type="none"/>
            <a:tailEnd len="med" w="med" type="none"/>
          </a:ln>
        </p:spPr>
      </p:cxnSp>
      <p:cxnSp>
        <p:nvCxnSpPr>
          <p:cNvPr id="861" name="Google Shape;861;p48"/>
          <p:cNvCxnSpPr/>
          <p:nvPr/>
        </p:nvCxnSpPr>
        <p:spPr>
          <a:xfrm>
            <a:off x="1374907" y="3261738"/>
            <a:ext cx="558000" cy="0"/>
          </a:xfrm>
          <a:prstGeom prst="straightConnector1">
            <a:avLst/>
          </a:prstGeom>
          <a:noFill/>
          <a:ln cap="flat" cmpd="sng" w="76200">
            <a:solidFill>
              <a:srgbClr val="C790EB"/>
            </a:solidFill>
            <a:prstDash val="solid"/>
            <a:round/>
            <a:headEnd len="med" w="med" type="none"/>
            <a:tailEnd len="med" w="med" type="none"/>
          </a:ln>
        </p:spPr>
      </p:cxnSp>
      <p:sp>
        <p:nvSpPr>
          <p:cNvPr id="862" name="Google Shape;862;p48"/>
          <p:cNvSpPr/>
          <p:nvPr/>
        </p:nvSpPr>
        <p:spPr>
          <a:xfrm>
            <a:off x="1591647" y="3197220"/>
            <a:ext cx="124500" cy="143700"/>
          </a:xfrm>
          <a:prstGeom prst="star6">
            <a:avLst>
              <a:gd fmla="val 28868" name="adj"/>
              <a:gd fmla="val 115470" name="hf"/>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63" name="Google Shape;863;p48"/>
          <p:cNvCxnSpPr/>
          <p:nvPr/>
        </p:nvCxnSpPr>
        <p:spPr>
          <a:xfrm>
            <a:off x="1975857" y="3812888"/>
            <a:ext cx="558000" cy="0"/>
          </a:xfrm>
          <a:prstGeom prst="straightConnector1">
            <a:avLst/>
          </a:prstGeom>
          <a:noFill/>
          <a:ln cap="flat" cmpd="sng" w="76200">
            <a:solidFill>
              <a:srgbClr val="C790EB"/>
            </a:solidFill>
            <a:prstDash val="solid"/>
            <a:round/>
            <a:headEnd len="med" w="med" type="none"/>
            <a:tailEnd len="med" w="med" type="none"/>
          </a:ln>
        </p:spPr>
      </p:cxnSp>
      <p:sp>
        <p:nvSpPr>
          <p:cNvPr id="864" name="Google Shape;864;p4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8" name="Shape 868"/>
        <p:cNvGrpSpPr/>
        <p:nvPr/>
      </p:nvGrpSpPr>
      <p:grpSpPr>
        <a:xfrm>
          <a:off x="0" y="0"/>
          <a:ext cx="0" cy="0"/>
          <a:chOff x="0" y="0"/>
          <a:chExt cx="0" cy="0"/>
        </a:xfrm>
      </p:grpSpPr>
      <p:sp>
        <p:nvSpPr>
          <p:cNvPr id="869" name="Google Shape;869;p49"/>
          <p:cNvSpPr txBox="1"/>
          <p:nvPr/>
        </p:nvSpPr>
        <p:spPr>
          <a:xfrm>
            <a:off x="6321145" y="2966772"/>
            <a:ext cx="7680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Pos 4</a:t>
            </a:r>
            <a:endParaRPr/>
          </a:p>
        </p:txBody>
      </p:sp>
      <p:grpSp>
        <p:nvGrpSpPr>
          <p:cNvPr id="870" name="Google Shape;870;p49"/>
          <p:cNvGrpSpPr/>
          <p:nvPr/>
        </p:nvGrpSpPr>
        <p:grpSpPr>
          <a:xfrm>
            <a:off x="7084085" y="2052237"/>
            <a:ext cx="437400" cy="1904400"/>
            <a:chOff x="4520254" y="2404233"/>
            <a:chExt cx="437400" cy="1904400"/>
          </a:xfrm>
        </p:grpSpPr>
        <p:sp>
          <p:nvSpPr>
            <p:cNvPr id="871" name="Google Shape;871;p49"/>
            <p:cNvSpPr/>
            <p:nvPr/>
          </p:nvSpPr>
          <p:spPr>
            <a:xfrm>
              <a:off x="4520254" y="2404233"/>
              <a:ext cx="437400" cy="317400"/>
            </a:xfrm>
            <a:prstGeom prst="rect">
              <a:avLst/>
            </a:prstGeom>
            <a:solidFill>
              <a:srgbClr val="0B5394"/>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49"/>
            <p:cNvSpPr/>
            <p:nvPr/>
          </p:nvSpPr>
          <p:spPr>
            <a:xfrm>
              <a:off x="4520254" y="2721633"/>
              <a:ext cx="437400" cy="317400"/>
            </a:xfrm>
            <a:prstGeom prst="rect">
              <a:avLst/>
            </a:prstGeom>
            <a:solidFill>
              <a:srgbClr val="FFFFF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49"/>
            <p:cNvSpPr/>
            <p:nvPr/>
          </p:nvSpPr>
          <p:spPr>
            <a:xfrm>
              <a:off x="4520254" y="3039033"/>
              <a:ext cx="437400" cy="317400"/>
            </a:xfrm>
            <a:prstGeom prst="rect">
              <a:avLst/>
            </a:prstGeom>
            <a:solidFill>
              <a:srgbClr val="3D85C6"/>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49"/>
            <p:cNvSpPr/>
            <p:nvPr/>
          </p:nvSpPr>
          <p:spPr>
            <a:xfrm>
              <a:off x="4520254" y="3356433"/>
              <a:ext cx="437400" cy="317400"/>
            </a:xfrm>
            <a:prstGeom prst="rect">
              <a:avLst/>
            </a:prstGeom>
            <a:solidFill>
              <a:srgbClr val="3D85C6"/>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49"/>
            <p:cNvSpPr/>
            <p:nvPr/>
          </p:nvSpPr>
          <p:spPr>
            <a:xfrm>
              <a:off x="4520254" y="3673833"/>
              <a:ext cx="437400" cy="317400"/>
            </a:xfrm>
            <a:prstGeom prst="rect">
              <a:avLst/>
            </a:prstGeom>
            <a:solidFill>
              <a:srgbClr val="9FC5E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49"/>
            <p:cNvSpPr/>
            <p:nvPr/>
          </p:nvSpPr>
          <p:spPr>
            <a:xfrm>
              <a:off x="4520254" y="3991233"/>
              <a:ext cx="437400" cy="317400"/>
            </a:xfrm>
            <a:prstGeom prst="rect">
              <a:avLst/>
            </a:prstGeom>
            <a:solidFill>
              <a:srgbClr val="FFFFF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7" name="Google Shape;877;p49"/>
          <p:cNvGrpSpPr/>
          <p:nvPr/>
        </p:nvGrpSpPr>
        <p:grpSpPr>
          <a:xfrm>
            <a:off x="7545240" y="2052225"/>
            <a:ext cx="437400" cy="1904400"/>
            <a:chOff x="5551879" y="2404220"/>
            <a:chExt cx="437400" cy="1904400"/>
          </a:xfrm>
        </p:grpSpPr>
        <p:sp>
          <p:nvSpPr>
            <p:cNvPr id="878" name="Google Shape;878;p49"/>
            <p:cNvSpPr/>
            <p:nvPr/>
          </p:nvSpPr>
          <p:spPr>
            <a:xfrm>
              <a:off x="5551879" y="2404220"/>
              <a:ext cx="437400" cy="317400"/>
            </a:xfrm>
            <a:prstGeom prst="rect">
              <a:avLst/>
            </a:prstGeom>
            <a:solidFill>
              <a:srgbClr val="0B5394"/>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49"/>
            <p:cNvSpPr/>
            <p:nvPr/>
          </p:nvSpPr>
          <p:spPr>
            <a:xfrm>
              <a:off x="5551879" y="2721620"/>
              <a:ext cx="437400" cy="317400"/>
            </a:xfrm>
            <a:prstGeom prst="rect">
              <a:avLst/>
            </a:prstGeom>
            <a:solidFill>
              <a:srgbClr val="FFFFF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49"/>
            <p:cNvSpPr/>
            <p:nvPr/>
          </p:nvSpPr>
          <p:spPr>
            <a:xfrm>
              <a:off x="5551879" y="3039020"/>
              <a:ext cx="437400" cy="317400"/>
            </a:xfrm>
            <a:prstGeom prst="rect">
              <a:avLst/>
            </a:prstGeom>
            <a:solidFill>
              <a:srgbClr val="0B5394"/>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49"/>
            <p:cNvSpPr/>
            <p:nvPr/>
          </p:nvSpPr>
          <p:spPr>
            <a:xfrm>
              <a:off x="5551879" y="3356420"/>
              <a:ext cx="437400" cy="317400"/>
            </a:xfrm>
            <a:prstGeom prst="rect">
              <a:avLst/>
            </a:prstGeom>
            <a:solidFill>
              <a:srgbClr val="0B5394"/>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49"/>
            <p:cNvSpPr/>
            <p:nvPr/>
          </p:nvSpPr>
          <p:spPr>
            <a:xfrm>
              <a:off x="5551879" y="3673820"/>
              <a:ext cx="437400" cy="317400"/>
            </a:xfrm>
            <a:prstGeom prst="rect">
              <a:avLst/>
            </a:prstGeom>
            <a:solidFill>
              <a:srgbClr val="0B5394"/>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49"/>
            <p:cNvSpPr/>
            <p:nvPr/>
          </p:nvSpPr>
          <p:spPr>
            <a:xfrm>
              <a:off x="5551879" y="3991220"/>
              <a:ext cx="437400" cy="317400"/>
            </a:xfrm>
            <a:prstGeom prst="rect">
              <a:avLst/>
            </a:prstGeom>
            <a:solidFill>
              <a:srgbClr val="FFFFF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4" name="Google Shape;884;p49"/>
          <p:cNvGrpSpPr/>
          <p:nvPr/>
        </p:nvGrpSpPr>
        <p:grpSpPr>
          <a:xfrm>
            <a:off x="8004335" y="2052225"/>
            <a:ext cx="437400" cy="1904400"/>
            <a:chOff x="6583504" y="2404220"/>
            <a:chExt cx="437400" cy="1904400"/>
          </a:xfrm>
        </p:grpSpPr>
        <p:sp>
          <p:nvSpPr>
            <p:cNvPr id="885" name="Google Shape;885;p49"/>
            <p:cNvSpPr/>
            <p:nvPr/>
          </p:nvSpPr>
          <p:spPr>
            <a:xfrm>
              <a:off x="6583504" y="2404220"/>
              <a:ext cx="437400" cy="317400"/>
            </a:xfrm>
            <a:prstGeom prst="rect">
              <a:avLst/>
            </a:prstGeom>
            <a:solidFill>
              <a:srgbClr val="0B5394"/>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49"/>
            <p:cNvSpPr/>
            <p:nvPr/>
          </p:nvSpPr>
          <p:spPr>
            <a:xfrm>
              <a:off x="6583504" y="2721620"/>
              <a:ext cx="437400" cy="317400"/>
            </a:xfrm>
            <a:prstGeom prst="rect">
              <a:avLst/>
            </a:prstGeom>
            <a:solidFill>
              <a:srgbClr val="FFFFF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49"/>
            <p:cNvSpPr/>
            <p:nvPr/>
          </p:nvSpPr>
          <p:spPr>
            <a:xfrm>
              <a:off x="6583504" y="3039020"/>
              <a:ext cx="437400" cy="317400"/>
            </a:xfrm>
            <a:prstGeom prst="rect">
              <a:avLst/>
            </a:prstGeom>
            <a:solidFill>
              <a:srgbClr val="CFE2F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49"/>
            <p:cNvSpPr/>
            <p:nvPr/>
          </p:nvSpPr>
          <p:spPr>
            <a:xfrm>
              <a:off x="6583504" y="3356420"/>
              <a:ext cx="437400" cy="317400"/>
            </a:xfrm>
            <a:prstGeom prst="rect">
              <a:avLst/>
            </a:prstGeom>
            <a:solidFill>
              <a:srgbClr val="CFE2F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49"/>
            <p:cNvSpPr/>
            <p:nvPr/>
          </p:nvSpPr>
          <p:spPr>
            <a:xfrm>
              <a:off x="6583504" y="3673820"/>
              <a:ext cx="437400" cy="317400"/>
            </a:xfrm>
            <a:prstGeom prst="rect">
              <a:avLst/>
            </a:prstGeom>
            <a:solidFill>
              <a:srgbClr val="0B5394"/>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49"/>
            <p:cNvSpPr/>
            <p:nvPr/>
          </p:nvSpPr>
          <p:spPr>
            <a:xfrm>
              <a:off x="6583504" y="3991220"/>
              <a:ext cx="437400" cy="317400"/>
            </a:xfrm>
            <a:prstGeom prst="rect">
              <a:avLst/>
            </a:prstGeom>
            <a:solidFill>
              <a:srgbClr val="FFFFF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1" name="Google Shape;891;p49"/>
          <p:cNvSpPr txBox="1"/>
          <p:nvPr/>
        </p:nvSpPr>
        <p:spPr>
          <a:xfrm rot="2700734">
            <a:off x="6993782" y="4144541"/>
            <a:ext cx="993839" cy="476449"/>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Sample 1</a:t>
            </a:r>
            <a:endParaRPr/>
          </a:p>
        </p:txBody>
      </p:sp>
      <p:sp>
        <p:nvSpPr>
          <p:cNvPr id="892" name="Google Shape;892;p49"/>
          <p:cNvSpPr txBox="1"/>
          <p:nvPr/>
        </p:nvSpPr>
        <p:spPr>
          <a:xfrm rot="2700734">
            <a:off x="7471576" y="4144541"/>
            <a:ext cx="993839" cy="476449"/>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Sample 2</a:t>
            </a:r>
            <a:endParaRPr/>
          </a:p>
        </p:txBody>
      </p:sp>
      <p:sp>
        <p:nvSpPr>
          <p:cNvPr id="893" name="Google Shape;893;p49"/>
          <p:cNvSpPr txBox="1"/>
          <p:nvPr/>
        </p:nvSpPr>
        <p:spPr>
          <a:xfrm rot="2700734">
            <a:off x="7949371" y="4144541"/>
            <a:ext cx="993839" cy="476449"/>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Sample 3</a:t>
            </a:r>
            <a:endParaRPr/>
          </a:p>
        </p:txBody>
      </p:sp>
      <p:sp>
        <p:nvSpPr>
          <p:cNvPr id="894" name="Google Shape;894;p49"/>
          <p:cNvSpPr txBox="1"/>
          <p:nvPr>
            <p:ph type="title"/>
          </p:nvPr>
        </p:nvSpPr>
        <p:spPr>
          <a:xfrm>
            <a:off x="311700" y="445025"/>
            <a:ext cx="33621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Non-negative matrix factorization for metagenotypes</a:t>
            </a:r>
            <a:endParaRPr/>
          </a:p>
        </p:txBody>
      </p:sp>
      <p:sp>
        <p:nvSpPr>
          <p:cNvPr id="895" name="Google Shape;895;p49"/>
          <p:cNvSpPr txBox="1"/>
          <p:nvPr/>
        </p:nvSpPr>
        <p:spPr>
          <a:xfrm>
            <a:off x="6321145" y="2649727"/>
            <a:ext cx="7680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Pos 3</a:t>
            </a:r>
            <a:endParaRPr/>
          </a:p>
        </p:txBody>
      </p:sp>
      <p:sp>
        <p:nvSpPr>
          <p:cNvPr id="896" name="Google Shape;896;p49"/>
          <p:cNvSpPr txBox="1"/>
          <p:nvPr/>
        </p:nvSpPr>
        <p:spPr>
          <a:xfrm>
            <a:off x="6321145" y="2015637"/>
            <a:ext cx="7680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Pos 1</a:t>
            </a:r>
            <a:endParaRPr/>
          </a:p>
        </p:txBody>
      </p:sp>
      <p:sp>
        <p:nvSpPr>
          <p:cNvPr id="897" name="Google Shape;897;p49"/>
          <p:cNvSpPr txBox="1"/>
          <p:nvPr/>
        </p:nvSpPr>
        <p:spPr>
          <a:xfrm>
            <a:off x="6321145" y="2332682"/>
            <a:ext cx="7680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Pos 2</a:t>
            </a:r>
            <a:endParaRPr/>
          </a:p>
        </p:txBody>
      </p:sp>
      <p:sp>
        <p:nvSpPr>
          <p:cNvPr id="898" name="Google Shape;898;p49"/>
          <p:cNvSpPr txBox="1"/>
          <p:nvPr/>
        </p:nvSpPr>
        <p:spPr>
          <a:xfrm>
            <a:off x="6321145" y="3283817"/>
            <a:ext cx="7680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Pos 5</a:t>
            </a:r>
            <a:endParaRPr/>
          </a:p>
        </p:txBody>
      </p:sp>
      <p:sp>
        <p:nvSpPr>
          <p:cNvPr id="899" name="Google Shape;899;p49"/>
          <p:cNvSpPr txBox="1"/>
          <p:nvPr/>
        </p:nvSpPr>
        <p:spPr>
          <a:xfrm>
            <a:off x="6321145" y="3600862"/>
            <a:ext cx="7680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Pos 6</a:t>
            </a:r>
            <a:endParaRPr/>
          </a:p>
        </p:txBody>
      </p:sp>
      <p:sp>
        <p:nvSpPr>
          <p:cNvPr id="900" name="Google Shape;900;p4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4" name="Shape 904"/>
        <p:cNvGrpSpPr/>
        <p:nvPr/>
      </p:nvGrpSpPr>
      <p:grpSpPr>
        <a:xfrm>
          <a:off x="0" y="0"/>
          <a:ext cx="0" cy="0"/>
          <a:chOff x="0" y="0"/>
          <a:chExt cx="0" cy="0"/>
        </a:xfrm>
      </p:grpSpPr>
      <p:grpSp>
        <p:nvGrpSpPr>
          <p:cNvPr id="905" name="Google Shape;905;p50"/>
          <p:cNvGrpSpPr/>
          <p:nvPr/>
        </p:nvGrpSpPr>
        <p:grpSpPr>
          <a:xfrm>
            <a:off x="5478863" y="1711512"/>
            <a:ext cx="182925" cy="176400"/>
            <a:chOff x="1778000" y="1636900"/>
            <a:chExt cx="182925" cy="176400"/>
          </a:xfrm>
        </p:grpSpPr>
        <p:cxnSp>
          <p:nvCxnSpPr>
            <p:cNvPr id="906" name="Google Shape;906;p50"/>
            <p:cNvCxnSpPr/>
            <p:nvPr/>
          </p:nvCxnSpPr>
          <p:spPr>
            <a:xfrm>
              <a:off x="1778000" y="1636900"/>
              <a:ext cx="176400" cy="176400"/>
            </a:xfrm>
            <a:prstGeom prst="straightConnector1">
              <a:avLst/>
            </a:prstGeom>
            <a:noFill/>
            <a:ln cap="flat" cmpd="sng" w="38100">
              <a:solidFill>
                <a:srgbClr val="595959"/>
              </a:solidFill>
              <a:prstDash val="solid"/>
              <a:round/>
              <a:headEnd len="med" w="med" type="none"/>
              <a:tailEnd len="med" w="med" type="none"/>
            </a:ln>
          </p:spPr>
        </p:cxnSp>
        <p:cxnSp>
          <p:nvCxnSpPr>
            <p:cNvPr id="907" name="Google Shape;907;p50"/>
            <p:cNvCxnSpPr/>
            <p:nvPr/>
          </p:nvCxnSpPr>
          <p:spPr>
            <a:xfrm rot="5400000">
              <a:off x="1784525" y="1636900"/>
              <a:ext cx="176400" cy="176400"/>
            </a:xfrm>
            <a:prstGeom prst="straightConnector1">
              <a:avLst/>
            </a:prstGeom>
            <a:noFill/>
            <a:ln cap="flat" cmpd="sng" w="38100">
              <a:solidFill>
                <a:srgbClr val="595959"/>
              </a:solidFill>
              <a:prstDash val="solid"/>
              <a:round/>
              <a:headEnd len="med" w="med" type="none"/>
              <a:tailEnd len="med" w="med" type="none"/>
            </a:ln>
          </p:spPr>
        </p:cxnSp>
      </p:grpSp>
      <p:grpSp>
        <p:nvGrpSpPr>
          <p:cNvPr id="908" name="Google Shape;908;p50"/>
          <p:cNvGrpSpPr/>
          <p:nvPr/>
        </p:nvGrpSpPr>
        <p:grpSpPr>
          <a:xfrm>
            <a:off x="5126538" y="2052237"/>
            <a:ext cx="437400" cy="1904400"/>
            <a:chOff x="845925" y="1845675"/>
            <a:chExt cx="437400" cy="1904400"/>
          </a:xfrm>
        </p:grpSpPr>
        <p:sp>
          <p:nvSpPr>
            <p:cNvPr id="909" name="Google Shape;909;p50"/>
            <p:cNvSpPr/>
            <p:nvPr/>
          </p:nvSpPr>
          <p:spPr>
            <a:xfrm>
              <a:off x="845925" y="1845675"/>
              <a:ext cx="437400" cy="317400"/>
            </a:xfrm>
            <a:prstGeom prst="rect">
              <a:avLst/>
            </a:prstGeom>
            <a:solidFill>
              <a:srgbClr val="07376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50"/>
            <p:cNvSpPr/>
            <p:nvPr/>
          </p:nvSpPr>
          <p:spPr>
            <a:xfrm>
              <a:off x="845925" y="2163075"/>
              <a:ext cx="437400" cy="317400"/>
            </a:xfrm>
            <a:prstGeom prst="rect">
              <a:avLst/>
            </a:prstGeom>
            <a:solidFill>
              <a:srgbClr val="FFFFF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50"/>
            <p:cNvSpPr/>
            <p:nvPr/>
          </p:nvSpPr>
          <p:spPr>
            <a:xfrm>
              <a:off x="845925" y="2480475"/>
              <a:ext cx="437400" cy="317400"/>
            </a:xfrm>
            <a:prstGeom prst="rect">
              <a:avLst/>
            </a:prstGeom>
            <a:solidFill>
              <a:srgbClr val="07376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50"/>
            <p:cNvSpPr/>
            <p:nvPr/>
          </p:nvSpPr>
          <p:spPr>
            <a:xfrm>
              <a:off x="845925" y="2797875"/>
              <a:ext cx="437400" cy="317400"/>
            </a:xfrm>
            <a:prstGeom prst="rect">
              <a:avLst/>
            </a:prstGeom>
            <a:solidFill>
              <a:srgbClr val="07376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50"/>
            <p:cNvSpPr/>
            <p:nvPr/>
          </p:nvSpPr>
          <p:spPr>
            <a:xfrm>
              <a:off x="845925" y="3115275"/>
              <a:ext cx="437400" cy="317400"/>
            </a:xfrm>
            <a:prstGeom prst="rect">
              <a:avLst/>
            </a:prstGeom>
            <a:solidFill>
              <a:srgbClr val="FFFFF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50"/>
            <p:cNvSpPr/>
            <p:nvPr/>
          </p:nvSpPr>
          <p:spPr>
            <a:xfrm>
              <a:off x="845925" y="3432675"/>
              <a:ext cx="437400" cy="317400"/>
            </a:xfrm>
            <a:prstGeom prst="rect">
              <a:avLst/>
            </a:prstGeom>
            <a:solidFill>
              <a:srgbClr val="FFFFF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5" name="Google Shape;915;p50"/>
          <p:cNvGrpSpPr/>
          <p:nvPr/>
        </p:nvGrpSpPr>
        <p:grpSpPr>
          <a:xfrm>
            <a:off x="5022532" y="1205930"/>
            <a:ext cx="1082827" cy="317400"/>
            <a:chOff x="845925" y="1845675"/>
            <a:chExt cx="874800" cy="317400"/>
          </a:xfrm>
        </p:grpSpPr>
        <p:sp>
          <p:nvSpPr>
            <p:cNvPr id="916" name="Google Shape;916;p50"/>
            <p:cNvSpPr/>
            <p:nvPr/>
          </p:nvSpPr>
          <p:spPr>
            <a:xfrm>
              <a:off x="845925" y="1845675"/>
              <a:ext cx="437400" cy="317400"/>
            </a:xfrm>
            <a:prstGeom prst="rect">
              <a:avLst/>
            </a:prstGeom>
            <a:solidFill>
              <a:srgbClr val="666666"/>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50"/>
            <p:cNvSpPr/>
            <p:nvPr/>
          </p:nvSpPr>
          <p:spPr>
            <a:xfrm>
              <a:off x="1283325" y="1845675"/>
              <a:ext cx="437400" cy="317400"/>
            </a:xfrm>
            <a:prstGeom prst="rect">
              <a:avLst/>
            </a:prstGeom>
            <a:solidFill>
              <a:srgbClr val="D9D9D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8" name="Google Shape;918;p50"/>
          <p:cNvGrpSpPr/>
          <p:nvPr/>
        </p:nvGrpSpPr>
        <p:grpSpPr>
          <a:xfrm>
            <a:off x="6459648" y="2953487"/>
            <a:ext cx="250325" cy="101875"/>
            <a:chOff x="3319775" y="3166350"/>
            <a:chExt cx="250325" cy="101875"/>
          </a:xfrm>
        </p:grpSpPr>
        <p:cxnSp>
          <p:nvCxnSpPr>
            <p:cNvPr id="919" name="Google Shape;919;p50"/>
            <p:cNvCxnSpPr/>
            <p:nvPr/>
          </p:nvCxnSpPr>
          <p:spPr>
            <a:xfrm>
              <a:off x="3319775" y="3268225"/>
              <a:ext cx="250200" cy="0"/>
            </a:xfrm>
            <a:prstGeom prst="straightConnector1">
              <a:avLst/>
            </a:prstGeom>
            <a:noFill/>
            <a:ln cap="flat" cmpd="sng" w="38100">
              <a:solidFill>
                <a:srgbClr val="595959"/>
              </a:solidFill>
              <a:prstDash val="solid"/>
              <a:round/>
              <a:headEnd len="med" w="med" type="none"/>
              <a:tailEnd len="med" w="med" type="none"/>
            </a:ln>
          </p:spPr>
        </p:cxnSp>
        <p:cxnSp>
          <p:nvCxnSpPr>
            <p:cNvPr id="920" name="Google Shape;920;p50"/>
            <p:cNvCxnSpPr/>
            <p:nvPr/>
          </p:nvCxnSpPr>
          <p:spPr>
            <a:xfrm rot="10800000">
              <a:off x="3319900" y="3166350"/>
              <a:ext cx="250200" cy="0"/>
            </a:xfrm>
            <a:prstGeom prst="straightConnector1">
              <a:avLst/>
            </a:prstGeom>
            <a:noFill/>
            <a:ln cap="flat" cmpd="sng" w="38100">
              <a:solidFill>
                <a:srgbClr val="595959"/>
              </a:solidFill>
              <a:prstDash val="solid"/>
              <a:round/>
              <a:headEnd len="med" w="med" type="none"/>
              <a:tailEnd len="med" w="med" type="none"/>
            </a:ln>
          </p:spPr>
        </p:cxnSp>
      </p:grpSp>
      <p:grpSp>
        <p:nvGrpSpPr>
          <p:cNvPr id="921" name="Google Shape;921;p50"/>
          <p:cNvGrpSpPr/>
          <p:nvPr/>
        </p:nvGrpSpPr>
        <p:grpSpPr>
          <a:xfrm>
            <a:off x="5582493" y="2052237"/>
            <a:ext cx="437400" cy="1904400"/>
            <a:chOff x="1567550" y="2836275"/>
            <a:chExt cx="437400" cy="1904400"/>
          </a:xfrm>
        </p:grpSpPr>
        <p:sp>
          <p:nvSpPr>
            <p:cNvPr id="922" name="Google Shape;922;p50"/>
            <p:cNvSpPr/>
            <p:nvPr/>
          </p:nvSpPr>
          <p:spPr>
            <a:xfrm>
              <a:off x="1567550" y="2836275"/>
              <a:ext cx="437400" cy="317400"/>
            </a:xfrm>
            <a:prstGeom prst="rect">
              <a:avLst/>
            </a:prstGeom>
            <a:solidFill>
              <a:srgbClr val="07376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50"/>
            <p:cNvSpPr/>
            <p:nvPr/>
          </p:nvSpPr>
          <p:spPr>
            <a:xfrm>
              <a:off x="1567550" y="3153675"/>
              <a:ext cx="437400" cy="317400"/>
            </a:xfrm>
            <a:prstGeom prst="rect">
              <a:avLst/>
            </a:prstGeom>
            <a:solidFill>
              <a:srgbClr val="FFFFF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50"/>
            <p:cNvSpPr/>
            <p:nvPr/>
          </p:nvSpPr>
          <p:spPr>
            <a:xfrm>
              <a:off x="1567550" y="3471075"/>
              <a:ext cx="437400" cy="317400"/>
            </a:xfrm>
            <a:prstGeom prst="rect">
              <a:avLst/>
            </a:prstGeom>
            <a:solidFill>
              <a:srgbClr val="FFFFF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50"/>
            <p:cNvSpPr/>
            <p:nvPr/>
          </p:nvSpPr>
          <p:spPr>
            <a:xfrm>
              <a:off x="1567550" y="3788475"/>
              <a:ext cx="437400" cy="317400"/>
            </a:xfrm>
            <a:prstGeom prst="rect">
              <a:avLst/>
            </a:prstGeom>
            <a:solidFill>
              <a:srgbClr val="FFFFF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50"/>
            <p:cNvSpPr/>
            <p:nvPr/>
          </p:nvSpPr>
          <p:spPr>
            <a:xfrm>
              <a:off x="1567550" y="4105875"/>
              <a:ext cx="437400" cy="317400"/>
            </a:xfrm>
            <a:prstGeom prst="rect">
              <a:avLst/>
            </a:prstGeom>
            <a:solidFill>
              <a:srgbClr val="07376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50"/>
            <p:cNvSpPr/>
            <p:nvPr/>
          </p:nvSpPr>
          <p:spPr>
            <a:xfrm>
              <a:off x="1567550" y="4423275"/>
              <a:ext cx="437400" cy="317400"/>
            </a:xfrm>
            <a:prstGeom prst="rect">
              <a:avLst/>
            </a:prstGeom>
            <a:solidFill>
              <a:srgbClr val="FFFFF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8" name="Google Shape;928;p50"/>
          <p:cNvGrpSpPr/>
          <p:nvPr/>
        </p:nvGrpSpPr>
        <p:grpSpPr>
          <a:xfrm>
            <a:off x="5022558" y="852755"/>
            <a:ext cx="1082827" cy="317400"/>
            <a:chOff x="845925" y="1845675"/>
            <a:chExt cx="874800" cy="317400"/>
          </a:xfrm>
        </p:grpSpPr>
        <p:sp>
          <p:nvSpPr>
            <p:cNvPr id="929" name="Google Shape;929;p50"/>
            <p:cNvSpPr/>
            <p:nvPr/>
          </p:nvSpPr>
          <p:spPr>
            <a:xfrm>
              <a:off x="845925" y="1845675"/>
              <a:ext cx="437400" cy="317400"/>
            </a:xfrm>
            <a:prstGeom prst="rect">
              <a:avLst/>
            </a:prstGeom>
            <a:solidFill>
              <a:srgbClr val="0000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50"/>
            <p:cNvSpPr/>
            <p:nvPr/>
          </p:nvSpPr>
          <p:spPr>
            <a:xfrm>
              <a:off x="1283325" y="1845675"/>
              <a:ext cx="437400" cy="317400"/>
            </a:xfrm>
            <a:prstGeom prst="rect">
              <a:avLst/>
            </a:prstGeom>
            <a:solidFill>
              <a:srgbClr val="FFFFF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1" name="Google Shape;931;p50"/>
          <p:cNvGrpSpPr/>
          <p:nvPr/>
        </p:nvGrpSpPr>
        <p:grpSpPr>
          <a:xfrm>
            <a:off x="5022532" y="499580"/>
            <a:ext cx="1082827" cy="317400"/>
            <a:chOff x="845925" y="1845675"/>
            <a:chExt cx="874800" cy="317400"/>
          </a:xfrm>
        </p:grpSpPr>
        <p:sp>
          <p:nvSpPr>
            <p:cNvPr id="932" name="Google Shape;932;p50"/>
            <p:cNvSpPr/>
            <p:nvPr/>
          </p:nvSpPr>
          <p:spPr>
            <a:xfrm>
              <a:off x="845925" y="1845675"/>
              <a:ext cx="437400" cy="317400"/>
            </a:xfrm>
            <a:prstGeom prst="rect">
              <a:avLst/>
            </a:prstGeom>
            <a:solidFill>
              <a:srgbClr val="F3F3F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50"/>
            <p:cNvSpPr/>
            <p:nvPr/>
          </p:nvSpPr>
          <p:spPr>
            <a:xfrm>
              <a:off x="1283325" y="1845675"/>
              <a:ext cx="437400" cy="317400"/>
            </a:xfrm>
            <a:prstGeom prst="rect">
              <a:avLst/>
            </a:prstGeom>
            <a:solidFill>
              <a:srgbClr val="43434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4" name="Google Shape;934;p50"/>
          <p:cNvSpPr txBox="1"/>
          <p:nvPr/>
        </p:nvSpPr>
        <p:spPr>
          <a:xfrm rot="2701667">
            <a:off x="5013195" y="4102541"/>
            <a:ext cx="874833" cy="476449"/>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Strain A</a:t>
            </a:r>
            <a:endParaRPr/>
          </a:p>
        </p:txBody>
      </p:sp>
      <p:grpSp>
        <p:nvGrpSpPr>
          <p:cNvPr id="935" name="Google Shape;935;p50"/>
          <p:cNvGrpSpPr/>
          <p:nvPr/>
        </p:nvGrpSpPr>
        <p:grpSpPr>
          <a:xfrm>
            <a:off x="7084085" y="2052237"/>
            <a:ext cx="437400" cy="1904400"/>
            <a:chOff x="4520254" y="2404233"/>
            <a:chExt cx="437400" cy="1904400"/>
          </a:xfrm>
        </p:grpSpPr>
        <p:sp>
          <p:nvSpPr>
            <p:cNvPr id="936" name="Google Shape;936;p50"/>
            <p:cNvSpPr/>
            <p:nvPr/>
          </p:nvSpPr>
          <p:spPr>
            <a:xfrm>
              <a:off x="4520254" y="2404233"/>
              <a:ext cx="437400" cy="317400"/>
            </a:xfrm>
            <a:prstGeom prst="rect">
              <a:avLst/>
            </a:prstGeom>
            <a:solidFill>
              <a:srgbClr val="0B5394"/>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50"/>
            <p:cNvSpPr/>
            <p:nvPr/>
          </p:nvSpPr>
          <p:spPr>
            <a:xfrm>
              <a:off x="4520254" y="2721633"/>
              <a:ext cx="437400" cy="317400"/>
            </a:xfrm>
            <a:prstGeom prst="rect">
              <a:avLst/>
            </a:prstGeom>
            <a:solidFill>
              <a:srgbClr val="FFFFF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50"/>
            <p:cNvSpPr/>
            <p:nvPr/>
          </p:nvSpPr>
          <p:spPr>
            <a:xfrm>
              <a:off x="4520254" y="3039033"/>
              <a:ext cx="437400" cy="317400"/>
            </a:xfrm>
            <a:prstGeom prst="rect">
              <a:avLst/>
            </a:prstGeom>
            <a:solidFill>
              <a:srgbClr val="3D85C6"/>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50"/>
            <p:cNvSpPr/>
            <p:nvPr/>
          </p:nvSpPr>
          <p:spPr>
            <a:xfrm>
              <a:off x="4520254" y="3356433"/>
              <a:ext cx="437400" cy="317400"/>
            </a:xfrm>
            <a:prstGeom prst="rect">
              <a:avLst/>
            </a:prstGeom>
            <a:solidFill>
              <a:srgbClr val="3D85C6"/>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50"/>
            <p:cNvSpPr/>
            <p:nvPr/>
          </p:nvSpPr>
          <p:spPr>
            <a:xfrm>
              <a:off x="4520254" y="3673833"/>
              <a:ext cx="437400" cy="317400"/>
            </a:xfrm>
            <a:prstGeom prst="rect">
              <a:avLst/>
            </a:prstGeom>
            <a:solidFill>
              <a:srgbClr val="9FC5E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50"/>
            <p:cNvSpPr/>
            <p:nvPr/>
          </p:nvSpPr>
          <p:spPr>
            <a:xfrm>
              <a:off x="4520254" y="3991233"/>
              <a:ext cx="437400" cy="317400"/>
            </a:xfrm>
            <a:prstGeom prst="rect">
              <a:avLst/>
            </a:prstGeom>
            <a:solidFill>
              <a:srgbClr val="FFFFF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2" name="Google Shape;942;p50"/>
          <p:cNvGrpSpPr/>
          <p:nvPr/>
        </p:nvGrpSpPr>
        <p:grpSpPr>
          <a:xfrm>
            <a:off x="7545240" y="2052225"/>
            <a:ext cx="437400" cy="1904400"/>
            <a:chOff x="5551879" y="2404220"/>
            <a:chExt cx="437400" cy="1904400"/>
          </a:xfrm>
        </p:grpSpPr>
        <p:sp>
          <p:nvSpPr>
            <p:cNvPr id="943" name="Google Shape;943;p50"/>
            <p:cNvSpPr/>
            <p:nvPr/>
          </p:nvSpPr>
          <p:spPr>
            <a:xfrm>
              <a:off x="5551879" y="2404220"/>
              <a:ext cx="437400" cy="317400"/>
            </a:xfrm>
            <a:prstGeom prst="rect">
              <a:avLst/>
            </a:prstGeom>
            <a:solidFill>
              <a:srgbClr val="0B5394"/>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50"/>
            <p:cNvSpPr/>
            <p:nvPr/>
          </p:nvSpPr>
          <p:spPr>
            <a:xfrm>
              <a:off x="5551879" y="2721620"/>
              <a:ext cx="437400" cy="317400"/>
            </a:xfrm>
            <a:prstGeom prst="rect">
              <a:avLst/>
            </a:prstGeom>
            <a:solidFill>
              <a:srgbClr val="FFFFF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50"/>
            <p:cNvSpPr/>
            <p:nvPr/>
          </p:nvSpPr>
          <p:spPr>
            <a:xfrm>
              <a:off x="5551879" y="3039020"/>
              <a:ext cx="437400" cy="317400"/>
            </a:xfrm>
            <a:prstGeom prst="rect">
              <a:avLst/>
            </a:prstGeom>
            <a:solidFill>
              <a:srgbClr val="0B5394"/>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50"/>
            <p:cNvSpPr/>
            <p:nvPr/>
          </p:nvSpPr>
          <p:spPr>
            <a:xfrm>
              <a:off x="5551879" y="3356420"/>
              <a:ext cx="437400" cy="317400"/>
            </a:xfrm>
            <a:prstGeom prst="rect">
              <a:avLst/>
            </a:prstGeom>
            <a:solidFill>
              <a:srgbClr val="0B5394"/>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50"/>
            <p:cNvSpPr/>
            <p:nvPr/>
          </p:nvSpPr>
          <p:spPr>
            <a:xfrm>
              <a:off x="5551879" y="3673820"/>
              <a:ext cx="437400" cy="317400"/>
            </a:xfrm>
            <a:prstGeom prst="rect">
              <a:avLst/>
            </a:prstGeom>
            <a:solidFill>
              <a:srgbClr val="0B5394"/>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50"/>
            <p:cNvSpPr/>
            <p:nvPr/>
          </p:nvSpPr>
          <p:spPr>
            <a:xfrm>
              <a:off x="5551879" y="3991220"/>
              <a:ext cx="437400" cy="317400"/>
            </a:xfrm>
            <a:prstGeom prst="rect">
              <a:avLst/>
            </a:prstGeom>
            <a:solidFill>
              <a:srgbClr val="FFFFF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9" name="Google Shape;949;p50"/>
          <p:cNvGrpSpPr/>
          <p:nvPr/>
        </p:nvGrpSpPr>
        <p:grpSpPr>
          <a:xfrm>
            <a:off x="8004335" y="2052225"/>
            <a:ext cx="437400" cy="1904400"/>
            <a:chOff x="6583504" y="2404220"/>
            <a:chExt cx="437400" cy="1904400"/>
          </a:xfrm>
        </p:grpSpPr>
        <p:sp>
          <p:nvSpPr>
            <p:cNvPr id="950" name="Google Shape;950;p50"/>
            <p:cNvSpPr/>
            <p:nvPr/>
          </p:nvSpPr>
          <p:spPr>
            <a:xfrm>
              <a:off x="6583504" y="2404220"/>
              <a:ext cx="437400" cy="317400"/>
            </a:xfrm>
            <a:prstGeom prst="rect">
              <a:avLst/>
            </a:prstGeom>
            <a:solidFill>
              <a:srgbClr val="0B5394"/>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50"/>
            <p:cNvSpPr/>
            <p:nvPr/>
          </p:nvSpPr>
          <p:spPr>
            <a:xfrm>
              <a:off x="6583504" y="2721620"/>
              <a:ext cx="437400" cy="317400"/>
            </a:xfrm>
            <a:prstGeom prst="rect">
              <a:avLst/>
            </a:prstGeom>
            <a:solidFill>
              <a:srgbClr val="FFFFF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50"/>
            <p:cNvSpPr/>
            <p:nvPr/>
          </p:nvSpPr>
          <p:spPr>
            <a:xfrm>
              <a:off x="6583504" y="3039020"/>
              <a:ext cx="437400" cy="317400"/>
            </a:xfrm>
            <a:prstGeom prst="rect">
              <a:avLst/>
            </a:prstGeom>
            <a:solidFill>
              <a:srgbClr val="CFE2F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50"/>
            <p:cNvSpPr/>
            <p:nvPr/>
          </p:nvSpPr>
          <p:spPr>
            <a:xfrm>
              <a:off x="6583504" y="3356420"/>
              <a:ext cx="437400" cy="317400"/>
            </a:xfrm>
            <a:prstGeom prst="rect">
              <a:avLst/>
            </a:prstGeom>
            <a:solidFill>
              <a:srgbClr val="CFE2F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50"/>
            <p:cNvSpPr/>
            <p:nvPr/>
          </p:nvSpPr>
          <p:spPr>
            <a:xfrm>
              <a:off x="6583504" y="3673820"/>
              <a:ext cx="437400" cy="317400"/>
            </a:xfrm>
            <a:prstGeom prst="rect">
              <a:avLst/>
            </a:prstGeom>
            <a:solidFill>
              <a:srgbClr val="0B5394"/>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50"/>
            <p:cNvSpPr/>
            <p:nvPr/>
          </p:nvSpPr>
          <p:spPr>
            <a:xfrm>
              <a:off x="6583504" y="3991220"/>
              <a:ext cx="437400" cy="317400"/>
            </a:xfrm>
            <a:prstGeom prst="rect">
              <a:avLst/>
            </a:prstGeom>
            <a:solidFill>
              <a:srgbClr val="FFFFF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6" name="Google Shape;956;p50"/>
          <p:cNvSpPr txBox="1"/>
          <p:nvPr/>
        </p:nvSpPr>
        <p:spPr>
          <a:xfrm rot="2700734">
            <a:off x="6993782" y="4144541"/>
            <a:ext cx="993839" cy="476449"/>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Sample 1</a:t>
            </a:r>
            <a:endParaRPr/>
          </a:p>
        </p:txBody>
      </p:sp>
      <p:sp>
        <p:nvSpPr>
          <p:cNvPr id="957" name="Google Shape;957;p50"/>
          <p:cNvSpPr txBox="1"/>
          <p:nvPr/>
        </p:nvSpPr>
        <p:spPr>
          <a:xfrm rot="1038">
            <a:off x="4058022" y="804958"/>
            <a:ext cx="993900" cy="47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Sample 2</a:t>
            </a:r>
            <a:endParaRPr/>
          </a:p>
        </p:txBody>
      </p:sp>
      <p:sp>
        <p:nvSpPr>
          <p:cNvPr id="958" name="Google Shape;958;p50"/>
          <p:cNvSpPr txBox="1"/>
          <p:nvPr/>
        </p:nvSpPr>
        <p:spPr>
          <a:xfrm rot="1038">
            <a:off x="4058022" y="446466"/>
            <a:ext cx="993900" cy="47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Sample 1</a:t>
            </a:r>
            <a:endParaRPr/>
          </a:p>
        </p:txBody>
      </p:sp>
      <p:sp>
        <p:nvSpPr>
          <p:cNvPr id="959" name="Google Shape;959;p50"/>
          <p:cNvSpPr txBox="1"/>
          <p:nvPr/>
        </p:nvSpPr>
        <p:spPr>
          <a:xfrm rot="1038">
            <a:off x="4058022" y="1163449"/>
            <a:ext cx="993900" cy="47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Sample 3</a:t>
            </a:r>
            <a:endParaRPr/>
          </a:p>
        </p:txBody>
      </p:sp>
      <p:sp>
        <p:nvSpPr>
          <p:cNvPr id="960" name="Google Shape;960;p50"/>
          <p:cNvSpPr txBox="1"/>
          <p:nvPr/>
        </p:nvSpPr>
        <p:spPr>
          <a:xfrm>
            <a:off x="4343574" y="2649727"/>
            <a:ext cx="7680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Pos 3</a:t>
            </a:r>
            <a:endParaRPr/>
          </a:p>
        </p:txBody>
      </p:sp>
      <p:sp>
        <p:nvSpPr>
          <p:cNvPr id="961" name="Google Shape;961;p50"/>
          <p:cNvSpPr txBox="1"/>
          <p:nvPr/>
        </p:nvSpPr>
        <p:spPr>
          <a:xfrm>
            <a:off x="4343574" y="2966772"/>
            <a:ext cx="7680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Pos 4</a:t>
            </a:r>
            <a:endParaRPr/>
          </a:p>
        </p:txBody>
      </p:sp>
      <p:sp>
        <p:nvSpPr>
          <p:cNvPr id="962" name="Google Shape;962;p50"/>
          <p:cNvSpPr txBox="1"/>
          <p:nvPr/>
        </p:nvSpPr>
        <p:spPr>
          <a:xfrm>
            <a:off x="4343574" y="2015637"/>
            <a:ext cx="7680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Pos 1</a:t>
            </a:r>
            <a:endParaRPr/>
          </a:p>
        </p:txBody>
      </p:sp>
      <p:sp>
        <p:nvSpPr>
          <p:cNvPr id="963" name="Google Shape;963;p50"/>
          <p:cNvSpPr txBox="1"/>
          <p:nvPr/>
        </p:nvSpPr>
        <p:spPr>
          <a:xfrm>
            <a:off x="4343574" y="2332682"/>
            <a:ext cx="7680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Pos 2</a:t>
            </a:r>
            <a:endParaRPr/>
          </a:p>
        </p:txBody>
      </p:sp>
      <p:sp>
        <p:nvSpPr>
          <p:cNvPr id="964" name="Google Shape;964;p50"/>
          <p:cNvSpPr txBox="1"/>
          <p:nvPr/>
        </p:nvSpPr>
        <p:spPr>
          <a:xfrm>
            <a:off x="4343574" y="3283817"/>
            <a:ext cx="7680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Pos 5</a:t>
            </a:r>
            <a:endParaRPr/>
          </a:p>
        </p:txBody>
      </p:sp>
      <p:sp>
        <p:nvSpPr>
          <p:cNvPr id="965" name="Google Shape;965;p50"/>
          <p:cNvSpPr txBox="1"/>
          <p:nvPr/>
        </p:nvSpPr>
        <p:spPr>
          <a:xfrm>
            <a:off x="4343574" y="3600862"/>
            <a:ext cx="7680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Pos 6</a:t>
            </a:r>
            <a:endParaRPr/>
          </a:p>
        </p:txBody>
      </p:sp>
      <p:sp>
        <p:nvSpPr>
          <p:cNvPr id="966" name="Google Shape;966;p50"/>
          <p:cNvSpPr txBox="1"/>
          <p:nvPr/>
        </p:nvSpPr>
        <p:spPr>
          <a:xfrm rot="2701667">
            <a:off x="5546595" y="4102541"/>
            <a:ext cx="874833" cy="476449"/>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Strain B</a:t>
            </a:r>
            <a:endParaRPr/>
          </a:p>
        </p:txBody>
      </p:sp>
      <p:sp>
        <p:nvSpPr>
          <p:cNvPr id="967" name="Google Shape;967;p50"/>
          <p:cNvSpPr txBox="1"/>
          <p:nvPr/>
        </p:nvSpPr>
        <p:spPr>
          <a:xfrm rot="2700734">
            <a:off x="7471576" y="4144541"/>
            <a:ext cx="993839" cy="476449"/>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Sample 2</a:t>
            </a:r>
            <a:endParaRPr/>
          </a:p>
        </p:txBody>
      </p:sp>
      <p:sp>
        <p:nvSpPr>
          <p:cNvPr id="968" name="Google Shape;968;p50"/>
          <p:cNvSpPr txBox="1"/>
          <p:nvPr/>
        </p:nvSpPr>
        <p:spPr>
          <a:xfrm rot="2700734">
            <a:off x="7949371" y="4144541"/>
            <a:ext cx="993839" cy="476449"/>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Sample 3</a:t>
            </a:r>
            <a:endParaRPr/>
          </a:p>
        </p:txBody>
      </p:sp>
      <p:sp>
        <p:nvSpPr>
          <p:cNvPr id="969" name="Google Shape;969;p50"/>
          <p:cNvSpPr txBox="1"/>
          <p:nvPr>
            <p:ph type="title"/>
          </p:nvPr>
        </p:nvSpPr>
        <p:spPr>
          <a:xfrm>
            <a:off x="311700" y="445025"/>
            <a:ext cx="33621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Non-negative matrix factorization for metagenotypes</a:t>
            </a:r>
            <a:endParaRPr/>
          </a:p>
        </p:txBody>
      </p:sp>
      <p:sp>
        <p:nvSpPr>
          <p:cNvPr id="970" name="Google Shape;970;p50"/>
          <p:cNvSpPr txBox="1"/>
          <p:nvPr>
            <p:ph idx="1" type="body"/>
          </p:nvPr>
        </p:nvSpPr>
        <p:spPr>
          <a:xfrm>
            <a:off x="311700" y="1887900"/>
            <a:ext cx="3746400" cy="3137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Like NMF: model allele fractions as linear combinations of strain genotypes</a:t>
            </a:r>
            <a:endParaRPr/>
          </a:p>
        </p:txBody>
      </p:sp>
      <p:sp>
        <p:nvSpPr>
          <p:cNvPr id="971" name="Google Shape;971;p5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5" name="Shape 975"/>
        <p:cNvGrpSpPr/>
        <p:nvPr/>
      </p:nvGrpSpPr>
      <p:grpSpPr>
        <a:xfrm>
          <a:off x="0" y="0"/>
          <a:ext cx="0" cy="0"/>
          <a:chOff x="0" y="0"/>
          <a:chExt cx="0" cy="0"/>
        </a:xfrm>
      </p:grpSpPr>
      <p:sp>
        <p:nvSpPr>
          <p:cNvPr id="976" name="Google Shape;976;p51"/>
          <p:cNvSpPr/>
          <p:nvPr/>
        </p:nvSpPr>
        <p:spPr>
          <a:xfrm>
            <a:off x="5995875" y="374150"/>
            <a:ext cx="2328300" cy="4371000"/>
          </a:xfrm>
          <a:prstGeom prst="roundRect">
            <a:avLst>
              <a:gd fmla="val 16667" name="adj"/>
            </a:avLst>
          </a:prstGeom>
          <a:solidFill>
            <a:srgbClr val="F4F3FF">
              <a:alpha val="82120"/>
            </a:srgbClr>
          </a:solidFill>
          <a:ln cap="flat" cmpd="sng" w="9525">
            <a:solidFill>
              <a:srgbClr val="000000"/>
            </a:solidFill>
            <a:prstDash val="solid"/>
            <a:round/>
            <a:headEnd len="sm" w="sm" type="none"/>
            <a:tailEnd len="sm" w="sm" type="none"/>
          </a:ln>
        </p:spPr>
        <p:txBody>
          <a:bodyPr anchorCtr="0" anchor="ctr" bIns="18925" lIns="18925" spcFirstLastPara="1" rIns="18925" wrap="square" tIns="18925">
            <a:noAutofit/>
          </a:bodyPr>
          <a:lstStyle/>
          <a:p>
            <a:pPr indent="0" lvl="0" marL="0" rtl="0" algn="l">
              <a:spcBef>
                <a:spcPts val="0"/>
              </a:spcBef>
              <a:spcAft>
                <a:spcPts val="0"/>
              </a:spcAft>
              <a:buNone/>
            </a:pPr>
            <a:r>
              <a:t/>
            </a:r>
            <a:endParaRPr sz="100"/>
          </a:p>
        </p:txBody>
      </p:sp>
      <p:sp>
        <p:nvSpPr>
          <p:cNvPr id="977" name="Google Shape;977;p51"/>
          <p:cNvSpPr/>
          <p:nvPr/>
        </p:nvSpPr>
        <p:spPr>
          <a:xfrm>
            <a:off x="4723700" y="1773550"/>
            <a:ext cx="3378900" cy="2676300"/>
          </a:xfrm>
          <a:prstGeom prst="roundRect">
            <a:avLst>
              <a:gd fmla="val 16667" name="adj"/>
            </a:avLst>
          </a:prstGeom>
          <a:solidFill>
            <a:srgbClr val="FFF6FA">
              <a:alpha val="82120"/>
            </a:srgbClr>
          </a:solidFill>
          <a:ln cap="flat" cmpd="sng" w="9525">
            <a:solidFill>
              <a:srgbClr val="000000"/>
            </a:solidFill>
            <a:prstDash val="solid"/>
            <a:round/>
            <a:headEnd len="sm" w="sm" type="none"/>
            <a:tailEnd len="sm" w="sm" type="none"/>
          </a:ln>
        </p:spPr>
        <p:txBody>
          <a:bodyPr anchorCtr="0" anchor="ctr" bIns="18925" lIns="18925" spcFirstLastPara="1" rIns="18925" wrap="square" tIns="18925">
            <a:noAutofit/>
          </a:bodyPr>
          <a:lstStyle/>
          <a:p>
            <a:pPr indent="0" lvl="0" marL="0" rtl="0" algn="l">
              <a:spcBef>
                <a:spcPts val="0"/>
              </a:spcBef>
              <a:spcAft>
                <a:spcPts val="0"/>
              </a:spcAft>
              <a:buNone/>
            </a:pPr>
            <a:r>
              <a:t/>
            </a:r>
            <a:endParaRPr sz="100"/>
          </a:p>
        </p:txBody>
      </p:sp>
      <p:sp>
        <p:nvSpPr>
          <p:cNvPr id="978" name="Google Shape;978;p51"/>
          <p:cNvSpPr/>
          <p:nvPr/>
        </p:nvSpPr>
        <p:spPr>
          <a:xfrm>
            <a:off x="7370597" y="2565133"/>
            <a:ext cx="604800" cy="604800"/>
          </a:xfrm>
          <a:prstGeom prst="ellipse">
            <a:avLst/>
          </a:prstGeom>
          <a:solidFill>
            <a:srgbClr val="D9D9D9"/>
          </a:solidFill>
          <a:ln cap="flat" cmpd="sng" w="9525">
            <a:solidFill>
              <a:srgbClr val="000000"/>
            </a:solidFill>
            <a:prstDash val="solid"/>
            <a:round/>
            <a:headEnd len="sm" w="sm" type="none"/>
            <a:tailEnd len="sm" w="sm" type="none"/>
          </a:ln>
        </p:spPr>
        <p:txBody>
          <a:bodyPr anchorCtr="0" anchor="ctr" bIns="18925" lIns="18925" spcFirstLastPara="1" rIns="18925" wrap="square" tIns="18925">
            <a:noAutofit/>
          </a:bodyPr>
          <a:lstStyle/>
          <a:p>
            <a:pPr indent="0" lvl="0" marL="0" rtl="0" algn="l">
              <a:spcBef>
                <a:spcPts val="0"/>
              </a:spcBef>
              <a:spcAft>
                <a:spcPts val="0"/>
              </a:spcAft>
              <a:buNone/>
            </a:pPr>
            <a:r>
              <a:t/>
            </a:r>
            <a:endParaRPr sz="300"/>
          </a:p>
        </p:txBody>
      </p:sp>
      <p:sp>
        <p:nvSpPr>
          <p:cNvPr id="979" name="Google Shape;979;p51"/>
          <p:cNvSpPr txBox="1"/>
          <p:nvPr/>
        </p:nvSpPr>
        <p:spPr>
          <a:xfrm>
            <a:off x="7082566" y="4145043"/>
            <a:ext cx="625200" cy="284400"/>
          </a:xfrm>
          <a:prstGeom prst="rect">
            <a:avLst/>
          </a:prstGeom>
          <a:noFill/>
          <a:ln>
            <a:noFill/>
          </a:ln>
        </p:spPr>
        <p:txBody>
          <a:bodyPr anchorCtr="0" anchor="t" bIns="18925" lIns="18925" spcFirstLastPara="1" rIns="18925" wrap="square" tIns="18925">
            <a:spAutoFit/>
          </a:bodyPr>
          <a:lstStyle/>
          <a:p>
            <a:pPr indent="0" lvl="0" marL="0" rtl="0" algn="r">
              <a:spcBef>
                <a:spcPts val="0"/>
              </a:spcBef>
              <a:spcAft>
                <a:spcPts val="0"/>
              </a:spcAft>
              <a:buNone/>
            </a:pPr>
            <a:r>
              <a:rPr lang="en" sz="800"/>
              <a:t>(N)</a:t>
            </a:r>
            <a:br>
              <a:rPr lang="en" sz="800"/>
            </a:br>
            <a:r>
              <a:rPr lang="en" sz="800"/>
              <a:t>Samples</a:t>
            </a:r>
            <a:endParaRPr sz="800"/>
          </a:p>
        </p:txBody>
      </p:sp>
      <p:sp>
        <p:nvSpPr>
          <p:cNvPr id="980" name="Google Shape;980;p51"/>
          <p:cNvSpPr/>
          <p:nvPr/>
        </p:nvSpPr>
        <p:spPr>
          <a:xfrm>
            <a:off x="6115921" y="418800"/>
            <a:ext cx="1882200" cy="1281600"/>
          </a:xfrm>
          <a:prstGeom prst="roundRect">
            <a:avLst>
              <a:gd fmla="val 16667" name="adj"/>
            </a:avLst>
          </a:prstGeom>
          <a:solidFill>
            <a:srgbClr val="FFFBF7">
              <a:alpha val="82120"/>
            </a:srgbClr>
          </a:solidFill>
          <a:ln cap="flat" cmpd="sng" w="9525">
            <a:solidFill>
              <a:srgbClr val="000000"/>
            </a:solidFill>
            <a:prstDash val="solid"/>
            <a:round/>
            <a:headEnd len="sm" w="sm" type="none"/>
            <a:tailEnd len="sm" w="sm" type="none"/>
          </a:ln>
        </p:spPr>
        <p:txBody>
          <a:bodyPr anchorCtr="0" anchor="ctr" bIns="18925" lIns="18925" spcFirstLastPara="1" rIns="18925" wrap="square" tIns="18925">
            <a:noAutofit/>
          </a:bodyPr>
          <a:lstStyle/>
          <a:p>
            <a:pPr indent="0" lvl="0" marL="0" rtl="0" algn="l">
              <a:spcBef>
                <a:spcPts val="0"/>
              </a:spcBef>
              <a:spcAft>
                <a:spcPts val="0"/>
              </a:spcAft>
              <a:buNone/>
            </a:pPr>
            <a:r>
              <a:t/>
            </a:r>
            <a:endParaRPr sz="100"/>
          </a:p>
        </p:txBody>
      </p:sp>
      <p:sp>
        <p:nvSpPr>
          <p:cNvPr id="981" name="Google Shape;981;p51"/>
          <p:cNvSpPr/>
          <p:nvPr/>
        </p:nvSpPr>
        <p:spPr>
          <a:xfrm>
            <a:off x="6705229" y="635646"/>
            <a:ext cx="816300" cy="557100"/>
          </a:xfrm>
          <a:prstGeom prst="roundRect">
            <a:avLst>
              <a:gd fmla="val 16667" name="adj"/>
            </a:avLst>
          </a:prstGeom>
          <a:solidFill>
            <a:srgbClr val="F4CCCC">
              <a:alpha val="81010"/>
            </a:srgbClr>
          </a:solidFill>
          <a:ln cap="flat" cmpd="sng" w="9525">
            <a:solidFill>
              <a:srgbClr val="000000"/>
            </a:solidFill>
            <a:prstDash val="solid"/>
            <a:round/>
            <a:headEnd len="sm" w="sm" type="none"/>
            <a:tailEnd len="sm" w="sm" type="none"/>
          </a:ln>
        </p:spPr>
        <p:txBody>
          <a:bodyPr anchorCtr="0" anchor="ctr" bIns="10325" lIns="10325" spcFirstLastPara="1" rIns="10325" wrap="square" tIns="10325">
            <a:noAutofit/>
          </a:bodyPr>
          <a:lstStyle/>
          <a:p>
            <a:pPr indent="0" lvl="0" marL="0" rtl="0" algn="l">
              <a:spcBef>
                <a:spcPts val="0"/>
              </a:spcBef>
              <a:spcAft>
                <a:spcPts val="0"/>
              </a:spcAft>
              <a:buNone/>
            </a:pPr>
            <a:r>
              <a:t/>
            </a:r>
            <a:endParaRPr sz="400"/>
          </a:p>
        </p:txBody>
      </p:sp>
      <p:sp>
        <p:nvSpPr>
          <p:cNvPr id="982" name="Google Shape;982;p51"/>
          <p:cNvSpPr txBox="1"/>
          <p:nvPr/>
        </p:nvSpPr>
        <p:spPr>
          <a:xfrm>
            <a:off x="7892726" y="1711414"/>
            <a:ext cx="283200" cy="99900"/>
          </a:xfrm>
          <a:prstGeom prst="rect">
            <a:avLst/>
          </a:prstGeom>
          <a:noFill/>
          <a:ln>
            <a:noFill/>
          </a:ln>
        </p:spPr>
        <p:txBody>
          <a:bodyPr anchorCtr="0" anchor="t" bIns="18925" lIns="18925" spcFirstLastPara="1" rIns="18925" wrap="square" tIns="18925">
            <a:spAutoFit/>
          </a:bodyPr>
          <a:lstStyle/>
          <a:p>
            <a:pPr indent="0" lvl="0" marL="0" rtl="0" algn="l">
              <a:spcBef>
                <a:spcPts val="0"/>
              </a:spcBef>
              <a:spcAft>
                <a:spcPts val="0"/>
              </a:spcAft>
              <a:buNone/>
            </a:pPr>
            <a:r>
              <a:t/>
            </a:r>
            <a:endParaRPr sz="400"/>
          </a:p>
        </p:txBody>
      </p:sp>
      <p:sp>
        <p:nvSpPr>
          <p:cNvPr id="983" name="Google Shape;983;p51"/>
          <p:cNvSpPr txBox="1"/>
          <p:nvPr/>
        </p:nvSpPr>
        <p:spPr>
          <a:xfrm>
            <a:off x="7172138" y="4434921"/>
            <a:ext cx="846600" cy="284400"/>
          </a:xfrm>
          <a:prstGeom prst="rect">
            <a:avLst/>
          </a:prstGeom>
          <a:noFill/>
          <a:ln>
            <a:noFill/>
          </a:ln>
        </p:spPr>
        <p:txBody>
          <a:bodyPr anchorCtr="0" anchor="t" bIns="18925" lIns="18925" spcFirstLastPara="1" rIns="18925" wrap="square" tIns="18925">
            <a:spAutoFit/>
          </a:bodyPr>
          <a:lstStyle/>
          <a:p>
            <a:pPr indent="0" lvl="0" marL="0" rtl="0" algn="r">
              <a:spcBef>
                <a:spcPts val="0"/>
              </a:spcBef>
              <a:spcAft>
                <a:spcPts val="0"/>
              </a:spcAft>
              <a:buNone/>
            </a:pPr>
            <a:r>
              <a:rPr lang="en" sz="800"/>
              <a:t>(G)</a:t>
            </a:r>
            <a:br>
              <a:rPr lang="en" sz="800"/>
            </a:br>
            <a:r>
              <a:rPr lang="en" sz="800"/>
              <a:t>Positions</a:t>
            </a:r>
            <a:endParaRPr sz="800"/>
          </a:p>
        </p:txBody>
      </p:sp>
      <p:cxnSp>
        <p:nvCxnSpPr>
          <p:cNvPr id="984" name="Google Shape;984;p51"/>
          <p:cNvCxnSpPr>
            <a:stCxn id="981" idx="2"/>
            <a:endCxn id="978" idx="0"/>
          </p:cNvCxnSpPr>
          <p:nvPr/>
        </p:nvCxnSpPr>
        <p:spPr>
          <a:xfrm>
            <a:off x="7113379" y="1192746"/>
            <a:ext cx="559500" cy="1372500"/>
          </a:xfrm>
          <a:prstGeom prst="straightConnector1">
            <a:avLst/>
          </a:prstGeom>
          <a:noFill/>
          <a:ln cap="flat" cmpd="sng" w="19050">
            <a:solidFill>
              <a:srgbClr val="000000"/>
            </a:solidFill>
            <a:prstDash val="solid"/>
            <a:round/>
            <a:headEnd len="med" w="med" type="none"/>
            <a:tailEnd len="med" w="med" type="triangle"/>
          </a:ln>
        </p:spPr>
      </p:cxnSp>
      <p:cxnSp>
        <p:nvCxnSpPr>
          <p:cNvPr id="985" name="Google Shape;985;p51"/>
          <p:cNvCxnSpPr>
            <a:endCxn id="978" idx="2"/>
          </p:cNvCxnSpPr>
          <p:nvPr/>
        </p:nvCxnSpPr>
        <p:spPr>
          <a:xfrm>
            <a:off x="5908997" y="2377933"/>
            <a:ext cx="1461600" cy="489600"/>
          </a:xfrm>
          <a:prstGeom prst="straightConnector1">
            <a:avLst/>
          </a:prstGeom>
          <a:noFill/>
          <a:ln cap="flat" cmpd="sng" w="19050">
            <a:solidFill>
              <a:srgbClr val="000000"/>
            </a:solidFill>
            <a:prstDash val="solid"/>
            <a:round/>
            <a:headEnd len="med" w="med" type="none"/>
            <a:tailEnd len="med" w="med" type="triangle"/>
          </a:ln>
        </p:spPr>
      </p:cxnSp>
      <p:sp>
        <p:nvSpPr>
          <p:cNvPr id="986" name="Google Shape;986;p51"/>
          <p:cNvSpPr txBox="1"/>
          <p:nvPr/>
        </p:nvSpPr>
        <p:spPr>
          <a:xfrm>
            <a:off x="7408615" y="1415962"/>
            <a:ext cx="411900" cy="267000"/>
          </a:xfrm>
          <a:prstGeom prst="rect">
            <a:avLst/>
          </a:prstGeom>
          <a:noFill/>
          <a:ln>
            <a:noFill/>
          </a:ln>
        </p:spPr>
        <p:txBody>
          <a:bodyPr anchorCtr="0" anchor="t" bIns="10325" lIns="10325" spcFirstLastPara="1" rIns="10325" wrap="square" tIns="10325">
            <a:spAutoFit/>
          </a:bodyPr>
          <a:lstStyle/>
          <a:p>
            <a:pPr indent="0" lvl="0" marL="0" rtl="0" algn="r">
              <a:spcBef>
                <a:spcPts val="0"/>
              </a:spcBef>
              <a:spcAft>
                <a:spcPts val="0"/>
              </a:spcAft>
              <a:buNone/>
            </a:pPr>
            <a:r>
              <a:rPr lang="en" sz="800"/>
              <a:t>(S)</a:t>
            </a:r>
            <a:endParaRPr sz="800"/>
          </a:p>
          <a:p>
            <a:pPr indent="0" lvl="0" marL="0" rtl="0" algn="r">
              <a:spcBef>
                <a:spcPts val="0"/>
              </a:spcBef>
              <a:spcAft>
                <a:spcPts val="0"/>
              </a:spcAft>
              <a:buNone/>
            </a:pPr>
            <a:r>
              <a:rPr lang="en" sz="800"/>
              <a:t>Strains</a:t>
            </a:r>
            <a:endParaRPr sz="800"/>
          </a:p>
        </p:txBody>
      </p:sp>
      <p:pic>
        <p:nvPicPr>
          <p:cNvPr id="987" name="Google Shape;987;p51"/>
          <p:cNvPicPr preferRelativeResize="0"/>
          <p:nvPr/>
        </p:nvPicPr>
        <p:blipFill>
          <a:blip r:embed="rId3">
            <a:alphaModFix/>
          </a:blip>
          <a:stretch>
            <a:fillRect/>
          </a:stretch>
        </p:blipFill>
        <p:spPr>
          <a:xfrm>
            <a:off x="6955231" y="669078"/>
            <a:ext cx="274519" cy="347724"/>
          </a:xfrm>
          <a:prstGeom prst="rect">
            <a:avLst/>
          </a:prstGeom>
          <a:noFill/>
          <a:ln>
            <a:noFill/>
          </a:ln>
        </p:spPr>
      </p:pic>
      <p:pic>
        <p:nvPicPr>
          <p:cNvPr id="988" name="Google Shape;988;p51"/>
          <p:cNvPicPr preferRelativeResize="0"/>
          <p:nvPr/>
        </p:nvPicPr>
        <p:blipFill>
          <a:blip r:embed="rId4">
            <a:alphaModFix/>
          </a:blip>
          <a:stretch>
            <a:fillRect/>
          </a:stretch>
        </p:blipFill>
        <p:spPr>
          <a:xfrm>
            <a:off x="7538675" y="2592199"/>
            <a:ext cx="274519" cy="338573"/>
          </a:xfrm>
          <a:prstGeom prst="rect">
            <a:avLst/>
          </a:prstGeom>
          <a:noFill/>
          <a:ln>
            <a:noFill/>
          </a:ln>
        </p:spPr>
      </p:pic>
      <p:sp>
        <p:nvSpPr>
          <p:cNvPr id="989" name="Google Shape;989;p51"/>
          <p:cNvSpPr/>
          <p:nvPr/>
        </p:nvSpPr>
        <p:spPr>
          <a:xfrm>
            <a:off x="4988465" y="1850831"/>
            <a:ext cx="939000" cy="557100"/>
          </a:xfrm>
          <a:prstGeom prst="roundRect">
            <a:avLst>
              <a:gd fmla="val 16667" name="adj"/>
            </a:avLst>
          </a:prstGeom>
          <a:solidFill>
            <a:srgbClr val="F4CCCC">
              <a:alpha val="81010"/>
            </a:srgbClr>
          </a:solidFill>
          <a:ln cap="flat" cmpd="sng" w="9525">
            <a:solidFill>
              <a:srgbClr val="000000"/>
            </a:solidFill>
            <a:prstDash val="solid"/>
            <a:round/>
            <a:headEnd len="sm" w="sm" type="none"/>
            <a:tailEnd len="sm" w="sm" type="none"/>
          </a:ln>
        </p:spPr>
        <p:txBody>
          <a:bodyPr anchorCtr="0" anchor="ctr" bIns="10325" lIns="10325" spcFirstLastPara="1" rIns="10325" wrap="square" tIns="10325">
            <a:noAutofit/>
          </a:bodyPr>
          <a:lstStyle/>
          <a:p>
            <a:pPr indent="0" lvl="0" marL="0" rtl="0" algn="l">
              <a:spcBef>
                <a:spcPts val="0"/>
              </a:spcBef>
              <a:spcAft>
                <a:spcPts val="0"/>
              </a:spcAft>
              <a:buNone/>
            </a:pPr>
            <a:r>
              <a:t/>
            </a:r>
            <a:endParaRPr sz="400"/>
          </a:p>
        </p:txBody>
      </p:sp>
      <p:pic>
        <p:nvPicPr>
          <p:cNvPr id="990" name="Google Shape;990;p51"/>
          <p:cNvPicPr preferRelativeResize="0"/>
          <p:nvPr/>
        </p:nvPicPr>
        <p:blipFill>
          <a:blip r:embed="rId5">
            <a:alphaModFix/>
          </a:blip>
          <a:stretch>
            <a:fillRect/>
          </a:stretch>
        </p:blipFill>
        <p:spPr>
          <a:xfrm>
            <a:off x="5289589" y="1862041"/>
            <a:ext cx="301971" cy="384326"/>
          </a:xfrm>
          <a:prstGeom prst="rect">
            <a:avLst/>
          </a:prstGeom>
          <a:noFill/>
          <a:ln>
            <a:noFill/>
          </a:ln>
        </p:spPr>
      </p:pic>
      <p:sp>
        <p:nvSpPr>
          <p:cNvPr id="991" name="Google Shape;991;p51"/>
          <p:cNvSpPr txBox="1"/>
          <p:nvPr/>
        </p:nvSpPr>
        <p:spPr>
          <a:xfrm>
            <a:off x="6759705" y="962754"/>
            <a:ext cx="721200" cy="276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600"/>
              <a:t>Genotype</a:t>
            </a:r>
            <a:endParaRPr sz="600"/>
          </a:p>
        </p:txBody>
      </p:sp>
      <p:sp>
        <p:nvSpPr>
          <p:cNvPr id="992" name="Google Shape;992;p51"/>
          <p:cNvSpPr txBox="1"/>
          <p:nvPr/>
        </p:nvSpPr>
        <p:spPr>
          <a:xfrm>
            <a:off x="4877175" y="2190149"/>
            <a:ext cx="1161600" cy="276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600"/>
              <a:t>Strain Composition</a:t>
            </a:r>
            <a:endParaRPr sz="600"/>
          </a:p>
        </p:txBody>
      </p:sp>
      <p:sp>
        <p:nvSpPr>
          <p:cNvPr id="993" name="Google Shape;993;p51"/>
          <p:cNvSpPr txBox="1"/>
          <p:nvPr/>
        </p:nvSpPr>
        <p:spPr>
          <a:xfrm>
            <a:off x="7379802" y="2891516"/>
            <a:ext cx="579900" cy="276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600"/>
              <a:t>Allele Fractions</a:t>
            </a:r>
            <a:endParaRPr sz="600"/>
          </a:p>
        </p:txBody>
      </p:sp>
      <p:sp>
        <p:nvSpPr>
          <p:cNvPr id="994" name="Google Shape;994;p51"/>
          <p:cNvSpPr txBox="1"/>
          <p:nvPr>
            <p:ph type="title"/>
          </p:nvPr>
        </p:nvSpPr>
        <p:spPr>
          <a:xfrm>
            <a:off x="311700" y="445025"/>
            <a:ext cx="46767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Strain deconvolution as model-based inference</a:t>
            </a:r>
            <a:endParaRPr/>
          </a:p>
        </p:txBody>
      </p:sp>
      <p:sp>
        <p:nvSpPr>
          <p:cNvPr id="995" name="Google Shape;995;p51"/>
          <p:cNvSpPr txBox="1"/>
          <p:nvPr>
            <p:ph idx="1" type="body"/>
          </p:nvPr>
        </p:nvSpPr>
        <p:spPr>
          <a:xfrm>
            <a:off x="311700" y="1487725"/>
            <a:ext cx="3924600" cy="3438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Like NMF: model allele fractions as linear combinations of strain genotypes</a:t>
            </a:r>
            <a:endParaRPr/>
          </a:p>
          <a:p>
            <a:pPr indent="0" lvl="0" marL="0" rtl="0" algn="l">
              <a:spcBef>
                <a:spcPts val="1200"/>
              </a:spcBef>
              <a:spcAft>
                <a:spcPts val="1200"/>
              </a:spcAft>
              <a:buNone/>
            </a:pPr>
            <a:r>
              <a:rPr lang="en"/>
              <a:t>Except:</a:t>
            </a:r>
            <a:endParaRPr/>
          </a:p>
        </p:txBody>
      </p:sp>
      <p:sp>
        <p:nvSpPr>
          <p:cNvPr id="996" name="Google Shape;996;p5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Outline</a:t>
            </a:r>
            <a:endParaRPr/>
          </a:p>
        </p:txBody>
      </p:sp>
      <p:sp>
        <p:nvSpPr>
          <p:cNvPr id="81" name="Google Shape;81;p1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a:t>Intraspecific diversity in the microbiome</a:t>
            </a:r>
            <a:endParaRPr/>
          </a:p>
          <a:p>
            <a:pPr indent="0" lvl="0" marL="0" rtl="0" algn="l">
              <a:spcBef>
                <a:spcPts val="1200"/>
              </a:spcBef>
              <a:spcAft>
                <a:spcPts val="0"/>
              </a:spcAft>
              <a:buClr>
                <a:schemeClr val="dk1"/>
              </a:buClr>
              <a:buSzPts val="1100"/>
              <a:buFont typeface="Arial"/>
              <a:buNone/>
            </a:pPr>
            <a:r>
              <a:t/>
            </a:r>
            <a:endParaRPr/>
          </a:p>
          <a:p>
            <a:pPr indent="0" lvl="0" marL="0" rtl="0" algn="l">
              <a:spcBef>
                <a:spcPts val="1200"/>
              </a:spcBef>
              <a:spcAft>
                <a:spcPts val="0"/>
              </a:spcAft>
              <a:buClr>
                <a:schemeClr val="dk1"/>
              </a:buClr>
              <a:buSzPts val="1100"/>
              <a:buFont typeface="Arial"/>
              <a:buNone/>
            </a:pPr>
            <a:r>
              <a:rPr lang="en"/>
              <a:t>Strain inference</a:t>
            </a:r>
            <a:endParaRPr/>
          </a:p>
          <a:p>
            <a:pPr indent="0" lvl="0" marL="0" rtl="0" algn="l">
              <a:spcBef>
                <a:spcPts val="1200"/>
              </a:spcBef>
              <a:spcAft>
                <a:spcPts val="0"/>
              </a:spcAft>
              <a:buClr>
                <a:schemeClr val="dk1"/>
              </a:buClr>
              <a:buSzPts val="1100"/>
              <a:buFont typeface="Arial"/>
              <a:buNone/>
            </a:pPr>
            <a:r>
              <a:t/>
            </a:r>
            <a:endParaRPr b="1"/>
          </a:p>
          <a:p>
            <a:pPr indent="0" lvl="0" marL="0" rtl="0" algn="l">
              <a:spcBef>
                <a:spcPts val="1200"/>
              </a:spcBef>
              <a:spcAft>
                <a:spcPts val="0"/>
              </a:spcAft>
              <a:buClr>
                <a:schemeClr val="dk1"/>
              </a:buClr>
              <a:buSzPts val="1100"/>
              <a:buFont typeface="Arial"/>
              <a:buNone/>
            </a:pPr>
            <a:r>
              <a:rPr lang="en"/>
              <a:t>Metagenotype deconvolution</a:t>
            </a:r>
            <a:endParaRPr/>
          </a:p>
          <a:p>
            <a:pPr indent="0" lvl="0" marL="0" rtl="0" algn="l">
              <a:spcBef>
                <a:spcPts val="1200"/>
              </a:spcBef>
              <a:spcAft>
                <a:spcPts val="0"/>
              </a:spcAft>
              <a:buClr>
                <a:schemeClr val="dk1"/>
              </a:buClr>
              <a:buSzPts val="1100"/>
              <a:buFont typeface="Arial"/>
              <a:buNone/>
            </a:pPr>
            <a:r>
              <a:t/>
            </a:r>
            <a:endParaRPr b="1"/>
          </a:p>
          <a:p>
            <a:pPr indent="0" lvl="0" marL="0" rtl="0" algn="l">
              <a:spcBef>
                <a:spcPts val="1200"/>
              </a:spcBef>
              <a:spcAft>
                <a:spcPts val="1200"/>
              </a:spcAft>
              <a:buNone/>
            </a:pPr>
            <a:r>
              <a:rPr lang="en"/>
              <a:t>Application to large metagenome collections</a:t>
            </a:r>
            <a:endParaRPr/>
          </a:p>
        </p:txBody>
      </p:sp>
      <p:sp>
        <p:nvSpPr>
          <p:cNvPr id="82" name="Google Shape;82;p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0" name="Shape 1000"/>
        <p:cNvGrpSpPr/>
        <p:nvPr/>
      </p:nvGrpSpPr>
      <p:grpSpPr>
        <a:xfrm>
          <a:off x="0" y="0"/>
          <a:ext cx="0" cy="0"/>
          <a:chOff x="0" y="0"/>
          <a:chExt cx="0" cy="0"/>
        </a:xfrm>
      </p:grpSpPr>
      <p:sp>
        <p:nvSpPr>
          <p:cNvPr id="1001" name="Google Shape;1001;p52"/>
          <p:cNvSpPr txBox="1"/>
          <p:nvPr>
            <p:ph type="title"/>
          </p:nvPr>
        </p:nvSpPr>
        <p:spPr>
          <a:xfrm>
            <a:off x="311700" y="445025"/>
            <a:ext cx="46767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Strain deconvolution as model-based inference</a:t>
            </a:r>
            <a:endParaRPr/>
          </a:p>
        </p:txBody>
      </p:sp>
      <p:sp>
        <p:nvSpPr>
          <p:cNvPr id="1002" name="Google Shape;1002;p52"/>
          <p:cNvSpPr/>
          <p:nvPr/>
        </p:nvSpPr>
        <p:spPr>
          <a:xfrm>
            <a:off x="5995875" y="374150"/>
            <a:ext cx="2328300" cy="4371000"/>
          </a:xfrm>
          <a:prstGeom prst="roundRect">
            <a:avLst>
              <a:gd fmla="val 16667" name="adj"/>
            </a:avLst>
          </a:prstGeom>
          <a:solidFill>
            <a:srgbClr val="F4F3FF">
              <a:alpha val="82120"/>
            </a:srgbClr>
          </a:solidFill>
          <a:ln cap="flat" cmpd="sng" w="9525">
            <a:solidFill>
              <a:srgbClr val="000000"/>
            </a:solidFill>
            <a:prstDash val="solid"/>
            <a:round/>
            <a:headEnd len="sm" w="sm" type="none"/>
            <a:tailEnd len="sm" w="sm" type="none"/>
          </a:ln>
        </p:spPr>
        <p:txBody>
          <a:bodyPr anchorCtr="0" anchor="ctr" bIns="18925" lIns="18925" spcFirstLastPara="1" rIns="18925" wrap="square" tIns="18925">
            <a:noAutofit/>
          </a:bodyPr>
          <a:lstStyle/>
          <a:p>
            <a:pPr indent="0" lvl="0" marL="0" rtl="0" algn="l">
              <a:spcBef>
                <a:spcPts val="0"/>
              </a:spcBef>
              <a:spcAft>
                <a:spcPts val="0"/>
              </a:spcAft>
              <a:buNone/>
            </a:pPr>
            <a:r>
              <a:t/>
            </a:r>
            <a:endParaRPr sz="100"/>
          </a:p>
        </p:txBody>
      </p:sp>
      <p:sp>
        <p:nvSpPr>
          <p:cNvPr id="1003" name="Google Shape;1003;p52"/>
          <p:cNvSpPr/>
          <p:nvPr/>
        </p:nvSpPr>
        <p:spPr>
          <a:xfrm>
            <a:off x="4723700" y="1773550"/>
            <a:ext cx="3378900" cy="2676300"/>
          </a:xfrm>
          <a:prstGeom prst="roundRect">
            <a:avLst>
              <a:gd fmla="val 16667" name="adj"/>
            </a:avLst>
          </a:prstGeom>
          <a:solidFill>
            <a:srgbClr val="FFF6FA">
              <a:alpha val="82120"/>
            </a:srgbClr>
          </a:solidFill>
          <a:ln cap="flat" cmpd="sng" w="9525">
            <a:solidFill>
              <a:srgbClr val="000000"/>
            </a:solidFill>
            <a:prstDash val="solid"/>
            <a:round/>
            <a:headEnd len="sm" w="sm" type="none"/>
            <a:tailEnd len="sm" w="sm" type="none"/>
          </a:ln>
        </p:spPr>
        <p:txBody>
          <a:bodyPr anchorCtr="0" anchor="ctr" bIns="18925" lIns="18925" spcFirstLastPara="1" rIns="18925" wrap="square" tIns="18925">
            <a:noAutofit/>
          </a:bodyPr>
          <a:lstStyle/>
          <a:p>
            <a:pPr indent="0" lvl="0" marL="0" rtl="0" algn="l">
              <a:spcBef>
                <a:spcPts val="0"/>
              </a:spcBef>
              <a:spcAft>
                <a:spcPts val="0"/>
              </a:spcAft>
              <a:buNone/>
            </a:pPr>
            <a:r>
              <a:t/>
            </a:r>
            <a:endParaRPr sz="100"/>
          </a:p>
        </p:txBody>
      </p:sp>
      <p:sp>
        <p:nvSpPr>
          <p:cNvPr id="1004" name="Google Shape;1004;p52"/>
          <p:cNvSpPr/>
          <p:nvPr/>
        </p:nvSpPr>
        <p:spPr>
          <a:xfrm>
            <a:off x="6053425" y="3895774"/>
            <a:ext cx="1114800" cy="505200"/>
          </a:xfrm>
          <a:prstGeom prst="rect">
            <a:avLst/>
          </a:prstGeom>
          <a:solidFill>
            <a:srgbClr val="C9DAF8"/>
          </a:solidFill>
          <a:ln cap="flat" cmpd="sng" w="9525">
            <a:solidFill>
              <a:srgbClr val="000000"/>
            </a:solidFill>
            <a:prstDash val="solid"/>
            <a:round/>
            <a:headEnd len="sm" w="sm" type="none"/>
            <a:tailEnd len="sm" w="sm" type="none"/>
          </a:ln>
        </p:spPr>
        <p:txBody>
          <a:bodyPr anchorCtr="0" anchor="ctr" bIns="18925" lIns="18925" spcFirstLastPara="1" rIns="18925" wrap="square" tIns="18925">
            <a:noAutofit/>
          </a:bodyPr>
          <a:lstStyle/>
          <a:p>
            <a:pPr indent="0" lvl="0" marL="0" rtl="0" algn="l">
              <a:spcBef>
                <a:spcPts val="0"/>
              </a:spcBef>
              <a:spcAft>
                <a:spcPts val="0"/>
              </a:spcAft>
              <a:buNone/>
            </a:pPr>
            <a:r>
              <a:t/>
            </a:r>
            <a:endParaRPr sz="400"/>
          </a:p>
        </p:txBody>
      </p:sp>
      <p:sp>
        <p:nvSpPr>
          <p:cNvPr id="1005" name="Google Shape;1005;p52"/>
          <p:cNvSpPr/>
          <p:nvPr/>
        </p:nvSpPr>
        <p:spPr>
          <a:xfrm>
            <a:off x="6297953" y="2919691"/>
            <a:ext cx="650100" cy="650100"/>
          </a:xfrm>
          <a:prstGeom prst="ellipse">
            <a:avLst/>
          </a:prstGeom>
          <a:solidFill>
            <a:srgbClr val="D9D9D9"/>
          </a:solidFill>
          <a:ln cap="flat" cmpd="sng" w="9525">
            <a:solidFill>
              <a:srgbClr val="000000"/>
            </a:solidFill>
            <a:prstDash val="solid"/>
            <a:round/>
            <a:headEnd len="sm" w="sm" type="none"/>
            <a:tailEnd len="sm" w="sm" type="none"/>
          </a:ln>
        </p:spPr>
        <p:txBody>
          <a:bodyPr anchorCtr="0" anchor="ctr" bIns="18925" lIns="18925" spcFirstLastPara="1" rIns="18925" wrap="square" tIns="18925">
            <a:noAutofit/>
          </a:bodyPr>
          <a:lstStyle/>
          <a:p>
            <a:pPr indent="0" lvl="0" marL="0" rtl="0" algn="l">
              <a:spcBef>
                <a:spcPts val="0"/>
              </a:spcBef>
              <a:spcAft>
                <a:spcPts val="0"/>
              </a:spcAft>
              <a:buNone/>
            </a:pPr>
            <a:r>
              <a:t/>
            </a:r>
            <a:endParaRPr sz="300"/>
          </a:p>
        </p:txBody>
      </p:sp>
      <p:sp>
        <p:nvSpPr>
          <p:cNvPr id="1006" name="Google Shape;1006;p52"/>
          <p:cNvSpPr/>
          <p:nvPr/>
        </p:nvSpPr>
        <p:spPr>
          <a:xfrm>
            <a:off x="7370597" y="2565133"/>
            <a:ext cx="604800" cy="604800"/>
          </a:xfrm>
          <a:prstGeom prst="ellipse">
            <a:avLst/>
          </a:prstGeom>
          <a:solidFill>
            <a:srgbClr val="D9D9D9"/>
          </a:solidFill>
          <a:ln cap="flat" cmpd="sng" w="9525">
            <a:solidFill>
              <a:srgbClr val="000000"/>
            </a:solidFill>
            <a:prstDash val="solid"/>
            <a:round/>
            <a:headEnd len="sm" w="sm" type="none"/>
            <a:tailEnd len="sm" w="sm" type="none"/>
          </a:ln>
        </p:spPr>
        <p:txBody>
          <a:bodyPr anchorCtr="0" anchor="ctr" bIns="18925" lIns="18925" spcFirstLastPara="1" rIns="18925" wrap="square" tIns="18925">
            <a:noAutofit/>
          </a:bodyPr>
          <a:lstStyle/>
          <a:p>
            <a:pPr indent="0" lvl="0" marL="0" rtl="0" algn="l">
              <a:spcBef>
                <a:spcPts val="0"/>
              </a:spcBef>
              <a:spcAft>
                <a:spcPts val="0"/>
              </a:spcAft>
              <a:buNone/>
            </a:pPr>
            <a:r>
              <a:t/>
            </a:r>
            <a:endParaRPr sz="300"/>
          </a:p>
        </p:txBody>
      </p:sp>
      <p:sp>
        <p:nvSpPr>
          <p:cNvPr id="1007" name="Google Shape;1007;p52"/>
          <p:cNvSpPr txBox="1"/>
          <p:nvPr/>
        </p:nvSpPr>
        <p:spPr>
          <a:xfrm>
            <a:off x="7082566" y="4145043"/>
            <a:ext cx="625200" cy="284400"/>
          </a:xfrm>
          <a:prstGeom prst="rect">
            <a:avLst/>
          </a:prstGeom>
          <a:noFill/>
          <a:ln>
            <a:noFill/>
          </a:ln>
        </p:spPr>
        <p:txBody>
          <a:bodyPr anchorCtr="0" anchor="t" bIns="18925" lIns="18925" spcFirstLastPara="1" rIns="18925" wrap="square" tIns="18925">
            <a:spAutoFit/>
          </a:bodyPr>
          <a:lstStyle/>
          <a:p>
            <a:pPr indent="0" lvl="0" marL="0" rtl="0" algn="r">
              <a:spcBef>
                <a:spcPts val="0"/>
              </a:spcBef>
              <a:spcAft>
                <a:spcPts val="0"/>
              </a:spcAft>
              <a:buNone/>
            </a:pPr>
            <a:r>
              <a:rPr lang="en" sz="800"/>
              <a:t>(N)</a:t>
            </a:r>
            <a:br>
              <a:rPr lang="en" sz="800"/>
            </a:br>
            <a:r>
              <a:rPr lang="en" sz="800"/>
              <a:t>Samples</a:t>
            </a:r>
            <a:endParaRPr sz="800"/>
          </a:p>
        </p:txBody>
      </p:sp>
      <p:sp>
        <p:nvSpPr>
          <p:cNvPr id="1008" name="Google Shape;1008;p52"/>
          <p:cNvSpPr/>
          <p:nvPr/>
        </p:nvSpPr>
        <p:spPr>
          <a:xfrm>
            <a:off x="5054241" y="2496284"/>
            <a:ext cx="528300" cy="557100"/>
          </a:xfrm>
          <a:prstGeom prst="roundRect">
            <a:avLst>
              <a:gd fmla="val 16667" name="adj"/>
            </a:avLst>
          </a:prstGeom>
          <a:solidFill>
            <a:srgbClr val="D9D9D9"/>
          </a:solidFill>
          <a:ln cap="flat" cmpd="sng" w="9525">
            <a:solidFill>
              <a:srgbClr val="000000"/>
            </a:solidFill>
            <a:prstDash val="solid"/>
            <a:round/>
            <a:headEnd len="sm" w="sm" type="none"/>
            <a:tailEnd len="sm" w="sm" type="none"/>
          </a:ln>
        </p:spPr>
        <p:txBody>
          <a:bodyPr anchorCtr="0" anchor="ctr" bIns="10325" lIns="10325" spcFirstLastPara="1" rIns="10325" wrap="square" tIns="10325">
            <a:noAutofit/>
          </a:bodyPr>
          <a:lstStyle/>
          <a:p>
            <a:pPr indent="0" lvl="0" marL="0" rtl="0" algn="l">
              <a:spcBef>
                <a:spcPts val="0"/>
              </a:spcBef>
              <a:spcAft>
                <a:spcPts val="0"/>
              </a:spcAft>
              <a:buNone/>
            </a:pPr>
            <a:r>
              <a:t/>
            </a:r>
            <a:endParaRPr sz="400"/>
          </a:p>
        </p:txBody>
      </p:sp>
      <p:sp>
        <p:nvSpPr>
          <p:cNvPr id="1009" name="Google Shape;1009;p52"/>
          <p:cNvSpPr/>
          <p:nvPr/>
        </p:nvSpPr>
        <p:spPr>
          <a:xfrm>
            <a:off x="6115921" y="418800"/>
            <a:ext cx="1882200" cy="1281600"/>
          </a:xfrm>
          <a:prstGeom prst="roundRect">
            <a:avLst>
              <a:gd fmla="val 16667" name="adj"/>
            </a:avLst>
          </a:prstGeom>
          <a:solidFill>
            <a:srgbClr val="FFFBF7">
              <a:alpha val="82120"/>
            </a:srgbClr>
          </a:solidFill>
          <a:ln cap="flat" cmpd="sng" w="9525">
            <a:solidFill>
              <a:srgbClr val="000000"/>
            </a:solidFill>
            <a:prstDash val="solid"/>
            <a:round/>
            <a:headEnd len="sm" w="sm" type="none"/>
            <a:tailEnd len="sm" w="sm" type="none"/>
          </a:ln>
        </p:spPr>
        <p:txBody>
          <a:bodyPr anchorCtr="0" anchor="ctr" bIns="18925" lIns="18925" spcFirstLastPara="1" rIns="18925" wrap="square" tIns="18925">
            <a:noAutofit/>
          </a:bodyPr>
          <a:lstStyle/>
          <a:p>
            <a:pPr indent="0" lvl="0" marL="0" rtl="0" algn="l">
              <a:spcBef>
                <a:spcPts val="0"/>
              </a:spcBef>
              <a:spcAft>
                <a:spcPts val="0"/>
              </a:spcAft>
              <a:buNone/>
            </a:pPr>
            <a:r>
              <a:t/>
            </a:r>
            <a:endParaRPr sz="100"/>
          </a:p>
        </p:txBody>
      </p:sp>
      <p:sp>
        <p:nvSpPr>
          <p:cNvPr id="1010" name="Google Shape;1010;p52"/>
          <p:cNvSpPr/>
          <p:nvPr/>
        </p:nvSpPr>
        <p:spPr>
          <a:xfrm>
            <a:off x="6705229" y="635646"/>
            <a:ext cx="816300" cy="557100"/>
          </a:xfrm>
          <a:prstGeom prst="roundRect">
            <a:avLst>
              <a:gd fmla="val 16667" name="adj"/>
            </a:avLst>
          </a:prstGeom>
          <a:solidFill>
            <a:srgbClr val="F4CCCC">
              <a:alpha val="81010"/>
            </a:srgbClr>
          </a:solidFill>
          <a:ln cap="flat" cmpd="sng" w="9525">
            <a:solidFill>
              <a:srgbClr val="000000"/>
            </a:solidFill>
            <a:prstDash val="solid"/>
            <a:round/>
            <a:headEnd len="sm" w="sm" type="none"/>
            <a:tailEnd len="sm" w="sm" type="none"/>
          </a:ln>
        </p:spPr>
        <p:txBody>
          <a:bodyPr anchorCtr="0" anchor="ctr" bIns="10325" lIns="10325" spcFirstLastPara="1" rIns="10325" wrap="square" tIns="10325">
            <a:noAutofit/>
          </a:bodyPr>
          <a:lstStyle/>
          <a:p>
            <a:pPr indent="0" lvl="0" marL="0" rtl="0" algn="l">
              <a:spcBef>
                <a:spcPts val="0"/>
              </a:spcBef>
              <a:spcAft>
                <a:spcPts val="0"/>
              </a:spcAft>
              <a:buNone/>
            </a:pPr>
            <a:r>
              <a:t/>
            </a:r>
            <a:endParaRPr sz="400"/>
          </a:p>
        </p:txBody>
      </p:sp>
      <p:sp>
        <p:nvSpPr>
          <p:cNvPr id="1011" name="Google Shape;1011;p52"/>
          <p:cNvSpPr txBox="1"/>
          <p:nvPr/>
        </p:nvSpPr>
        <p:spPr>
          <a:xfrm>
            <a:off x="7892726" y="1711414"/>
            <a:ext cx="283200" cy="99900"/>
          </a:xfrm>
          <a:prstGeom prst="rect">
            <a:avLst/>
          </a:prstGeom>
          <a:noFill/>
          <a:ln>
            <a:noFill/>
          </a:ln>
        </p:spPr>
        <p:txBody>
          <a:bodyPr anchorCtr="0" anchor="t" bIns="18925" lIns="18925" spcFirstLastPara="1" rIns="18925" wrap="square" tIns="18925">
            <a:spAutoFit/>
          </a:bodyPr>
          <a:lstStyle/>
          <a:p>
            <a:pPr indent="0" lvl="0" marL="0" rtl="0" algn="l">
              <a:spcBef>
                <a:spcPts val="0"/>
              </a:spcBef>
              <a:spcAft>
                <a:spcPts val="0"/>
              </a:spcAft>
              <a:buNone/>
            </a:pPr>
            <a:r>
              <a:t/>
            </a:r>
            <a:endParaRPr sz="400"/>
          </a:p>
        </p:txBody>
      </p:sp>
      <p:sp>
        <p:nvSpPr>
          <p:cNvPr id="1012" name="Google Shape;1012;p52"/>
          <p:cNvSpPr txBox="1"/>
          <p:nvPr/>
        </p:nvSpPr>
        <p:spPr>
          <a:xfrm>
            <a:off x="7172138" y="4434921"/>
            <a:ext cx="846600" cy="284400"/>
          </a:xfrm>
          <a:prstGeom prst="rect">
            <a:avLst/>
          </a:prstGeom>
          <a:noFill/>
          <a:ln>
            <a:noFill/>
          </a:ln>
        </p:spPr>
        <p:txBody>
          <a:bodyPr anchorCtr="0" anchor="t" bIns="18925" lIns="18925" spcFirstLastPara="1" rIns="18925" wrap="square" tIns="18925">
            <a:spAutoFit/>
          </a:bodyPr>
          <a:lstStyle/>
          <a:p>
            <a:pPr indent="0" lvl="0" marL="0" rtl="0" algn="r">
              <a:spcBef>
                <a:spcPts val="0"/>
              </a:spcBef>
              <a:spcAft>
                <a:spcPts val="0"/>
              </a:spcAft>
              <a:buNone/>
            </a:pPr>
            <a:r>
              <a:rPr lang="en" sz="800"/>
              <a:t>(G)</a:t>
            </a:r>
            <a:br>
              <a:rPr lang="en" sz="800"/>
            </a:br>
            <a:r>
              <a:rPr lang="en" sz="800"/>
              <a:t>Positions</a:t>
            </a:r>
            <a:endParaRPr sz="800"/>
          </a:p>
        </p:txBody>
      </p:sp>
      <p:cxnSp>
        <p:nvCxnSpPr>
          <p:cNvPr id="1013" name="Google Shape;1013;p52"/>
          <p:cNvCxnSpPr>
            <a:endCxn id="1005" idx="2"/>
          </p:cNvCxnSpPr>
          <p:nvPr/>
        </p:nvCxnSpPr>
        <p:spPr>
          <a:xfrm>
            <a:off x="5570153" y="3007141"/>
            <a:ext cx="727800" cy="237600"/>
          </a:xfrm>
          <a:prstGeom prst="straightConnector1">
            <a:avLst/>
          </a:prstGeom>
          <a:noFill/>
          <a:ln cap="flat" cmpd="sng" w="19050">
            <a:solidFill>
              <a:srgbClr val="000000"/>
            </a:solidFill>
            <a:prstDash val="solid"/>
            <a:round/>
            <a:headEnd len="med" w="med" type="none"/>
            <a:tailEnd len="med" w="med" type="triangle"/>
          </a:ln>
        </p:spPr>
      </p:cxnSp>
      <p:cxnSp>
        <p:nvCxnSpPr>
          <p:cNvPr id="1014" name="Google Shape;1014;p52"/>
          <p:cNvCxnSpPr>
            <a:endCxn id="1005" idx="6"/>
          </p:cNvCxnSpPr>
          <p:nvPr/>
        </p:nvCxnSpPr>
        <p:spPr>
          <a:xfrm flipH="1">
            <a:off x="6948053" y="3029941"/>
            <a:ext cx="461700" cy="214800"/>
          </a:xfrm>
          <a:prstGeom prst="straightConnector1">
            <a:avLst/>
          </a:prstGeom>
          <a:noFill/>
          <a:ln cap="flat" cmpd="sng" w="19050">
            <a:solidFill>
              <a:srgbClr val="000000"/>
            </a:solidFill>
            <a:prstDash val="solid"/>
            <a:round/>
            <a:headEnd len="med" w="med" type="none"/>
            <a:tailEnd len="med" w="med" type="triangle"/>
          </a:ln>
        </p:spPr>
      </p:cxnSp>
      <p:cxnSp>
        <p:nvCxnSpPr>
          <p:cNvPr id="1015" name="Google Shape;1015;p52"/>
          <p:cNvCxnSpPr>
            <a:stCxn id="1005" idx="4"/>
            <a:endCxn id="1004" idx="0"/>
          </p:cNvCxnSpPr>
          <p:nvPr/>
        </p:nvCxnSpPr>
        <p:spPr>
          <a:xfrm flipH="1">
            <a:off x="6610703" y="3569791"/>
            <a:ext cx="12300" cy="326100"/>
          </a:xfrm>
          <a:prstGeom prst="straightConnector1">
            <a:avLst/>
          </a:prstGeom>
          <a:noFill/>
          <a:ln cap="flat" cmpd="sng" w="19050">
            <a:solidFill>
              <a:srgbClr val="000000"/>
            </a:solidFill>
            <a:prstDash val="solid"/>
            <a:round/>
            <a:headEnd len="med" w="med" type="none"/>
            <a:tailEnd len="med" w="med" type="triangle"/>
          </a:ln>
        </p:spPr>
      </p:cxnSp>
      <p:cxnSp>
        <p:nvCxnSpPr>
          <p:cNvPr id="1016" name="Google Shape;1016;p52"/>
          <p:cNvCxnSpPr>
            <a:stCxn id="1010" idx="2"/>
            <a:endCxn id="1006" idx="0"/>
          </p:cNvCxnSpPr>
          <p:nvPr/>
        </p:nvCxnSpPr>
        <p:spPr>
          <a:xfrm>
            <a:off x="7113379" y="1192746"/>
            <a:ext cx="559500" cy="1372500"/>
          </a:xfrm>
          <a:prstGeom prst="straightConnector1">
            <a:avLst/>
          </a:prstGeom>
          <a:noFill/>
          <a:ln cap="flat" cmpd="sng" w="19050">
            <a:solidFill>
              <a:srgbClr val="000000"/>
            </a:solidFill>
            <a:prstDash val="solid"/>
            <a:round/>
            <a:headEnd len="med" w="med" type="none"/>
            <a:tailEnd len="med" w="med" type="triangle"/>
          </a:ln>
        </p:spPr>
      </p:cxnSp>
      <p:cxnSp>
        <p:nvCxnSpPr>
          <p:cNvPr id="1017" name="Google Shape;1017;p52"/>
          <p:cNvCxnSpPr>
            <a:endCxn id="1006" idx="2"/>
          </p:cNvCxnSpPr>
          <p:nvPr/>
        </p:nvCxnSpPr>
        <p:spPr>
          <a:xfrm>
            <a:off x="5908997" y="2377933"/>
            <a:ext cx="1461600" cy="489600"/>
          </a:xfrm>
          <a:prstGeom prst="straightConnector1">
            <a:avLst/>
          </a:prstGeom>
          <a:noFill/>
          <a:ln cap="flat" cmpd="sng" w="19050">
            <a:solidFill>
              <a:srgbClr val="000000"/>
            </a:solidFill>
            <a:prstDash val="solid"/>
            <a:round/>
            <a:headEnd len="med" w="med" type="none"/>
            <a:tailEnd len="med" w="med" type="triangle"/>
          </a:ln>
        </p:spPr>
      </p:cxnSp>
      <p:sp>
        <p:nvSpPr>
          <p:cNvPr id="1018" name="Google Shape;1018;p52"/>
          <p:cNvSpPr txBox="1"/>
          <p:nvPr/>
        </p:nvSpPr>
        <p:spPr>
          <a:xfrm>
            <a:off x="7408615" y="1415962"/>
            <a:ext cx="411900" cy="267000"/>
          </a:xfrm>
          <a:prstGeom prst="rect">
            <a:avLst/>
          </a:prstGeom>
          <a:noFill/>
          <a:ln>
            <a:noFill/>
          </a:ln>
        </p:spPr>
        <p:txBody>
          <a:bodyPr anchorCtr="0" anchor="t" bIns="10325" lIns="10325" spcFirstLastPara="1" rIns="10325" wrap="square" tIns="10325">
            <a:spAutoFit/>
          </a:bodyPr>
          <a:lstStyle/>
          <a:p>
            <a:pPr indent="0" lvl="0" marL="0" rtl="0" algn="r">
              <a:spcBef>
                <a:spcPts val="0"/>
              </a:spcBef>
              <a:spcAft>
                <a:spcPts val="0"/>
              </a:spcAft>
              <a:buNone/>
            </a:pPr>
            <a:r>
              <a:rPr lang="en" sz="800"/>
              <a:t>(S)</a:t>
            </a:r>
            <a:endParaRPr sz="800"/>
          </a:p>
          <a:p>
            <a:pPr indent="0" lvl="0" marL="0" rtl="0" algn="r">
              <a:spcBef>
                <a:spcPts val="0"/>
              </a:spcBef>
              <a:spcAft>
                <a:spcPts val="0"/>
              </a:spcAft>
              <a:buNone/>
            </a:pPr>
            <a:r>
              <a:rPr lang="en" sz="800"/>
              <a:t>Strains</a:t>
            </a:r>
            <a:endParaRPr sz="800"/>
          </a:p>
        </p:txBody>
      </p:sp>
      <p:pic>
        <p:nvPicPr>
          <p:cNvPr id="1019" name="Google Shape;1019;p52"/>
          <p:cNvPicPr preferRelativeResize="0"/>
          <p:nvPr/>
        </p:nvPicPr>
        <p:blipFill>
          <a:blip r:embed="rId3">
            <a:alphaModFix/>
          </a:blip>
          <a:stretch>
            <a:fillRect/>
          </a:stretch>
        </p:blipFill>
        <p:spPr>
          <a:xfrm>
            <a:off x="6955231" y="669078"/>
            <a:ext cx="274519" cy="347724"/>
          </a:xfrm>
          <a:prstGeom prst="rect">
            <a:avLst/>
          </a:prstGeom>
          <a:noFill/>
          <a:ln>
            <a:noFill/>
          </a:ln>
        </p:spPr>
      </p:pic>
      <p:pic>
        <p:nvPicPr>
          <p:cNvPr id="1020" name="Google Shape;1020;p52"/>
          <p:cNvPicPr preferRelativeResize="0"/>
          <p:nvPr/>
        </p:nvPicPr>
        <p:blipFill>
          <a:blip r:embed="rId4">
            <a:alphaModFix/>
          </a:blip>
          <a:stretch>
            <a:fillRect/>
          </a:stretch>
        </p:blipFill>
        <p:spPr>
          <a:xfrm>
            <a:off x="5208532" y="2567237"/>
            <a:ext cx="183013" cy="247067"/>
          </a:xfrm>
          <a:prstGeom prst="rect">
            <a:avLst/>
          </a:prstGeom>
          <a:noFill/>
          <a:ln>
            <a:noFill/>
          </a:ln>
        </p:spPr>
      </p:pic>
      <p:pic>
        <p:nvPicPr>
          <p:cNvPr id="1021" name="Google Shape;1021;p52"/>
          <p:cNvPicPr preferRelativeResize="0"/>
          <p:nvPr/>
        </p:nvPicPr>
        <p:blipFill>
          <a:blip r:embed="rId5">
            <a:alphaModFix/>
          </a:blip>
          <a:stretch>
            <a:fillRect/>
          </a:stretch>
        </p:blipFill>
        <p:spPr>
          <a:xfrm>
            <a:off x="7538675" y="2592199"/>
            <a:ext cx="274519" cy="338573"/>
          </a:xfrm>
          <a:prstGeom prst="rect">
            <a:avLst/>
          </a:prstGeom>
          <a:noFill/>
          <a:ln>
            <a:noFill/>
          </a:ln>
        </p:spPr>
      </p:pic>
      <p:pic>
        <p:nvPicPr>
          <p:cNvPr id="1022" name="Google Shape;1022;p52"/>
          <p:cNvPicPr preferRelativeResize="0"/>
          <p:nvPr/>
        </p:nvPicPr>
        <p:blipFill>
          <a:blip r:embed="rId6">
            <a:alphaModFix/>
          </a:blip>
          <a:stretch>
            <a:fillRect/>
          </a:stretch>
        </p:blipFill>
        <p:spPr>
          <a:xfrm>
            <a:off x="6470953" y="3915083"/>
            <a:ext cx="247067" cy="356875"/>
          </a:xfrm>
          <a:prstGeom prst="rect">
            <a:avLst/>
          </a:prstGeom>
          <a:noFill/>
          <a:ln>
            <a:noFill/>
          </a:ln>
        </p:spPr>
      </p:pic>
      <p:sp>
        <p:nvSpPr>
          <p:cNvPr id="1023" name="Google Shape;1023;p52"/>
          <p:cNvSpPr/>
          <p:nvPr/>
        </p:nvSpPr>
        <p:spPr>
          <a:xfrm>
            <a:off x="4988465" y="1850831"/>
            <a:ext cx="939000" cy="557100"/>
          </a:xfrm>
          <a:prstGeom prst="roundRect">
            <a:avLst>
              <a:gd fmla="val 16667" name="adj"/>
            </a:avLst>
          </a:prstGeom>
          <a:solidFill>
            <a:srgbClr val="F4CCCC">
              <a:alpha val="81010"/>
            </a:srgbClr>
          </a:solidFill>
          <a:ln cap="flat" cmpd="sng" w="9525">
            <a:solidFill>
              <a:srgbClr val="000000"/>
            </a:solidFill>
            <a:prstDash val="solid"/>
            <a:round/>
            <a:headEnd len="sm" w="sm" type="none"/>
            <a:tailEnd len="sm" w="sm" type="none"/>
          </a:ln>
        </p:spPr>
        <p:txBody>
          <a:bodyPr anchorCtr="0" anchor="ctr" bIns="10325" lIns="10325" spcFirstLastPara="1" rIns="10325" wrap="square" tIns="10325">
            <a:noAutofit/>
          </a:bodyPr>
          <a:lstStyle/>
          <a:p>
            <a:pPr indent="0" lvl="0" marL="0" rtl="0" algn="l">
              <a:spcBef>
                <a:spcPts val="0"/>
              </a:spcBef>
              <a:spcAft>
                <a:spcPts val="0"/>
              </a:spcAft>
              <a:buNone/>
            </a:pPr>
            <a:r>
              <a:t/>
            </a:r>
            <a:endParaRPr sz="400"/>
          </a:p>
        </p:txBody>
      </p:sp>
      <p:pic>
        <p:nvPicPr>
          <p:cNvPr id="1024" name="Google Shape;1024;p52"/>
          <p:cNvPicPr preferRelativeResize="0"/>
          <p:nvPr/>
        </p:nvPicPr>
        <p:blipFill>
          <a:blip r:embed="rId7">
            <a:alphaModFix/>
          </a:blip>
          <a:stretch>
            <a:fillRect/>
          </a:stretch>
        </p:blipFill>
        <p:spPr>
          <a:xfrm>
            <a:off x="5289589" y="1862041"/>
            <a:ext cx="301971" cy="384326"/>
          </a:xfrm>
          <a:prstGeom prst="rect">
            <a:avLst/>
          </a:prstGeom>
          <a:noFill/>
          <a:ln>
            <a:noFill/>
          </a:ln>
        </p:spPr>
      </p:pic>
      <p:pic>
        <p:nvPicPr>
          <p:cNvPr id="1025" name="Google Shape;1025;p52"/>
          <p:cNvPicPr preferRelativeResize="0"/>
          <p:nvPr/>
        </p:nvPicPr>
        <p:blipFill>
          <a:blip r:embed="rId8">
            <a:alphaModFix/>
          </a:blip>
          <a:stretch>
            <a:fillRect/>
          </a:stretch>
        </p:blipFill>
        <p:spPr>
          <a:xfrm>
            <a:off x="6455955" y="2915221"/>
            <a:ext cx="274519" cy="448381"/>
          </a:xfrm>
          <a:prstGeom prst="rect">
            <a:avLst/>
          </a:prstGeom>
          <a:noFill/>
          <a:ln>
            <a:noFill/>
          </a:ln>
        </p:spPr>
      </p:pic>
      <p:sp>
        <p:nvSpPr>
          <p:cNvPr id="1026" name="Google Shape;1026;p52"/>
          <p:cNvSpPr txBox="1"/>
          <p:nvPr/>
        </p:nvSpPr>
        <p:spPr>
          <a:xfrm>
            <a:off x="6759705" y="962754"/>
            <a:ext cx="721200" cy="276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600"/>
              <a:t>Genotype</a:t>
            </a:r>
            <a:endParaRPr sz="600"/>
          </a:p>
        </p:txBody>
      </p:sp>
      <p:sp>
        <p:nvSpPr>
          <p:cNvPr id="1027" name="Google Shape;1027;p52"/>
          <p:cNvSpPr txBox="1"/>
          <p:nvPr/>
        </p:nvSpPr>
        <p:spPr>
          <a:xfrm>
            <a:off x="4877175" y="2190149"/>
            <a:ext cx="1161600" cy="276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600"/>
              <a:t>Strain Composition</a:t>
            </a:r>
            <a:endParaRPr sz="600"/>
          </a:p>
        </p:txBody>
      </p:sp>
      <p:sp>
        <p:nvSpPr>
          <p:cNvPr id="1028" name="Google Shape;1028;p52"/>
          <p:cNvSpPr txBox="1"/>
          <p:nvPr/>
        </p:nvSpPr>
        <p:spPr>
          <a:xfrm>
            <a:off x="5095439" y="2793350"/>
            <a:ext cx="420900" cy="276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600"/>
              <a:t>Error Rate</a:t>
            </a:r>
            <a:endParaRPr sz="600"/>
          </a:p>
        </p:txBody>
      </p:sp>
      <p:sp>
        <p:nvSpPr>
          <p:cNvPr id="1029" name="Google Shape;1029;p52"/>
          <p:cNvSpPr txBox="1"/>
          <p:nvPr/>
        </p:nvSpPr>
        <p:spPr>
          <a:xfrm>
            <a:off x="7379802" y="2891516"/>
            <a:ext cx="579900" cy="276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600"/>
              <a:t>Allele Fractions</a:t>
            </a:r>
            <a:endParaRPr sz="600"/>
          </a:p>
        </p:txBody>
      </p:sp>
      <p:sp>
        <p:nvSpPr>
          <p:cNvPr id="1030" name="Google Shape;1030;p52"/>
          <p:cNvSpPr txBox="1"/>
          <p:nvPr/>
        </p:nvSpPr>
        <p:spPr>
          <a:xfrm>
            <a:off x="6333904" y="3305499"/>
            <a:ext cx="579900" cy="276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600"/>
              <a:t>Expected Fractions</a:t>
            </a:r>
            <a:endParaRPr sz="600"/>
          </a:p>
        </p:txBody>
      </p:sp>
      <p:sp>
        <p:nvSpPr>
          <p:cNvPr id="1031" name="Google Shape;1031;p52"/>
          <p:cNvSpPr txBox="1"/>
          <p:nvPr/>
        </p:nvSpPr>
        <p:spPr>
          <a:xfrm>
            <a:off x="6069375" y="4196300"/>
            <a:ext cx="1034400" cy="276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600"/>
              <a:t>Allele Counts</a:t>
            </a:r>
            <a:endParaRPr sz="600"/>
          </a:p>
        </p:txBody>
      </p:sp>
      <p:cxnSp>
        <p:nvCxnSpPr>
          <p:cNvPr id="1032" name="Google Shape;1032;p52"/>
          <p:cNvCxnSpPr/>
          <p:nvPr/>
        </p:nvCxnSpPr>
        <p:spPr>
          <a:xfrm>
            <a:off x="5379300" y="4146871"/>
            <a:ext cx="553500" cy="0"/>
          </a:xfrm>
          <a:prstGeom prst="straightConnector1">
            <a:avLst/>
          </a:prstGeom>
          <a:noFill/>
          <a:ln cap="flat" cmpd="sng" w="38100">
            <a:solidFill>
              <a:srgbClr val="CC0000"/>
            </a:solidFill>
            <a:prstDash val="solid"/>
            <a:round/>
            <a:headEnd len="med" w="med" type="none"/>
            <a:tailEnd len="med" w="med" type="triangle"/>
          </a:ln>
        </p:spPr>
      </p:cxnSp>
      <p:sp>
        <p:nvSpPr>
          <p:cNvPr id="1033" name="Google Shape;1033;p52"/>
          <p:cNvSpPr txBox="1"/>
          <p:nvPr>
            <p:ph idx="1" type="body"/>
          </p:nvPr>
        </p:nvSpPr>
        <p:spPr>
          <a:xfrm>
            <a:off x="311700" y="1487725"/>
            <a:ext cx="3924600" cy="3438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Like NMF: model allele fractions as linear combinations of strain genotypes</a:t>
            </a:r>
            <a:endParaRPr/>
          </a:p>
          <a:p>
            <a:pPr indent="0" lvl="0" marL="0" rtl="0" algn="l">
              <a:spcBef>
                <a:spcPts val="1200"/>
              </a:spcBef>
              <a:spcAft>
                <a:spcPts val="0"/>
              </a:spcAft>
              <a:buNone/>
            </a:pPr>
            <a:r>
              <a:rPr lang="en"/>
              <a:t>Except:</a:t>
            </a:r>
            <a:endParaRPr/>
          </a:p>
          <a:p>
            <a:pPr indent="-317500" lvl="0" marL="457200" rtl="0" algn="l">
              <a:spcBef>
                <a:spcPts val="1200"/>
              </a:spcBef>
              <a:spcAft>
                <a:spcPts val="0"/>
              </a:spcAft>
              <a:buSzPts val="1400"/>
              <a:buChar char="●"/>
            </a:pPr>
            <a:r>
              <a:rPr lang="en"/>
              <a:t>Counts observed (sequencing error, binomial likelihood)</a:t>
            </a:r>
            <a:endParaRPr/>
          </a:p>
        </p:txBody>
      </p:sp>
      <p:sp>
        <p:nvSpPr>
          <p:cNvPr id="1034" name="Google Shape;1034;p5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8" name="Shape 1038"/>
        <p:cNvGrpSpPr/>
        <p:nvPr/>
      </p:nvGrpSpPr>
      <p:grpSpPr>
        <a:xfrm>
          <a:off x="0" y="0"/>
          <a:ext cx="0" cy="0"/>
          <a:chOff x="0" y="0"/>
          <a:chExt cx="0" cy="0"/>
        </a:xfrm>
      </p:grpSpPr>
      <p:sp>
        <p:nvSpPr>
          <p:cNvPr id="1039" name="Google Shape;1039;p53"/>
          <p:cNvSpPr txBox="1"/>
          <p:nvPr>
            <p:ph type="title"/>
          </p:nvPr>
        </p:nvSpPr>
        <p:spPr>
          <a:xfrm>
            <a:off x="311700" y="445025"/>
            <a:ext cx="46767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Strain deconvolution as model-based inference</a:t>
            </a:r>
            <a:endParaRPr/>
          </a:p>
        </p:txBody>
      </p:sp>
      <p:sp>
        <p:nvSpPr>
          <p:cNvPr id="1040" name="Google Shape;1040;p53"/>
          <p:cNvSpPr/>
          <p:nvPr/>
        </p:nvSpPr>
        <p:spPr>
          <a:xfrm>
            <a:off x="5995875" y="374150"/>
            <a:ext cx="2328300" cy="4371000"/>
          </a:xfrm>
          <a:prstGeom prst="roundRect">
            <a:avLst>
              <a:gd fmla="val 16667" name="adj"/>
            </a:avLst>
          </a:prstGeom>
          <a:solidFill>
            <a:srgbClr val="F4F3FF">
              <a:alpha val="82120"/>
            </a:srgbClr>
          </a:solidFill>
          <a:ln cap="flat" cmpd="sng" w="9525">
            <a:solidFill>
              <a:srgbClr val="000000"/>
            </a:solidFill>
            <a:prstDash val="solid"/>
            <a:round/>
            <a:headEnd len="sm" w="sm" type="none"/>
            <a:tailEnd len="sm" w="sm" type="none"/>
          </a:ln>
        </p:spPr>
        <p:txBody>
          <a:bodyPr anchorCtr="0" anchor="ctr" bIns="18925" lIns="18925" spcFirstLastPara="1" rIns="18925" wrap="square" tIns="18925">
            <a:noAutofit/>
          </a:bodyPr>
          <a:lstStyle/>
          <a:p>
            <a:pPr indent="0" lvl="0" marL="0" rtl="0" algn="l">
              <a:spcBef>
                <a:spcPts val="0"/>
              </a:spcBef>
              <a:spcAft>
                <a:spcPts val="0"/>
              </a:spcAft>
              <a:buNone/>
            </a:pPr>
            <a:r>
              <a:t/>
            </a:r>
            <a:endParaRPr sz="100"/>
          </a:p>
        </p:txBody>
      </p:sp>
      <p:sp>
        <p:nvSpPr>
          <p:cNvPr id="1041" name="Google Shape;1041;p53"/>
          <p:cNvSpPr/>
          <p:nvPr/>
        </p:nvSpPr>
        <p:spPr>
          <a:xfrm>
            <a:off x="4723700" y="1773550"/>
            <a:ext cx="3378900" cy="2676300"/>
          </a:xfrm>
          <a:prstGeom prst="roundRect">
            <a:avLst>
              <a:gd fmla="val 16667" name="adj"/>
            </a:avLst>
          </a:prstGeom>
          <a:solidFill>
            <a:srgbClr val="FFF6FA">
              <a:alpha val="82120"/>
            </a:srgbClr>
          </a:solidFill>
          <a:ln cap="flat" cmpd="sng" w="9525">
            <a:solidFill>
              <a:srgbClr val="000000"/>
            </a:solidFill>
            <a:prstDash val="solid"/>
            <a:round/>
            <a:headEnd len="sm" w="sm" type="none"/>
            <a:tailEnd len="sm" w="sm" type="none"/>
          </a:ln>
        </p:spPr>
        <p:txBody>
          <a:bodyPr anchorCtr="0" anchor="ctr" bIns="18925" lIns="18925" spcFirstLastPara="1" rIns="18925" wrap="square" tIns="18925">
            <a:noAutofit/>
          </a:bodyPr>
          <a:lstStyle/>
          <a:p>
            <a:pPr indent="0" lvl="0" marL="0" rtl="0" algn="l">
              <a:spcBef>
                <a:spcPts val="0"/>
              </a:spcBef>
              <a:spcAft>
                <a:spcPts val="0"/>
              </a:spcAft>
              <a:buNone/>
            </a:pPr>
            <a:r>
              <a:t/>
            </a:r>
            <a:endParaRPr sz="100"/>
          </a:p>
        </p:txBody>
      </p:sp>
      <p:sp>
        <p:nvSpPr>
          <p:cNvPr id="1042" name="Google Shape;1042;p53"/>
          <p:cNvSpPr/>
          <p:nvPr/>
        </p:nvSpPr>
        <p:spPr>
          <a:xfrm>
            <a:off x="6053425" y="3895774"/>
            <a:ext cx="1114800" cy="505200"/>
          </a:xfrm>
          <a:prstGeom prst="rect">
            <a:avLst/>
          </a:prstGeom>
          <a:solidFill>
            <a:srgbClr val="C9DAF8"/>
          </a:solidFill>
          <a:ln cap="flat" cmpd="sng" w="9525">
            <a:solidFill>
              <a:srgbClr val="000000"/>
            </a:solidFill>
            <a:prstDash val="solid"/>
            <a:round/>
            <a:headEnd len="sm" w="sm" type="none"/>
            <a:tailEnd len="sm" w="sm" type="none"/>
          </a:ln>
        </p:spPr>
        <p:txBody>
          <a:bodyPr anchorCtr="0" anchor="ctr" bIns="18925" lIns="18925" spcFirstLastPara="1" rIns="18925" wrap="square" tIns="18925">
            <a:noAutofit/>
          </a:bodyPr>
          <a:lstStyle/>
          <a:p>
            <a:pPr indent="0" lvl="0" marL="0" rtl="0" algn="l">
              <a:spcBef>
                <a:spcPts val="0"/>
              </a:spcBef>
              <a:spcAft>
                <a:spcPts val="0"/>
              </a:spcAft>
              <a:buNone/>
            </a:pPr>
            <a:r>
              <a:t/>
            </a:r>
            <a:endParaRPr sz="400"/>
          </a:p>
        </p:txBody>
      </p:sp>
      <p:sp>
        <p:nvSpPr>
          <p:cNvPr id="1043" name="Google Shape;1043;p53"/>
          <p:cNvSpPr/>
          <p:nvPr/>
        </p:nvSpPr>
        <p:spPr>
          <a:xfrm>
            <a:off x="6297953" y="2919691"/>
            <a:ext cx="650100" cy="650100"/>
          </a:xfrm>
          <a:prstGeom prst="ellipse">
            <a:avLst/>
          </a:prstGeom>
          <a:solidFill>
            <a:srgbClr val="D9D9D9"/>
          </a:solidFill>
          <a:ln cap="flat" cmpd="sng" w="9525">
            <a:solidFill>
              <a:srgbClr val="000000"/>
            </a:solidFill>
            <a:prstDash val="solid"/>
            <a:round/>
            <a:headEnd len="sm" w="sm" type="none"/>
            <a:tailEnd len="sm" w="sm" type="none"/>
          </a:ln>
        </p:spPr>
        <p:txBody>
          <a:bodyPr anchorCtr="0" anchor="ctr" bIns="18925" lIns="18925" spcFirstLastPara="1" rIns="18925" wrap="square" tIns="18925">
            <a:noAutofit/>
          </a:bodyPr>
          <a:lstStyle/>
          <a:p>
            <a:pPr indent="0" lvl="0" marL="0" rtl="0" algn="l">
              <a:spcBef>
                <a:spcPts val="0"/>
              </a:spcBef>
              <a:spcAft>
                <a:spcPts val="0"/>
              </a:spcAft>
              <a:buNone/>
            </a:pPr>
            <a:r>
              <a:t/>
            </a:r>
            <a:endParaRPr sz="300"/>
          </a:p>
        </p:txBody>
      </p:sp>
      <p:sp>
        <p:nvSpPr>
          <p:cNvPr id="1044" name="Google Shape;1044;p53"/>
          <p:cNvSpPr/>
          <p:nvPr/>
        </p:nvSpPr>
        <p:spPr>
          <a:xfrm>
            <a:off x="7370597" y="2565133"/>
            <a:ext cx="604800" cy="604800"/>
          </a:xfrm>
          <a:prstGeom prst="ellipse">
            <a:avLst/>
          </a:prstGeom>
          <a:solidFill>
            <a:srgbClr val="D9D9D9"/>
          </a:solidFill>
          <a:ln cap="flat" cmpd="sng" w="9525">
            <a:solidFill>
              <a:srgbClr val="000000"/>
            </a:solidFill>
            <a:prstDash val="solid"/>
            <a:round/>
            <a:headEnd len="sm" w="sm" type="none"/>
            <a:tailEnd len="sm" w="sm" type="none"/>
          </a:ln>
        </p:spPr>
        <p:txBody>
          <a:bodyPr anchorCtr="0" anchor="ctr" bIns="18925" lIns="18925" spcFirstLastPara="1" rIns="18925" wrap="square" tIns="18925">
            <a:noAutofit/>
          </a:bodyPr>
          <a:lstStyle/>
          <a:p>
            <a:pPr indent="0" lvl="0" marL="0" rtl="0" algn="l">
              <a:spcBef>
                <a:spcPts val="0"/>
              </a:spcBef>
              <a:spcAft>
                <a:spcPts val="0"/>
              </a:spcAft>
              <a:buNone/>
            </a:pPr>
            <a:r>
              <a:t/>
            </a:r>
            <a:endParaRPr sz="300"/>
          </a:p>
        </p:txBody>
      </p:sp>
      <p:sp>
        <p:nvSpPr>
          <p:cNvPr id="1045" name="Google Shape;1045;p53"/>
          <p:cNvSpPr txBox="1"/>
          <p:nvPr/>
        </p:nvSpPr>
        <p:spPr>
          <a:xfrm>
            <a:off x="7082566" y="4145043"/>
            <a:ext cx="625200" cy="284400"/>
          </a:xfrm>
          <a:prstGeom prst="rect">
            <a:avLst/>
          </a:prstGeom>
          <a:noFill/>
          <a:ln>
            <a:noFill/>
          </a:ln>
        </p:spPr>
        <p:txBody>
          <a:bodyPr anchorCtr="0" anchor="t" bIns="18925" lIns="18925" spcFirstLastPara="1" rIns="18925" wrap="square" tIns="18925">
            <a:spAutoFit/>
          </a:bodyPr>
          <a:lstStyle/>
          <a:p>
            <a:pPr indent="0" lvl="0" marL="0" rtl="0" algn="r">
              <a:spcBef>
                <a:spcPts val="0"/>
              </a:spcBef>
              <a:spcAft>
                <a:spcPts val="0"/>
              </a:spcAft>
              <a:buNone/>
            </a:pPr>
            <a:r>
              <a:rPr lang="en" sz="800"/>
              <a:t>(N)</a:t>
            </a:r>
            <a:br>
              <a:rPr lang="en" sz="800"/>
            </a:br>
            <a:r>
              <a:rPr lang="en" sz="800"/>
              <a:t>Samples</a:t>
            </a:r>
            <a:endParaRPr sz="800"/>
          </a:p>
        </p:txBody>
      </p:sp>
      <p:sp>
        <p:nvSpPr>
          <p:cNvPr id="1046" name="Google Shape;1046;p53"/>
          <p:cNvSpPr/>
          <p:nvPr/>
        </p:nvSpPr>
        <p:spPr>
          <a:xfrm>
            <a:off x="5054241" y="2496284"/>
            <a:ext cx="528300" cy="557100"/>
          </a:xfrm>
          <a:prstGeom prst="roundRect">
            <a:avLst>
              <a:gd fmla="val 16667" name="adj"/>
            </a:avLst>
          </a:prstGeom>
          <a:solidFill>
            <a:srgbClr val="D9D9D9"/>
          </a:solidFill>
          <a:ln cap="flat" cmpd="sng" w="9525">
            <a:solidFill>
              <a:srgbClr val="000000"/>
            </a:solidFill>
            <a:prstDash val="solid"/>
            <a:round/>
            <a:headEnd len="sm" w="sm" type="none"/>
            <a:tailEnd len="sm" w="sm" type="none"/>
          </a:ln>
        </p:spPr>
        <p:txBody>
          <a:bodyPr anchorCtr="0" anchor="ctr" bIns="10325" lIns="10325" spcFirstLastPara="1" rIns="10325" wrap="square" tIns="10325">
            <a:noAutofit/>
          </a:bodyPr>
          <a:lstStyle/>
          <a:p>
            <a:pPr indent="0" lvl="0" marL="0" rtl="0" algn="l">
              <a:spcBef>
                <a:spcPts val="0"/>
              </a:spcBef>
              <a:spcAft>
                <a:spcPts val="0"/>
              </a:spcAft>
              <a:buNone/>
            </a:pPr>
            <a:r>
              <a:t/>
            </a:r>
            <a:endParaRPr sz="400"/>
          </a:p>
        </p:txBody>
      </p:sp>
      <p:sp>
        <p:nvSpPr>
          <p:cNvPr id="1047" name="Google Shape;1047;p53"/>
          <p:cNvSpPr/>
          <p:nvPr/>
        </p:nvSpPr>
        <p:spPr>
          <a:xfrm>
            <a:off x="6115921" y="418800"/>
            <a:ext cx="1882200" cy="1281600"/>
          </a:xfrm>
          <a:prstGeom prst="roundRect">
            <a:avLst>
              <a:gd fmla="val 16667" name="adj"/>
            </a:avLst>
          </a:prstGeom>
          <a:solidFill>
            <a:srgbClr val="FFFBF7">
              <a:alpha val="82120"/>
            </a:srgbClr>
          </a:solidFill>
          <a:ln cap="flat" cmpd="sng" w="9525">
            <a:solidFill>
              <a:srgbClr val="000000"/>
            </a:solidFill>
            <a:prstDash val="solid"/>
            <a:round/>
            <a:headEnd len="sm" w="sm" type="none"/>
            <a:tailEnd len="sm" w="sm" type="none"/>
          </a:ln>
        </p:spPr>
        <p:txBody>
          <a:bodyPr anchorCtr="0" anchor="ctr" bIns="18925" lIns="18925" spcFirstLastPara="1" rIns="18925" wrap="square" tIns="18925">
            <a:noAutofit/>
          </a:bodyPr>
          <a:lstStyle/>
          <a:p>
            <a:pPr indent="0" lvl="0" marL="0" rtl="0" algn="l">
              <a:spcBef>
                <a:spcPts val="0"/>
              </a:spcBef>
              <a:spcAft>
                <a:spcPts val="0"/>
              </a:spcAft>
              <a:buNone/>
            </a:pPr>
            <a:r>
              <a:t/>
            </a:r>
            <a:endParaRPr sz="100"/>
          </a:p>
        </p:txBody>
      </p:sp>
      <p:sp>
        <p:nvSpPr>
          <p:cNvPr id="1048" name="Google Shape;1048;p53"/>
          <p:cNvSpPr/>
          <p:nvPr/>
        </p:nvSpPr>
        <p:spPr>
          <a:xfrm>
            <a:off x="6705229" y="635646"/>
            <a:ext cx="816300" cy="557100"/>
          </a:xfrm>
          <a:prstGeom prst="roundRect">
            <a:avLst>
              <a:gd fmla="val 16667" name="adj"/>
            </a:avLst>
          </a:prstGeom>
          <a:solidFill>
            <a:srgbClr val="F4CCCC">
              <a:alpha val="81010"/>
            </a:srgbClr>
          </a:solidFill>
          <a:ln cap="flat" cmpd="sng" w="9525">
            <a:solidFill>
              <a:srgbClr val="000000"/>
            </a:solidFill>
            <a:prstDash val="solid"/>
            <a:round/>
            <a:headEnd len="sm" w="sm" type="none"/>
            <a:tailEnd len="sm" w="sm" type="none"/>
          </a:ln>
        </p:spPr>
        <p:txBody>
          <a:bodyPr anchorCtr="0" anchor="ctr" bIns="10325" lIns="10325" spcFirstLastPara="1" rIns="10325" wrap="square" tIns="10325">
            <a:noAutofit/>
          </a:bodyPr>
          <a:lstStyle/>
          <a:p>
            <a:pPr indent="0" lvl="0" marL="0" rtl="0" algn="l">
              <a:spcBef>
                <a:spcPts val="0"/>
              </a:spcBef>
              <a:spcAft>
                <a:spcPts val="0"/>
              </a:spcAft>
              <a:buNone/>
            </a:pPr>
            <a:r>
              <a:t/>
            </a:r>
            <a:endParaRPr sz="400"/>
          </a:p>
        </p:txBody>
      </p:sp>
      <p:sp>
        <p:nvSpPr>
          <p:cNvPr id="1049" name="Google Shape;1049;p53"/>
          <p:cNvSpPr txBox="1"/>
          <p:nvPr/>
        </p:nvSpPr>
        <p:spPr>
          <a:xfrm>
            <a:off x="7892726" y="1711414"/>
            <a:ext cx="283200" cy="99900"/>
          </a:xfrm>
          <a:prstGeom prst="rect">
            <a:avLst/>
          </a:prstGeom>
          <a:noFill/>
          <a:ln>
            <a:noFill/>
          </a:ln>
        </p:spPr>
        <p:txBody>
          <a:bodyPr anchorCtr="0" anchor="t" bIns="18925" lIns="18925" spcFirstLastPara="1" rIns="18925" wrap="square" tIns="18925">
            <a:spAutoFit/>
          </a:bodyPr>
          <a:lstStyle/>
          <a:p>
            <a:pPr indent="0" lvl="0" marL="0" rtl="0" algn="l">
              <a:spcBef>
                <a:spcPts val="0"/>
              </a:spcBef>
              <a:spcAft>
                <a:spcPts val="0"/>
              </a:spcAft>
              <a:buNone/>
            </a:pPr>
            <a:r>
              <a:t/>
            </a:r>
            <a:endParaRPr sz="400"/>
          </a:p>
        </p:txBody>
      </p:sp>
      <p:sp>
        <p:nvSpPr>
          <p:cNvPr id="1050" name="Google Shape;1050;p53"/>
          <p:cNvSpPr txBox="1"/>
          <p:nvPr/>
        </p:nvSpPr>
        <p:spPr>
          <a:xfrm>
            <a:off x="7172138" y="4434921"/>
            <a:ext cx="846600" cy="284400"/>
          </a:xfrm>
          <a:prstGeom prst="rect">
            <a:avLst/>
          </a:prstGeom>
          <a:noFill/>
          <a:ln>
            <a:noFill/>
          </a:ln>
        </p:spPr>
        <p:txBody>
          <a:bodyPr anchorCtr="0" anchor="t" bIns="18925" lIns="18925" spcFirstLastPara="1" rIns="18925" wrap="square" tIns="18925">
            <a:spAutoFit/>
          </a:bodyPr>
          <a:lstStyle/>
          <a:p>
            <a:pPr indent="0" lvl="0" marL="0" rtl="0" algn="r">
              <a:spcBef>
                <a:spcPts val="0"/>
              </a:spcBef>
              <a:spcAft>
                <a:spcPts val="0"/>
              </a:spcAft>
              <a:buNone/>
            </a:pPr>
            <a:r>
              <a:rPr lang="en" sz="800"/>
              <a:t>(G)</a:t>
            </a:r>
            <a:br>
              <a:rPr lang="en" sz="800"/>
            </a:br>
            <a:r>
              <a:rPr lang="en" sz="800"/>
              <a:t>Positions</a:t>
            </a:r>
            <a:endParaRPr sz="800"/>
          </a:p>
        </p:txBody>
      </p:sp>
      <p:cxnSp>
        <p:nvCxnSpPr>
          <p:cNvPr id="1051" name="Google Shape;1051;p53"/>
          <p:cNvCxnSpPr>
            <a:endCxn id="1043" idx="2"/>
          </p:cNvCxnSpPr>
          <p:nvPr/>
        </p:nvCxnSpPr>
        <p:spPr>
          <a:xfrm>
            <a:off x="5570153" y="3007141"/>
            <a:ext cx="727800" cy="237600"/>
          </a:xfrm>
          <a:prstGeom prst="straightConnector1">
            <a:avLst/>
          </a:prstGeom>
          <a:noFill/>
          <a:ln cap="flat" cmpd="sng" w="19050">
            <a:solidFill>
              <a:srgbClr val="000000"/>
            </a:solidFill>
            <a:prstDash val="solid"/>
            <a:round/>
            <a:headEnd len="med" w="med" type="none"/>
            <a:tailEnd len="med" w="med" type="triangle"/>
          </a:ln>
        </p:spPr>
      </p:cxnSp>
      <p:cxnSp>
        <p:nvCxnSpPr>
          <p:cNvPr id="1052" name="Google Shape;1052;p53"/>
          <p:cNvCxnSpPr>
            <a:endCxn id="1043" idx="6"/>
          </p:cNvCxnSpPr>
          <p:nvPr/>
        </p:nvCxnSpPr>
        <p:spPr>
          <a:xfrm flipH="1">
            <a:off x="6948053" y="3029941"/>
            <a:ext cx="461700" cy="214800"/>
          </a:xfrm>
          <a:prstGeom prst="straightConnector1">
            <a:avLst/>
          </a:prstGeom>
          <a:noFill/>
          <a:ln cap="flat" cmpd="sng" w="19050">
            <a:solidFill>
              <a:srgbClr val="000000"/>
            </a:solidFill>
            <a:prstDash val="solid"/>
            <a:round/>
            <a:headEnd len="med" w="med" type="none"/>
            <a:tailEnd len="med" w="med" type="triangle"/>
          </a:ln>
        </p:spPr>
      </p:cxnSp>
      <p:cxnSp>
        <p:nvCxnSpPr>
          <p:cNvPr id="1053" name="Google Shape;1053;p53"/>
          <p:cNvCxnSpPr>
            <a:stCxn id="1043" idx="4"/>
            <a:endCxn id="1042" idx="0"/>
          </p:cNvCxnSpPr>
          <p:nvPr/>
        </p:nvCxnSpPr>
        <p:spPr>
          <a:xfrm flipH="1">
            <a:off x="6610703" y="3569791"/>
            <a:ext cx="12300" cy="326100"/>
          </a:xfrm>
          <a:prstGeom prst="straightConnector1">
            <a:avLst/>
          </a:prstGeom>
          <a:noFill/>
          <a:ln cap="flat" cmpd="sng" w="19050">
            <a:solidFill>
              <a:srgbClr val="000000"/>
            </a:solidFill>
            <a:prstDash val="solid"/>
            <a:round/>
            <a:headEnd len="med" w="med" type="none"/>
            <a:tailEnd len="med" w="med" type="triangle"/>
          </a:ln>
        </p:spPr>
      </p:cxnSp>
      <p:cxnSp>
        <p:nvCxnSpPr>
          <p:cNvPr id="1054" name="Google Shape;1054;p53"/>
          <p:cNvCxnSpPr>
            <a:stCxn id="1048" idx="2"/>
            <a:endCxn id="1044" idx="0"/>
          </p:cNvCxnSpPr>
          <p:nvPr/>
        </p:nvCxnSpPr>
        <p:spPr>
          <a:xfrm>
            <a:off x="7113379" y="1192746"/>
            <a:ext cx="559500" cy="1372500"/>
          </a:xfrm>
          <a:prstGeom prst="straightConnector1">
            <a:avLst/>
          </a:prstGeom>
          <a:noFill/>
          <a:ln cap="flat" cmpd="sng" w="19050">
            <a:solidFill>
              <a:srgbClr val="000000"/>
            </a:solidFill>
            <a:prstDash val="solid"/>
            <a:round/>
            <a:headEnd len="med" w="med" type="none"/>
            <a:tailEnd len="med" w="med" type="triangle"/>
          </a:ln>
        </p:spPr>
      </p:cxnSp>
      <p:cxnSp>
        <p:nvCxnSpPr>
          <p:cNvPr id="1055" name="Google Shape;1055;p53"/>
          <p:cNvCxnSpPr>
            <a:endCxn id="1044" idx="2"/>
          </p:cNvCxnSpPr>
          <p:nvPr/>
        </p:nvCxnSpPr>
        <p:spPr>
          <a:xfrm>
            <a:off x="5908997" y="2377933"/>
            <a:ext cx="1461600" cy="489600"/>
          </a:xfrm>
          <a:prstGeom prst="straightConnector1">
            <a:avLst/>
          </a:prstGeom>
          <a:noFill/>
          <a:ln cap="flat" cmpd="sng" w="19050">
            <a:solidFill>
              <a:srgbClr val="000000"/>
            </a:solidFill>
            <a:prstDash val="solid"/>
            <a:round/>
            <a:headEnd len="med" w="med" type="none"/>
            <a:tailEnd len="med" w="med" type="triangle"/>
          </a:ln>
        </p:spPr>
      </p:cxnSp>
      <p:sp>
        <p:nvSpPr>
          <p:cNvPr id="1056" name="Google Shape;1056;p53"/>
          <p:cNvSpPr txBox="1"/>
          <p:nvPr/>
        </p:nvSpPr>
        <p:spPr>
          <a:xfrm>
            <a:off x="7408615" y="1415962"/>
            <a:ext cx="411900" cy="267000"/>
          </a:xfrm>
          <a:prstGeom prst="rect">
            <a:avLst/>
          </a:prstGeom>
          <a:noFill/>
          <a:ln>
            <a:noFill/>
          </a:ln>
        </p:spPr>
        <p:txBody>
          <a:bodyPr anchorCtr="0" anchor="t" bIns="10325" lIns="10325" spcFirstLastPara="1" rIns="10325" wrap="square" tIns="10325">
            <a:spAutoFit/>
          </a:bodyPr>
          <a:lstStyle/>
          <a:p>
            <a:pPr indent="0" lvl="0" marL="0" rtl="0" algn="r">
              <a:spcBef>
                <a:spcPts val="0"/>
              </a:spcBef>
              <a:spcAft>
                <a:spcPts val="0"/>
              </a:spcAft>
              <a:buNone/>
            </a:pPr>
            <a:r>
              <a:rPr lang="en" sz="800"/>
              <a:t>(S)</a:t>
            </a:r>
            <a:endParaRPr sz="800"/>
          </a:p>
          <a:p>
            <a:pPr indent="0" lvl="0" marL="0" rtl="0" algn="r">
              <a:spcBef>
                <a:spcPts val="0"/>
              </a:spcBef>
              <a:spcAft>
                <a:spcPts val="0"/>
              </a:spcAft>
              <a:buNone/>
            </a:pPr>
            <a:r>
              <a:rPr lang="en" sz="800"/>
              <a:t>Strains</a:t>
            </a:r>
            <a:endParaRPr sz="800"/>
          </a:p>
        </p:txBody>
      </p:sp>
      <p:pic>
        <p:nvPicPr>
          <p:cNvPr id="1057" name="Google Shape;1057;p53"/>
          <p:cNvPicPr preferRelativeResize="0"/>
          <p:nvPr/>
        </p:nvPicPr>
        <p:blipFill>
          <a:blip r:embed="rId3">
            <a:alphaModFix/>
          </a:blip>
          <a:stretch>
            <a:fillRect/>
          </a:stretch>
        </p:blipFill>
        <p:spPr>
          <a:xfrm>
            <a:off x="6955231" y="669078"/>
            <a:ext cx="274519" cy="347724"/>
          </a:xfrm>
          <a:prstGeom prst="rect">
            <a:avLst/>
          </a:prstGeom>
          <a:noFill/>
          <a:ln>
            <a:noFill/>
          </a:ln>
        </p:spPr>
      </p:pic>
      <p:pic>
        <p:nvPicPr>
          <p:cNvPr id="1058" name="Google Shape;1058;p53"/>
          <p:cNvPicPr preferRelativeResize="0"/>
          <p:nvPr/>
        </p:nvPicPr>
        <p:blipFill>
          <a:blip r:embed="rId4">
            <a:alphaModFix/>
          </a:blip>
          <a:stretch>
            <a:fillRect/>
          </a:stretch>
        </p:blipFill>
        <p:spPr>
          <a:xfrm>
            <a:off x="5208532" y="2567237"/>
            <a:ext cx="183013" cy="247067"/>
          </a:xfrm>
          <a:prstGeom prst="rect">
            <a:avLst/>
          </a:prstGeom>
          <a:noFill/>
          <a:ln>
            <a:noFill/>
          </a:ln>
        </p:spPr>
      </p:pic>
      <p:pic>
        <p:nvPicPr>
          <p:cNvPr id="1059" name="Google Shape;1059;p53"/>
          <p:cNvPicPr preferRelativeResize="0"/>
          <p:nvPr/>
        </p:nvPicPr>
        <p:blipFill>
          <a:blip r:embed="rId5">
            <a:alphaModFix/>
          </a:blip>
          <a:stretch>
            <a:fillRect/>
          </a:stretch>
        </p:blipFill>
        <p:spPr>
          <a:xfrm>
            <a:off x="7538675" y="2592199"/>
            <a:ext cx="274519" cy="338573"/>
          </a:xfrm>
          <a:prstGeom prst="rect">
            <a:avLst/>
          </a:prstGeom>
          <a:noFill/>
          <a:ln>
            <a:noFill/>
          </a:ln>
        </p:spPr>
      </p:pic>
      <p:pic>
        <p:nvPicPr>
          <p:cNvPr id="1060" name="Google Shape;1060;p53"/>
          <p:cNvPicPr preferRelativeResize="0"/>
          <p:nvPr/>
        </p:nvPicPr>
        <p:blipFill>
          <a:blip r:embed="rId6">
            <a:alphaModFix/>
          </a:blip>
          <a:stretch>
            <a:fillRect/>
          </a:stretch>
        </p:blipFill>
        <p:spPr>
          <a:xfrm>
            <a:off x="6470953" y="3915083"/>
            <a:ext cx="247067" cy="356875"/>
          </a:xfrm>
          <a:prstGeom prst="rect">
            <a:avLst/>
          </a:prstGeom>
          <a:noFill/>
          <a:ln>
            <a:noFill/>
          </a:ln>
        </p:spPr>
      </p:pic>
      <p:sp>
        <p:nvSpPr>
          <p:cNvPr id="1061" name="Google Shape;1061;p53"/>
          <p:cNvSpPr/>
          <p:nvPr/>
        </p:nvSpPr>
        <p:spPr>
          <a:xfrm>
            <a:off x="4988465" y="1850831"/>
            <a:ext cx="939000" cy="557100"/>
          </a:xfrm>
          <a:prstGeom prst="roundRect">
            <a:avLst>
              <a:gd fmla="val 16667" name="adj"/>
            </a:avLst>
          </a:prstGeom>
          <a:solidFill>
            <a:srgbClr val="F4CCCC">
              <a:alpha val="81010"/>
            </a:srgbClr>
          </a:solidFill>
          <a:ln cap="flat" cmpd="sng" w="9525">
            <a:solidFill>
              <a:srgbClr val="000000"/>
            </a:solidFill>
            <a:prstDash val="solid"/>
            <a:round/>
            <a:headEnd len="sm" w="sm" type="none"/>
            <a:tailEnd len="sm" w="sm" type="none"/>
          </a:ln>
        </p:spPr>
        <p:txBody>
          <a:bodyPr anchorCtr="0" anchor="ctr" bIns="10325" lIns="10325" spcFirstLastPara="1" rIns="10325" wrap="square" tIns="10325">
            <a:noAutofit/>
          </a:bodyPr>
          <a:lstStyle/>
          <a:p>
            <a:pPr indent="0" lvl="0" marL="0" rtl="0" algn="l">
              <a:spcBef>
                <a:spcPts val="0"/>
              </a:spcBef>
              <a:spcAft>
                <a:spcPts val="0"/>
              </a:spcAft>
              <a:buNone/>
            </a:pPr>
            <a:r>
              <a:t/>
            </a:r>
            <a:endParaRPr sz="400"/>
          </a:p>
        </p:txBody>
      </p:sp>
      <p:pic>
        <p:nvPicPr>
          <p:cNvPr id="1062" name="Google Shape;1062;p53"/>
          <p:cNvPicPr preferRelativeResize="0"/>
          <p:nvPr/>
        </p:nvPicPr>
        <p:blipFill>
          <a:blip r:embed="rId7">
            <a:alphaModFix/>
          </a:blip>
          <a:stretch>
            <a:fillRect/>
          </a:stretch>
        </p:blipFill>
        <p:spPr>
          <a:xfrm>
            <a:off x="5289589" y="1862041"/>
            <a:ext cx="301971" cy="384326"/>
          </a:xfrm>
          <a:prstGeom prst="rect">
            <a:avLst/>
          </a:prstGeom>
          <a:noFill/>
          <a:ln>
            <a:noFill/>
          </a:ln>
        </p:spPr>
      </p:pic>
      <p:pic>
        <p:nvPicPr>
          <p:cNvPr id="1063" name="Google Shape;1063;p53"/>
          <p:cNvPicPr preferRelativeResize="0"/>
          <p:nvPr/>
        </p:nvPicPr>
        <p:blipFill>
          <a:blip r:embed="rId8">
            <a:alphaModFix/>
          </a:blip>
          <a:stretch>
            <a:fillRect/>
          </a:stretch>
        </p:blipFill>
        <p:spPr>
          <a:xfrm>
            <a:off x="6455955" y="2915221"/>
            <a:ext cx="274519" cy="448381"/>
          </a:xfrm>
          <a:prstGeom prst="rect">
            <a:avLst/>
          </a:prstGeom>
          <a:noFill/>
          <a:ln>
            <a:noFill/>
          </a:ln>
        </p:spPr>
      </p:pic>
      <p:sp>
        <p:nvSpPr>
          <p:cNvPr id="1064" name="Google Shape;1064;p53"/>
          <p:cNvSpPr txBox="1"/>
          <p:nvPr/>
        </p:nvSpPr>
        <p:spPr>
          <a:xfrm>
            <a:off x="6759705" y="962754"/>
            <a:ext cx="721200" cy="276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600"/>
              <a:t>Genotype</a:t>
            </a:r>
            <a:endParaRPr sz="600"/>
          </a:p>
        </p:txBody>
      </p:sp>
      <p:sp>
        <p:nvSpPr>
          <p:cNvPr id="1065" name="Google Shape;1065;p53"/>
          <p:cNvSpPr txBox="1"/>
          <p:nvPr/>
        </p:nvSpPr>
        <p:spPr>
          <a:xfrm>
            <a:off x="4877175" y="2190149"/>
            <a:ext cx="1161600" cy="276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600"/>
              <a:t>Strain Composition</a:t>
            </a:r>
            <a:endParaRPr sz="600"/>
          </a:p>
        </p:txBody>
      </p:sp>
      <p:sp>
        <p:nvSpPr>
          <p:cNvPr id="1066" name="Google Shape;1066;p53"/>
          <p:cNvSpPr txBox="1"/>
          <p:nvPr/>
        </p:nvSpPr>
        <p:spPr>
          <a:xfrm>
            <a:off x="5095439" y="2793350"/>
            <a:ext cx="420900" cy="276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600"/>
              <a:t>Error Rate</a:t>
            </a:r>
            <a:endParaRPr sz="600"/>
          </a:p>
        </p:txBody>
      </p:sp>
      <p:sp>
        <p:nvSpPr>
          <p:cNvPr id="1067" name="Google Shape;1067;p53"/>
          <p:cNvSpPr txBox="1"/>
          <p:nvPr/>
        </p:nvSpPr>
        <p:spPr>
          <a:xfrm>
            <a:off x="7379802" y="2891516"/>
            <a:ext cx="579900" cy="276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600"/>
              <a:t>Allele Fractions</a:t>
            </a:r>
            <a:endParaRPr sz="600"/>
          </a:p>
        </p:txBody>
      </p:sp>
      <p:sp>
        <p:nvSpPr>
          <p:cNvPr id="1068" name="Google Shape;1068;p53"/>
          <p:cNvSpPr txBox="1"/>
          <p:nvPr/>
        </p:nvSpPr>
        <p:spPr>
          <a:xfrm>
            <a:off x="6333904" y="3305499"/>
            <a:ext cx="579900" cy="276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600"/>
              <a:t>Expected Fractions</a:t>
            </a:r>
            <a:endParaRPr sz="600"/>
          </a:p>
        </p:txBody>
      </p:sp>
      <p:sp>
        <p:nvSpPr>
          <p:cNvPr id="1069" name="Google Shape;1069;p53"/>
          <p:cNvSpPr txBox="1"/>
          <p:nvPr/>
        </p:nvSpPr>
        <p:spPr>
          <a:xfrm>
            <a:off x="6069375" y="4196300"/>
            <a:ext cx="1034400" cy="276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600"/>
              <a:t>Allele Counts</a:t>
            </a:r>
            <a:endParaRPr sz="600"/>
          </a:p>
        </p:txBody>
      </p:sp>
      <p:cxnSp>
        <p:nvCxnSpPr>
          <p:cNvPr id="1070" name="Google Shape;1070;p53"/>
          <p:cNvCxnSpPr/>
          <p:nvPr/>
        </p:nvCxnSpPr>
        <p:spPr>
          <a:xfrm>
            <a:off x="4236300" y="2165671"/>
            <a:ext cx="553500" cy="0"/>
          </a:xfrm>
          <a:prstGeom prst="straightConnector1">
            <a:avLst/>
          </a:prstGeom>
          <a:noFill/>
          <a:ln cap="flat" cmpd="sng" w="38100">
            <a:solidFill>
              <a:srgbClr val="CC0000"/>
            </a:solidFill>
            <a:prstDash val="solid"/>
            <a:round/>
            <a:headEnd len="med" w="med" type="none"/>
            <a:tailEnd len="med" w="med" type="triangle"/>
          </a:ln>
        </p:spPr>
      </p:cxnSp>
      <p:sp>
        <p:nvSpPr>
          <p:cNvPr id="1071" name="Google Shape;1071;p53"/>
          <p:cNvSpPr txBox="1"/>
          <p:nvPr>
            <p:ph idx="1" type="body"/>
          </p:nvPr>
        </p:nvSpPr>
        <p:spPr>
          <a:xfrm>
            <a:off x="311700" y="1487725"/>
            <a:ext cx="3924600" cy="3438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Like NMF: model allele fractions as linear combinations of strain genotypes</a:t>
            </a:r>
            <a:endParaRPr/>
          </a:p>
          <a:p>
            <a:pPr indent="0" lvl="0" marL="0" rtl="0" algn="l">
              <a:spcBef>
                <a:spcPts val="1200"/>
              </a:spcBef>
              <a:spcAft>
                <a:spcPts val="0"/>
              </a:spcAft>
              <a:buNone/>
            </a:pPr>
            <a:r>
              <a:rPr lang="en"/>
              <a:t>Except:</a:t>
            </a:r>
            <a:endParaRPr/>
          </a:p>
          <a:p>
            <a:pPr indent="-317500" lvl="0" marL="457200" rtl="0" algn="l">
              <a:spcBef>
                <a:spcPts val="1200"/>
              </a:spcBef>
              <a:spcAft>
                <a:spcPts val="0"/>
              </a:spcAft>
              <a:buSzPts val="1400"/>
              <a:buChar char="●"/>
            </a:pPr>
            <a:r>
              <a:rPr lang="en"/>
              <a:t>Counts observed (sequencing error, binomial likelihood)</a:t>
            </a:r>
            <a:endParaRPr/>
          </a:p>
          <a:p>
            <a:pPr indent="-317500" lvl="0" marL="457200" rtl="0" algn="l">
              <a:spcBef>
                <a:spcPts val="0"/>
              </a:spcBef>
              <a:spcAft>
                <a:spcPts val="0"/>
              </a:spcAft>
              <a:buSzPts val="1400"/>
              <a:buChar char="●"/>
            </a:pPr>
            <a:r>
              <a:rPr lang="en"/>
              <a:t>Strain composition sums-to-1</a:t>
            </a:r>
            <a:endParaRPr/>
          </a:p>
        </p:txBody>
      </p:sp>
      <p:sp>
        <p:nvSpPr>
          <p:cNvPr id="1072" name="Google Shape;1072;p5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6" name="Shape 1076"/>
        <p:cNvGrpSpPr/>
        <p:nvPr/>
      </p:nvGrpSpPr>
      <p:grpSpPr>
        <a:xfrm>
          <a:off x="0" y="0"/>
          <a:ext cx="0" cy="0"/>
          <a:chOff x="0" y="0"/>
          <a:chExt cx="0" cy="0"/>
        </a:xfrm>
      </p:grpSpPr>
      <p:sp>
        <p:nvSpPr>
          <p:cNvPr id="1077" name="Google Shape;1077;p54"/>
          <p:cNvSpPr txBox="1"/>
          <p:nvPr>
            <p:ph type="title"/>
          </p:nvPr>
        </p:nvSpPr>
        <p:spPr>
          <a:xfrm>
            <a:off x="311700" y="445025"/>
            <a:ext cx="46767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Strain deconvolution as model-based inference</a:t>
            </a:r>
            <a:endParaRPr/>
          </a:p>
        </p:txBody>
      </p:sp>
      <p:sp>
        <p:nvSpPr>
          <p:cNvPr id="1078" name="Google Shape;1078;p54"/>
          <p:cNvSpPr/>
          <p:nvPr/>
        </p:nvSpPr>
        <p:spPr>
          <a:xfrm>
            <a:off x="5995875" y="374150"/>
            <a:ext cx="2328300" cy="4371000"/>
          </a:xfrm>
          <a:prstGeom prst="roundRect">
            <a:avLst>
              <a:gd fmla="val 16667" name="adj"/>
            </a:avLst>
          </a:prstGeom>
          <a:solidFill>
            <a:srgbClr val="F4F3FF">
              <a:alpha val="82120"/>
            </a:srgbClr>
          </a:solidFill>
          <a:ln cap="flat" cmpd="sng" w="9525">
            <a:solidFill>
              <a:srgbClr val="000000"/>
            </a:solidFill>
            <a:prstDash val="solid"/>
            <a:round/>
            <a:headEnd len="sm" w="sm" type="none"/>
            <a:tailEnd len="sm" w="sm" type="none"/>
          </a:ln>
        </p:spPr>
        <p:txBody>
          <a:bodyPr anchorCtr="0" anchor="ctr" bIns="18925" lIns="18925" spcFirstLastPara="1" rIns="18925" wrap="square" tIns="18925">
            <a:noAutofit/>
          </a:bodyPr>
          <a:lstStyle/>
          <a:p>
            <a:pPr indent="0" lvl="0" marL="0" rtl="0" algn="l">
              <a:spcBef>
                <a:spcPts val="0"/>
              </a:spcBef>
              <a:spcAft>
                <a:spcPts val="0"/>
              </a:spcAft>
              <a:buNone/>
            </a:pPr>
            <a:r>
              <a:t/>
            </a:r>
            <a:endParaRPr sz="100"/>
          </a:p>
        </p:txBody>
      </p:sp>
      <p:sp>
        <p:nvSpPr>
          <p:cNvPr id="1079" name="Google Shape;1079;p54"/>
          <p:cNvSpPr/>
          <p:nvPr/>
        </p:nvSpPr>
        <p:spPr>
          <a:xfrm>
            <a:off x="4723700" y="1773550"/>
            <a:ext cx="3378900" cy="2676300"/>
          </a:xfrm>
          <a:prstGeom prst="roundRect">
            <a:avLst>
              <a:gd fmla="val 16667" name="adj"/>
            </a:avLst>
          </a:prstGeom>
          <a:solidFill>
            <a:srgbClr val="FFF6FA">
              <a:alpha val="82120"/>
            </a:srgbClr>
          </a:solidFill>
          <a:ln cap="flat" cmpd="sng" w="9525">
            <a:solidFill>
              <a:srgbClr val="000000"/>
            </a:solidFill>
            <a:prstDash val="solid"/>
            <a:round/>
            <a:headEnd len="sm" w="sm" type="none"/>
            <a:tailEnd len="sm" w="sm" type="none"/>
          </a:ln>
        </p:spPr>
        <p:txBody>
          <a:bodyPr anchorCtr="0" anchor="ctr" bIns="18925" lIns="18925" spcFirstLastPara="1" rIns="18925" wrap="square" tIns="18925">
            <a:noAutofit/>
          </a:bodyPr>
          <a:lstStyle/>
          <a:p>
            <a:pPr indent="0" lvl="0" marL="0" rtl="0" algn="l">
              <a:spcBef>
                <a:spcPts val="0"/>
              </a:spcBef>
              <a:spcAft>
                <a:spcPts val="0"/>
              </a:spcAft>
              <a:buNone/>
            </a:pPr>
            <a:r>
              <a:t/>
            </a:r>
            <a:endParaRPr sz="100"/>
          </a:p>
        </p:txBody>
      </p:sp>
      <p:sp>
        <p:nvSpPr>
          <p:cNvPr id="1080" name="Google Shape;1080;p54"/>
          <p:cNvSpPr/>
          <p:nvPr/>
        </p:nvSpPr>
        <p:spPr>
          <a:xfrm>
            <a:off x="6053425" y="3895774"/>
            <a:ext cx="1114800" cy="505200"/>
          </a:xfrm>
          <a:prstGeom prst="rect">
            <a:avLst/>
          </a:prstGeom>
          <a:solidFill>
            <a:srgbClr val="C9DAF8"/>
          </a:solidFill>
          <a:ln cap="flat" cmpd="sng" w="9525">
            <a:solidFill>
              <a:srgbClr val="000000"/>
            </a:solidFill>
            <a:prstDash val="solid"/>
            <a:round/>
            <a:headEnd len="sm" w="sm" type="none"/>
            <a:tailEnd len="sm" w="sm" type="none"/>
          </a:ln>
        </p:spPr>
        <p:txBody>
          <a:bodyPr anchorCtr="0" anchor="ctr" bIns="18925" lIns="18925" spcFirstLastPara="1" rIns="18925" wrap="square" tIns="18925">
            <a:noAutofit/>
          </a:bodyPr>
          <a:lstStyle/>
          <a:p>
            <a:pPr indent="0" lvl="0" marL="0" rtl="0" algn="l">
              <a:spcBef>
                <a:spcPts val="0"/>
              </a:spcBef>
              <a:spcAft>
                <a:spcPts val="0"/>
              </a:spcAft>
              <a:buNone/>
            </a:pPr>
            <a:r>
              <a:t/>
            </a:r>
            <a:endParaRPr sz="400"/>
          </a:p>
        </p:txBody>
      </p:sp>
      <p:sp>
        <p:nvSpPr>
          <p:cNvPr id="1081" name="Google Shape;1081;p54"/>
          <p:cNvSpPr/>
          <p:nvPr/>
        </p:nvSpPr>
        <p:spPr>
          <a:xfrm>
            <a:off x="6297953" y="2919691"/>
            <a:ext cx="650100" cy="650100"/>
          </a:xfrm>
          <a:prstGeom prst="ellipse">
            <a:avLst/>
          </a:prstGeom>
          <a:solidFill>
            <a:srgbClr val="D9D9D9"/>
          </a:solidFill>
          <a:ln cap="flat" cmpd="sng" w="9525">
            <a:solidFill>
              <a:srgbClr val="000000"/>
            </a:solidFill>
            <a:prstDash val="solid"/>
            <a:round/>
            <a:headEnd len="sm" w="sm" type="none"/>
            <a:tailEnd len="sm" w="sm" type="none"/>
          </a:ln>
        </p:spPr>
        <p:txBody>
          <a:bodyPr anchorCtr="0" anchor="ctr" bIns="18925" lIns="18925" spcFirstLastPara="1" rIns="18925" wrap="square" tIns="18925">
            <a:noAutofit/>
          </a:bodyPr>
          <a:lstStyle/>
          <a:p>
            <a:pPr indent="0" lvl="0" marL="0" rtl="0" algn="l">
              <a:spcBef>
                <a:spcPts val="0"/>
              </a:spcBef>
              <a:spcAft>
                <a:spcPts val="0"/>
              </a:spcAft>
              <a:buNone/>
            </a:pPr>
            <a:r>
              <a:t/>
            </a:r>
            <a:endParaRPr sz="300"/>
          </a:p>
        </p:txBody>
      </p:sp>
      <p:sp>
        <p:nvSpPr>
          <p:cNvPr id="1082" name="Google Shape;1082;p54"/>
          <p:cNvSpPr/>
          <p:nvPr/>
        </p:nvSpPr>
        <p:spPr>
          <a:xfrm>
            <a:off x="7370597" y="2565133"/>
            <a:ext cx="604800" cy="604800"/>
          </a:xfrm>
          <a:prstGeom prst="ellipse">
            <a:avLst/>
          </a:prstGeom>
          <a:solidFill>
            <a:srgbClr val="D9D9D9"/>
          </a:solidFill>
          <a:ln cap="flat" cmpd="sng" w="9525">
            <a:solidFill>
              <a:srgbClr val="000000"/>
            </a:solidFill>
            <a:prstDash val="solid"/>
            <a:round/>
            <a:headEnd len="sm" w="sm" type="none"/>
            <a:tailEnd len="sm" w="sm" type="none"/>
          </a:ln>
        </p:spPr>
        <p:txBody>
          <a:bodyPr anchorCtr="0" anchor="ctr" bIns="18925" lIns="18925" spcFirstLastPara="1" rIns="18925" wrap="square" tIns="18925">
            <a:noAutofit/>
          </a:bodyPr>
          <a:lstStyle/>
          <a:p>
            <a:pPr indent="0" lvl="0" marL="0" rtl="0" algn="l">
              <a:spcBef>
                <a:spcPts val="0"/>
              </a:spcBef>
              <a:spcAft>
                <a:spcPts val="0"/>
              </a:spcAft>
              <a:buNone/>
            </a:pPr>
            <a:r>
              <a:t/>
            </a:r>
            <a:endParaRPr sz="300"/>
          </a:p>
        </p:txBody>
      </p:sp>
      <p:sp>
        <p:nvSpPr>
          <p:cNvPr id="1083" name="Google Shape;1083;p54"/>
          <p:cNvSpPr txBox="1"/>
          <p:nvPr/>
        </p:nvSpPr>
        <p:spPr>
          <a:xfrm>
            <a:off x="7082566" y="4145043"/>
            <a:ext cx="625200" cy="284400"/>
          </a:xfrm>
          <a:prstGeom prst="rect">
            <a:avLst/>
          </a:prstGeom>
          <a:noFill/>
          <a:ln>
            <a:noFill/>
          </a:ln>
        </p:spPr>
        <p:txBody>
          <a:bodyPr anchorCtr="0" anchor="t" bIns="18925" lIns="18925" spcFirstLastPara="1" rIns="18925" wrap="square" tIns="18925">
            <a:spAutoFit/>
          </a:bodyPr>
          <a:lstStyle/>
          <a:p>
            <a:pPr indent="0" lvl="0" marL="0" rtl="0" algn="r">
              <a:spcBef>
                <a:spcPts val="0"/>
              </a:spcBef>
              <a:spcAft>
                <a:spcPts val="0"/>
              </a:spcAft>
              <a:buNone/>
            </a:pPr>
            <a:r>
              <a:rPr lang="en" sz="800"/>
              <a:t>(N)</a:t>
            </a:r>
            <a:br>
              <a:rPr lang="en" sz="800"/>
            </a:br>
            <a:r>
              <a:rPr lang="en" sz="800"/>
              <a:t>Samples</a:t>
            </a:r>
            <a:endParaRPr sz="800"/>
          </a:p>
        </p:txBody>
      </p:sp>
      <p:sp>
        <p:nvSpPr>
          <p:cNvPr id="1084" name="Google Shape;1084;p54"/>
          <p:cNvSpPr/>
          <p:nvPr/>
        </p:nvSpPr>
        <p:spPr>
          <a:xfrm>
            <a:off x="5054241" y="2496284"/>
            <a:ext cx="528300" cy="557100"/>
          </a:xfrm>
          <a:prstGeom prst="roundRect">
            <a:avLst>
              <a:gd fmla="val 16667" name="adj"/>
            </a:avLst>
          </a:prstGeom>
          <a:solidFill>
            <a:srgbClr val="D9D9D9"/>
          </a:solidFill>
          <a:ln cap="flat" cmpd="sng" w="9525">
            <a:solidFill>
              <a:srgbClr val="000000"/>
            </a:solidFill>
            <a:prstDash val="solid"/>
            <a:round/>
            <a:headEnd len="sm" w="sm" type="none"/>
            <a:tailEnd len="sm" w="sm" type="none"/>
          </a:ln>
        </p:spPr>
        <p:txBody>
          <a:bodyPr anchorCtr="0" anchor="ctr" bIns="10325" lIns="10325" spcFirstLastPara="1" rIns="10325" wrap="square" tIns="10325">
            <a:noAutofit/>
          </a:bodyPr>
          <a:lstStyle/>
          <a:p>
            <a:pPr indent="0" lvl="0" marL="0" rtl="0" algn="l">
              <a:spcBef>
                <a:spcPts val="0"/>
              </a:spcBef>
              <a:spcAft>
                <a:spcPts val="0"/>
              </a:spcAft>
              <a:buNone/>
            </a:pPr>
            <a:r>
              <a:t/>
            </a:r>
            <a:endParaRPr sz="400"/>
          </a:p>
        </p:txBody>
      </p:sp>
      <p:sp>
        <p:nvSpPr>
          <p:cNvPr id="1085" name="Google Shape;1085;p54"/>
          <p:cNvSpPr/>
          <p:nvPr/>
        </p:nvSpPr>
        <p:spPr>
          <a:xfrm>
            <a:off x="6115921" y="418800"/>
            <a:ext cx="1882200" cy="1281600"/>
          </a:xfrm>
          <a:prstGeom prst="roundRect">
            <a:avLst>
              <a:gd fmla="val 16667" name="adj"/>
            </a:avLst>
          </a:prstGeom>
          <a:solidFill>
            <a:srgbClr val="FFFBF7">
              <a:alpha val="82120"/>
            </a:srgbClr>
          </a:solidFill>
          <a:ln cap="flat" cmpd="sng" w="9525">
            <a:solidFill>
              <a:srgbClr val="000000"/>
            </a:solidFill>
            <a:prstDash val="solid"/>
            <a:round/>
            <a:headEnd len="sm" w="sm" type="none"/>
            <a:tailEnd len="sm" w="sm" type="none"/>
          </a:ln>
        </p:spPr>
        <p:txBody>
          <a:bodyPr anchorCtr="0" anchor="ctr" bIns="18925" lIns="18925" spcFirstLastPara="1" rIns="18925" wrap="square" tIns="18925">
            <a:noAutofit/>
          </a:bodyPr>
          <a:lstStyle/>
          <a:p>
            <a:pPr indent="0" lvl="0" marL="0" rtl="0" algn="l">
              <a:spcBef>
                <a:spcPts val="0"/>
              </a:spcBef>
              <a:spcAft>
                <a:spcPts val="0"/>
              </a:spcAft>
              <a:buNone/>
            </a:pPr>
            <a:r>
              <a:t/>
            </a:r>
            <a:endParaRPr sz="100"/>
          </a:p>
        </p:txBody>
      </p:sp>
      <p:sp>
        <p:nvSpPr>
          <p:cNvPr id="1086" name="Google Shape;1086;p54"/>
          <p:cNvSpPr/>
          <p:nvPr/>
        </p:nvSpPr>
        <p:spPr>
          <a:xfrm>
            <a:off x="6705229" y="635646"/>
            <a:ext cx="816300" cy="557100"/>
          </a:xfrm>
          <a:prstGeom prst="roundRect">
            <a:avLst>
              <a:gd fmla="val 16667" name="adj"/>
            </a:avLst>
          </a:prstGeom>
          <a:solidFill>
            <a:srgbClr val="F4CCCC">
              <a:alpha val="81010"/>
            </a:srgbClr>
          </a:solidFill>
          <a:ln cap="flat" cmpd="sng" w="9525">
            <a:solidFill>
              <a:srgbClr val="000000"/>
            </a:solidFill>
            <a:prstDash val="solid"/>
            <a:round/>
            <a:headEnd len="sm" w="sm" type="none"/>
            <a:tailEnd len="sm" w="sm" type="none"/>
          </a:ln>
        </p:spPr>
        <p:txBody>
          <a:bodyPr anchorCtr="0" anchor="ctr" bIns="10325" lIns="10325" spcFirstLastPara="1" rIns="10325" wrap="square" tIns="10325">
            <a:noAutofit/>
          </a:bodyPr>
          <a:lstStyle/>
          <a:p>
            <a:pPr indent="0" lvl="0" marL="0" rtl="0" algn="l">
              <a:spcBef>
                <a:spcPts val="0"/>
              </a:spcBef>
              <a:spcAft>
                <a:spcPts val="0"/>
              </a:spcAft>
              <a:buNone/>
            </a:pPr>
            <a:r>
              <a:t/>
            </a:r>
            <a:endParaRPr sz="400"/>
          </a:p>
        </p:txBody>
      </p:sp>
      <p:sp>
        <p:nvSpPr>
          <p:cNvPr id="1087" name="Google Shape;1087;p54"/>
          <p:cNvSpPr txBox="1"/>
          <p:nvPr/>
        </p:nvSpPr>
        <p:spPr>
          <a:xfrm>
            <a:off x="7892726" y="1711414"/>
            <a:ext cx="283200" cy="99900"/>
          </a:xfrm>
          <a:prstGeom prst="rect">
            <a:avLst/>
          </a:prstGeom>
          <a:noFill/>
          <a:ln>
            <a:noFill/>
          </a:ln>
        </p:spPr>
        <p:txBody>
          <a:bodyPr anchorCtr="0" anchor="t" bIns="18925" lIns="18925" spcFirstLastPara="1" rIns="18925" wrap="square" tIns="18925">
            <a:spAutoFit/>
          </a:bodyPr>
          <a:lstStyle/>
          <a:p>
            <a:pPr indent="0" lvl="0" marL="0" rtl="0" algn="l">
              <a:spcBef>
                <a:spcPts val="0"/>
              </a:spcBef>
              <a:spcAft>
                <a:spcPts val="0"/>
              </a:spcAft>
              <a:buNone/>
            </a:pPr>
            <a:r>
              <a:t/>
            </a:r>
            <a:endParaRPr sz="400"/>
          </a:p>
        </p:txBody>
      </p:sp>
      <p:sp>
        <p:nvSpPr>
          <p:cNvPr id="1088" name="Google Shape;1088;p54"/>
          <p:cNvSpPr txBox="1"/>
          <p:nvPr/>
        </p:nvSpPr>
        <p:spPr>
          <a:xfrm>
            <a:off x="7172138" y="4434921"/>
            <a:ext cx="846600" cy="284400"/>
          </a:xfrm>
          <a:prstGeom prst="rect">
            <a:avLst/>
          </a:prstGeom>
          <a:noFill/>
          <a:ln>
            <a:noFill/>
          </a:ln>
        </p:spPr>
        <p:txBody>
          <a:bodyPr anchorCtr="0" anchor="t" bIns="18925" lIns="18925" spcFirstLastPara="1" rIns="18925" wrap="square" tIns="18925">
            <a:spAutoFit/>
          </a:bodyPr>
          <a:lstStyle/>
          <a:p>
            <a:pPr indent="0" lvl="0" marL="0" rtl="0" algn="r">
              <a:spcBef>
                <a:spcPts val="0"/>
              </a:spcBef>
              <a:spcAft>
                <a:spcPts val="0"/>
              </a:spcAft>
              <a:buNone/>
            </a:pPr>
            <a:r>
              <a:rPr lang="en" sz="800"/>
              <a:t>(G)</a:t>
            </a:r>
            <a:br>
              <a:rPr lang="en" sz="800"/>
            </a:br>
            <a:r>
              <a:rPr lang="en" sz="800"/>
              <a:t>Positions</a:t>
            </a:r>
            <a:endParaRPr sz="800"/>
          </a:p>
        </p:txBody>
      </p:sp>
      <p:cxnSp>
        <p:nvCxnSpPr>
          <p:cNvPr id="1089" name="Google Shape;1089;p54"/>
          <p:cNvCxnSpPr>
            <a:endCxn id="1081" idx="2"/>
          </p:cNvCxnSpPr>
          <p:nvPr/>
        </p:nvCxnSpPr>
        <p:spPr>
          <a:xfrm>
            <a:off x="5570153" y="3007141"/>
            <a:ext cx="727800" cy="237600"/>
          </a:xfrm>
          <a:prstGeom prst="straightConnector1">
            <a:avLst/>
          </a:prstGeom>
          <a:noFill/>
          <a:ln cap="flat" cmpd="sng" w="19050">
            <a:solidFill>
              <a:srgbClr val="000000"/>
            </a:solidFill>
            <a:prstDash val="solid"/>
            <a:round/>
            <a:headEnd len="med" w="med" type="none"/>
            <a:tailEnd len="med" w="med" type="triangle"/>
          </a:ln>
        </p:spPr>
      </p:cxnSp>
      <p:cxnSp>
        <p:nvCxnSpPr>
          <p:cNvPr id="1090" name="Google Shape;1090;p54"/>
          <p:cNvCxnSpPr>
            <a:endCxn id="1081" idx="6"/>
          </p:cNvCxnSpPr>
          <p:nvPr/>
        </p:nvCxnSpPr>
        <p:spPr>
          <a:xfrm flipH="1">
            <a:off x="6948053" y="3029941"/>
            <a:ext cx="461700" cy="214800"/>
          </a:xfrm>
          <a:prstGeom prst="straightConnector1">
            <a:avLst/>
          </a:prstGeom>
          <a:noFill/>
          <a:ln cap="flat" cmpd="sng" w="19050">
            <a:solidFill>
              <a:srgbClr val="000000"/>
            </a:solidFill>
            <a:prstDash val="solid"/>
            <a:round/>
            <a:headEnd len="med" w="med" type="none"/>
            <a:tailEnd len="med" w="med" type="triangle"/>
          </a:ln>
        </p:spPr>
      </p:cxnSp>
      <p:cxnSp>
        <p:nvCxnSpPr>
          <p:cNvPr id="1091" name="Google Shape;1091;p54"/>
          <p:cNvCxnSpPr>
            <a:stCxn id="1081" idx="4"/>
            <a:endCxn id="1080" idx="0"/>
          </p:cNvCxnSpPr>
          <p:nvPr/>
        </p:nvCxnSpPr>
        <p:spPr>
          <a:xfrm flipH="1">
            <a:off x="6610703" y="3569791"/>
            <a:ext cx="12300" cy="326100"/>
          </a:xfrm>
          <a:prstGeom prst="straightConnector1">
            <a:avLst/>
          </a:prstGeom>
          <a:noFill/>
          <a:ln cap="flat" cmpd="sng" w="19050">
            <a:solidFill>
              <a:srgbClr val="000000"/>
            </a:solidFill>
            <a:prstDash val="solid"/>
            <a:round/>
            <a:headEnd len="med" w="med" type="none"/>
            <a:tailEnd len="med" w="med" type="triangle"/>
          </a:ln>
        </p:spPr>
      </p:cxnSp>
      <p:cxnSp>
        <p:nvCxnSpPr>
          <p:cNvPr id="1092" name="Google Shape;1092;p54"/>
          <p:cNvCxnSpPr>
            <a:stCxn id="1086" idx="2"/>
            <a:endCxn id="1082" idx="0"/>
          </p:cNvCxnSpPr>
          <p:nvPr/>
        </p:nvCxnSpPr>
        <p:spPr>
          <a:xfrm>
            <a:off x="7113379" y="1192746"/>
            <a:ext cx="559500" cy="1372500"/>
          </a:xfrm>
          <a:prstGeom prst="straightConnector1">
            <a:avLst/>
          </a:prstGeom>
          <a:noFill/>
          <a:ln cap="flat" cmpd="sng" w="19050">
            <a:solidFill>
              <a:srgbClr val="000000"/>
            </a:solidFill>
            <a:prstDash val="solid"/>
            <a:round/>
            <a:headEnd len="med" w="med" type="none"/>
            <a:tailEnd len="med" w="med" type="triangle"/>
          </a:ln>
        </p:spPr>
      </p:cxnSp>
      <p:cxnSp>
        <p:nvCxnSpPr>
          <p:cNvPr id="1093" name="Google Shape;1093;p54"/>
          <p:cNvCxnSpPr>
            <a:endCxn id="1082" idx="2"/>
          </p:cNvCxnSpPr>
          <p:nvPr/>
        </p:nvCxnSpPr>
        <p:spPr>
          <a:xfrm>
            <a:off x="5908997" y="2377933"/>
            <a:ext cx="1461600" cy="489600"/>
          </a:xfrm>
          <a:prstGeom prst="straightConnector1">
            <a:avLst/>
          </a:prstGeom>
          <a:noFill/>
          <a:ln cap="flat" cmpd="sng" w="19050">
            <a:solidFill>
              <a:srgbClr val="000000"/>
            </a:solidFill>
            <a:prstDash val="solid"/>
            <a:round/>
            <a:headEnd len="med" w="med" type="none"/>
            <a:tailEnd len="med" w="med" type="triangle"/>
          </a:ln>
        </p:spPr>
      </p:cxnSp>
      <p:sp>
        <p:nvSpPr>
          <p:cNvPr id="1094" name="Google Shape;1094;p54"/>
          <p:cNvSpPr txBox="1"/>
          <p:nvPr/>
        </p:nvSpPr>
        <p:spPr>
          <a:xfrm>
            <a:off x="7408615" y="1415962"/>
            <a:ext cx="411900" cy="267000"/>
          </a:xfrm>
          <a:prstGeom prst="rect">
            <a:avLst/>
          </a:prstGeom>
          <a:noFill/>
          <a:ln>
            <a:noFill/>
          </a:ln>
        </p:spPr>
        <p:txBody>
          <a:bodyPr anchorCtr="0" anchor="t" bIns="10325" lIns="10325" spcFirstLastPara="1" rIns="10325" wrap="square" tIns="10325">
            <a:spAutoFit/>
          </a:bodyPr>
          <a:lstStyle/>
          <a:p>
            <a:pPr indent="0" lvl="0" marL="0" rtl="0" algn="r">
              <a:spcBef>
                <a:spcPts val="0"/>
              </a:spcBef>
              <a:spcAft>
                <a:spcPts val="0"/>
              </a:spcAft>
              <a:buNone/>
            </a:pPr>
            <a:r>
              <a:rPr lang="en" sz="800"/>
              <a:t>(S)</a:t>
            </a:r>
            <a:endParaRPr sz="800"/>
          </a:p>
          <a:p>
            <a:pPr indent="0" lvl="0" marL="0" rtl="0" algn="r">
              <a:spcBef>
                <a:spcPts val="0"/>
              </a:spcBef>
              <a:spcAft>
                <a:spcPts val="0"/>
              </a:spcAft>
              <a:buNone/>
            </a:pPr>
            <a:r>
              <a:rPr lang="en" sz="800"/>
              <a:t>Strains</a:t>
            </a:r>
            <a:endParaRPr sz="800"/>
          </a:p>
        </p:txBody>
      </p:sp>
      <p:pic>
        <p:nvPicPr>
          <p:cNvPr id="1095" name="Google Shape;1095;p54"/>
          <p:cNvPicPr preferRelativeResize="0"/>
          <p:nvPr/>
        </p:nvPicPr>
        <p:blipFill>
          <a:blip r:embed="rId3">
            <a:alphaModFix/>
          </a:blip>
          <a:stretch>
            <a:fillRect/>
          </a:stretch>
        </p:blipFill>
        <p:spPr>
          <a:xfrm>
            <a:off x="6955231" y="669078"/>
            <a:ext cx="274519" cy="347724"/>
          </a:xfrm>
          <a:prstGeom prst="rect">
            <a:avLst/>
          </a:prstGeom>
          <a:noFill/>
          <a:ln>
            <a:noFill/>
          </a:ln>
        </p:spPr>
      </p:pic>
      <p:pic>
        <p:nvPicPr>
          <p:cNvPr id="1096" name="Google Shape;1096;p54"/>
          <p:cNvPicPr preferRelativeResize="0"/>
          <p:nvPr/>
        </p:nvPicPr>
        <p:blipFill>
          <a:blip r:embed="rId4">
            <a:alphaModFix/>
          </a:blip>
          <a:stretch>
            <a:fillRect/>
          </a:stretch>
        </p:blipFill>
        <p:spPr>
          <a:xfrm>
            <a:off x="5208532" y="2567237"/>
            <a:ext cx="183013" cy="247067"/>
          </a:xfrm>
          <a:prstGeom prst="rect">
            <a:avLst/>
          </a:prstGeom>
          <a:noFill/>
          <a:ln>
            <a:noFill/>
          </a:ln>
        </p:spPr>
      </p:pic>
      <p:pic>
        <p:nvPicPr>
          <p:cNvPr id="1097" name="Google Shape;1097;p54"/>
          <p:cNvPicPr preferRelativeResize="0"/>
          <p:nvPr/>
        </p:nvPicPr>
        <p:blipFill>
          <a:blip r:embed="rId5">
            <a:alphaModFix/>
          </a:blip>
          <a:stretch>
            <a:fillRect/>
          </a:stretch>
        </p:blipFill>
        <p:spPr>
          <a:xfrm>
            <a:off x="7538675" y="2592199"/>
            <a:ext cx="274519" cy="338573"/>
          </a:xfrm>
          <a:prstGeom prst="rect">
            <a:avLst/>
          </a:prstGeom>
          <a:noFill/>
          <a:ln>
            <a:noFill/>
          </a:ln>
        </p:spPr>
      </p:pic>
      <p:pic>
        <p:nvPicPr>
          <p:cNvPr id="1098" name="Google Shape;1098;p54"/>
          <p:cNvPicPr preferRelativeResize="0"/>
          <p:nvPr/>
        </p:nvPicPr>
        <p:blipFill>
          <a:blip r:embed="rId6">
            <a:alphaModFix/>
          </a:blip>
          <a:stretch>
            <a:fillRect/>
          </a:stretch>
        </p:blipFill>
        <p:spPr>
          <a:xfrm>
            <a:off x="6470953" y="3915083"/>
            <a:ext cx="247067" cy="356875"/>
          </a:xfrm>
          <a:prstGeom prst="rect">
            <a:avLst/>
          </a:prstGeom>
          <a:noFill/>
          <a:ln>
            <a:noFill/>
          </a:ln>
        </p:spPr>
      </p:pic>
      <p:sp>
        <p:nvSpPr>
          <p:cNvPr id="1099" name="Google Shape;1099;p54"/>
          <p:cNvSpPr/>
          <p:nvPr/>
        </p:nvSpPr>
        <p:spPr>
          <a:xfrm>
            <a:off x="4988465" y="1850831"/>
            <a:ext cx="939000" cy="557100"/>
          </a:xfrm>
          <a:prstGeom prst="roundRect">
            <a:avLst>
              <a:gd fmla="val 16667" name="adj"/>
            </a:avLst>
          </a:prstGeom>
          <a:solidFill>
            <a:srgbClr val="F4CCCC">
              <a:alpha val="81010"/>
            </a:srgbClr>
          </a:solidFill>
          <a:ln cap="flat" cmpd="sng" w="9525">
            <a:solidFill>
              <a:srgbClr val="000000"/>
            </a:solidFill>
            <a:prstDash val="solid"/>
            <a:round/>
            <a:headEnd len="sm" w="sm" type="none"/>
            <a:tailEnd len="sm" w="sm" type="none"/>
          </a:ln>
        </p:spPr>
        <p:txBody>
          <a:bodyPr anchorCtr="0" anchor="ctr" bIns="10325" lIns="10325" spcFirstLastPara="1" rIns="10325" wrap="square" tIns="10325">
            <a:noAutofit/>
          </a:bodyPr>
          <a:lstStyle/>
          <a:p>
            <a:pPr indent="0" lvl="0" marL="0" rtl="0" algn="l">
              <a:spcBef>
                <a:spcPts val="0"/>
              </a:spcBef>
              <a:spcAft>
                <a:spcPts val="0"/>
              </a:spcAft>
              <a:buNone/>
            </a:pPr>
            <a:r>
              <a:t/>
            </a:r>
            <a:endParaRPr sz="400"/>
          </a:p>
        </p:txBody>
      </p:sp>
      <p:pic>
        <p:nvPicPr>
          <p:cNvPr id="1100" name="Google Shape;1100;p54"/>
          <p:cNvPicPr preferRelativeResize="0"/>
          <p:nvPr/>
        </p:nvPicPr>
        <p:blipFill>
          <a:blip r:embed="rId7">
            <a:alphaModFix/>
          </a:blip>
          <a:stretch>
            <a:fillRect/>
          </a:stretch>
        </p:blipFill>
        <p:spPr>
          <a:xfrm>
            <a:off x="5289589" y="1862041"/>
            <a:ext cx="301971" cy="384326"/>
          </a:xfrm>
          <a:prstGeom prst="rect">
            <a:avLst/>
          </a:prstGeom>
          <a:noFill/>
          <a:ln>
            <a:noFill/>
          </a:ln>
        </p:spPr>
      </p:pic>
      <p:pic>
        <p:nvPicPr>
          <p:cNvPr id="1101" name="Google Shape;1101;p54"/>
          <p:cNvPicPr preferRelativeResize="0"/>
          <p:nvPr/>
        </p:nvPicPr>
        <p:blipFill>
          <a:blip r:embed="rId8">
            <a:alphaModFix/>
          </a:blip>
          <a:stretch>
            <a:fillRect/>
          </a:stretch>
        </p:blipFill>
        <p:spPr>
          <a:xfrm>
            <a:off x="6455955" y="2915221"/>
            <a:ext cx="274519" cy="448381"/>
          </a:xfrm>
          <a:prstGeom prst="rect">
            <a:avLst/>
          </a:prstGeom>
          <a:noFill/>
          <a:ln>
            <a:noFill/>
          </a:ln>
        </p:spPr>
      </p:pic>
      <p:sp>
        <p:nvSpPr>
          <p:cNvPr id="1102" name="Google Shape;1102;p54"/>
          <p:cNvSpPr txBox="1"/>
          <p:nvPr/>
        </p:nvSpPr>
        <p:spPr>
          <a:xfrm>
            <a:off x="6759705" y="962754"/>
            <a:ext cx="721200" cy="276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600"/>
              <a:t>Genotype</a:t>
            </a:r>
            <a:endParaRPr sz="600"/>
          </a:p>
        </p:txBody>
      </p:sp>
      <p:sp>
        <p:nvSpPr>
          <p:cNvPr id="1103" name="Google Shape;1103;p54"/>
          <p:cNvSpPr txBox="1"/>
          <p:nvPr/>
        </p:nvSpPr>
        <p:spPr>
          <a:xfrm>
            <a:off x="4877175" y="2190149"/>
            <a:ext cx="1161600" cy="276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600"/>
              <a:t>Strain Composition</a:t>
            </a:r>
            <a:endParaRPr sz="600"/>
          </a:p>
        </p:txBody>
      </p:sp>
      <p:sp>
        <p:nvSpPr>
          <p:cNvPr id="1104" name="Google Shape;1104;p54"/>
          <p:cNvSpPr txBox="1"/>
          <p:nvPr/>
        </p:nvSpPr>
        <p:spPr>
          <a:xfrm>
            <a:off x="5095439" y="2793350"/>
            <a:ext cx="420900" cy="276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600"/>
              <a:t>Error Rate</a:t>
            </a:r>
            <a:endParaRPr sz="600"/>
          </a:p>
        </p:txBody>
      </p:sp>
      <p:sp>
        <p:nvSpPr>
          <p:cNvPr id="1105" name="Google Shape;1105;p54"/>
          <p:cNvSpPr txBox="1"/>
          <p:nvPr/>
        </p:nvSpPr>
        <p:spPr>
          <a:xfrm>
            <a:off x="7379802" y="2891516"/>
            <a:ext cx="579900" cy="276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600"/>
              <a:t>Allele Fractions</a:t>
            </a:r>
            <a:endParaRPr sz="600"/>
          </a:p>
        </p:txBody>
      </p:sp>
      <p:sp>
        <p:nvSpPr>
          <p:cNvPr id="1106" name="Google Shape;1106;p54"/>
          <p:cNvSpPr txBox="1"/>
          <p:nvPr/>
        </p:nvSpPr>
        <p:spPr>
          <a:xfrm>
            <a:off x="6333904" y="3305499"/>
            <a:ext cx="579900" cy="276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600"/>
              <a:t>Expected Fractions</a:t>
            </a:r>
            <a:endParaRPr sz="600"/>
          </a:p>
        </p:txBody>
      </p:sp>
      <p:sp>
        <p:nvSpPr>
          <p:cNvPr id="1107" name="Google Shape;1107;p54"/>
          <p:cNvSpPr txBox="1"/>
          <p:nvPr/>
        </p:nvSpPr>
        <p:spPr>
          <a:xfrm>
            <a:off x="6069375" y="4196300"/>
            <a:ext cx="1034400" cy="276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600"/>
              <a:t>Allele Counts</a:t>
            </a:r>
            <a:endParaRPr sz="600"/>
          </a:p>
        </p:txBody>
      </p:sp>
      <p:cxnSp>
        <p:nvCxnSpPr>
          <p:cNvPr id="1108" name="Google Shape;1108;p54"/>
          <p:cNvCxnSpPr/>
          <p:nvPr/>
        </p:nvCxnSpPr>
        <p:spPr>
          <a:xfrm>
            <a:off x="5909000" y="914211"/>
            <a:ext cx="553500" cy="0"/>
          </a:xfrm>
          <a:prstGeom prst="straightConnector1">
            <a:avLst/>
          </a:prstGeom>
          <a:noFill/>
          <a:ln cap="flat" cmpd="sng" w="38100">
            <a:solidFill>
              <a:srgbClr val="CC0000"/>
            </a:solidFill>
            <a:prstDash val="solid"/>
            <a:round/>
            <a:headEnd len="med" w="med" type="none"/>
            <a:tailEnd len="med" w="med" type="triangle"/>
          </a:ln>
        </p:spPr>
      </p:cxnSp>
      <p:sp>
        <p:nvSpPr>
          <p:cNvPr id="1109" name="Google Shape;1109;p54"/>
          <p:cNvSpPr txBox="1"/>
          <p:nvPr>
            <p:ph idx="1" type="body"/>
          </p:nvPr>
        </p:nvSpPr>
        <p:spPr>
          <a:xfrm>
            <a:off x="311700" y="1487725"/>
            <a:ext cx="3924600" cy="3438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Like NMF: model allele fractions as linear combinations of strain genotypes</a:t>
            </a:r>
            <a:endParaRPr/>
          </a:p>
          <a:p>
            <a:pPr indent="0" lvl="0" marL="0" rtl="0" algn="l">
              <a:spcBef>
                <a:spcPts val="1200"/>
              </a:spcBef>
              <a:spcAft>
                <a:spcPts val="0"/>
              </a:spcAft>
              <a:buNone/>
            </a:pPr>
            <a:r>
              <a:rPr lang="en"/>
              <a:t>Except:</a:t>
            </a:r>
            <a:endParaRPr/>
          </a:p>
          <a:p>
            <a:pPr indent="-317500" lvl="0" marL="457200" rtl="0" algn="l">
              <a:spcBef>
                <a:spcPts val="1200"/>
              </a:spcBef>
              <a:spcAft>
                <a:spcPts val="0"/>
              </a:spcAft>
              <a:buSzPts val="1400"/>
              <a:buChar char="●"/>
            </a:pPr>
            <a:r>
              <a:rPr lang="en"/>
              <a:t>Counts observed (sequencing error, binomial likelihood)</a:t>
            </a:r>
            <a:endParaRPr/>
          </a:p>
          <a:p>
            <a:pPr indent="-317500" lvl="0" marL="457200" rtl="0" algn="l">
              <a:spcBef>
                <a:spcPts val="0"/>
              </a:spcBef>
              <a:spcAft>
                <a:spcPts val="0"/>
              </a:spcAft>
              <a:buSzPts val="1400"/>
              <a:buChar char="●"/>
            </a:pPr>
            <a:r>
              <a:rPr lang="en"/>
              <a:t>Strain composition sums-to-1</a:t>
            </a:r>
            <a:endParaRPr/>
          </a:p>
          <a:p>
            <a:pPr indent="-317500" lvl="0" marL="457200" rtl="0" algn="l">
              <a:spcBef>
                <a:spcPts val="0"/>
              </a:spcBef>
              <a:spcAft>
                <a:spcPts val="0"/>
              </a:spcAft>
              <a:buSzPts val="1400"/>
              <a:buChar char="●"/>
            </a:pPr>
            <a:r>
              <a:rPr lang="en"/>
              <a:t>Genotypes at each position are binary,</a:t>
            </a:r>
            <a:br>
              <a:rPr lang="en"/>
            </a:br>
            <a:r>
              <a:rPr lang="en"/>
              <a:t>either 0 (reference) or 1 (alternative) allele</a:t>
            </a:r>
            <a:endParaRPr/>
          </a:p>
        </p:txBody>
      </p:sp>
      <p:sp>
        <p:nvSpPr>
          <p:cNvPr id="1110" name="Google Shape;1110;p5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4" name="Shape 1114"/>
        <p:cNvGrpSpPr/>
        <p:nvPr/>
      </p:nvGrpSpPr>
      <p:grpSpPr>
        <a:xfrm>
          <a:off x="0" y="0"/>
          <a:ext cx="0" cy="0"/>
          <a:chOff x="0" y="0"/>
          <a:chExt cx="0" cy="0"/>
        </a:xfrm>
      </p:grpSpPr>
      <p:sp>
        <p:nvSpPr>
          <p:cNvPr id="1115" name="Google Shape;1115;p5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Computational scalability of e</a:t>
            </a:r>
            <a:r>
              <a:rPr lang="en"/>
              <a:t>xisting deconvolution tools</a:t>
            </a:r>
            <a:endParaRPr/>
          </a:p>
        </p:txBody>
      </p:sp>
      <p:pic>
        <p:nvPicPr>
          <p:cNvPr id="1116" name="Google Shape;1116;p55"/>
          <p:cNvPicPr preferRelativeResize="0"/>
          <p:nvPr/>
        </p:nvPicPr>
        <p:blipFill>
          <a:blip r:embed="rId3">
            <a:alphaModFix/>
          </a:blip>
          <a:stretch>
            <a:fillRect/>
          </a:stretch>
        </p:blipFill>
        <p:spPr>
          <a:xfrm>
            <a:off x="1683300" y="1103075"/>
            <a:ext cx="5581379" cy="3824774"/>
          </a:xfrm>
          <a:prstGeom prst="rect">
            <a:avLst/>
          </a:prstGeom>
          <a:noFill/>
          <a:ln>
            <a:noFill/>
          </a:ln>
        </p:spPr>
      </p:pic>
      <p:sp>
        <p:nvSpPr>
          <p:cNvPr id="1117" name="Google Shape;1117;p5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1" name="Shape 1121"/>
        <p:cNvGrpSpPr/>
        <p:nvPr/>
      </p:nvGrpSpPr>
      <p:grpSpPr>
        <a:xfrm>
          <a:off x="0" y="0"/>
          <a:ext cx="0" cy="0"/>
          <a:chOff x="0" y="0"/>
          <a:chExt cx="0" cy="0"/>
        </a:xfrm>
      </p:grpSpPr>
      <p:sp>
        <p:nvSpPr>
          <p:cNvPr id="1122" name="Google Shape;1122;p56"/>
          <p:cNvSpPr txBox="1"/>
          <p:nvPr>
            <p:ph type="title"/>
          </p:nvPr>
        </p:nvSpPr>
        <p:spPr>
          <a:xfrm>
            <a:off x="311700" y="445025"/>
            <a:ext cx="46767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Discrete genotypes are computationally challenging</a:t>
            </a:r>
            <a:endParaRPr/>
          </a:p>
        </p:txBody>
      </p:sp>
      <p:sp>
        <p:nvSpPr>
          <p:cNvPr id="1123" name="Google Shape;1123;p56"/>
          <p:cNvSpPr/>
          <p:nvPr/>
        </p:nvSpPr>
        <p:spPr>
          <a:xfrm>
            <a:off x="5995875" y="374150"/>
            <a:ext cx="2328300" cy="4371000"/>
          </a:xfrm>
          <a:prstGeom prst="roundRect">
            <a:avLst>
              <a:gd fmla="val 16667" name="adj"/>
            </a:avLst>
          </a:prstGeom>
          <a:solidFill>
            <a:srgbClr val="F4F3FF">
              <a:alpha val="82120"/>
            </a:srgbClr>
          </a:solidFill>
          <a:ln cap="flat" cmpd="sng" w="9525">
            <a:solidFill>
              <a:srgbClr val="000000"/>
            </a:solidFill>
            <a:prstDash val="solid"/>
            <a:round/>
            <a:headEnd len="sm" w="sm" type="none"/>
            <a:tailEnd len="sm" w="sm" type="none"/>
          </a:ln>
        </p:spPr>
        <p:txBody>
          <a:bodyPr anchorCtr="0" anchor="ctr" bIns="18925" lIns="18925" spcFirstLastPara="1" rIns="18925" wrap="square" tIns="18925">
            <a:noAutofit/>
          </a:bodyPr>
          <a:lstStyle/>
          <a:p>
            <a:pPr indent="0" lvl="0" marL="0" rtl="0" algn="l">
              <a:spcBef>
                <a:spcPts val="0"/>
              </a:spcBef>
              <a:spcAft>
                <a:spcPts val="0"/>
              </a:spcAft>
              <a:buNone/>
            </a:pPr>
            <a:r>
              <a:t/>
            </a:r>
            <a:endParaRPr sz="100"/>
          </a:p>
        </p:txBody>
      </p:sp>
      <p:sp>
        <p:nvSpPr>
          <p:cNvPr id="1124" name="Google Shape;1124;p56"/>
          <p:cNvSpPr/>
          <p:nvPr/>
        </p:nvSpPr>
        <p:spPr>
          <a:xfrm>
            <a:off x="4723700" y="1773550"/>
            <a:ext cx="3378900" cy="2676300"/>
          </a:xfrm>
          <a:prstGeom prst="roundRect">
            <a:avLst>
              <a:gd fmla="val 16667" name="adj"/>
            </a:avLst>
          </a:prstGeom>
          <a:solidFill>
            <a:srgbClr val="FFF6FA">
              <a:alpha val="82120"/>
            </a:srgbClr>
          </a:solidFill>
          <a:ln cap="flat" cmpd="sng" w="9525">
            <a:solidFill>
              <a:srgbClr val="000000"/>
            </a:solidFill>
            <a:prstDash val="solid"/>
            <a:round/>
            <a:headEnd len="sm" w="sm" type="none"/>
            <a:tailEnd len="sm" w="sm" type="none"/>
          </a:ln>
        </p:spPr>
        <p:txBody>
          <a:bodyPr anchorCtr="0" anchor="ctr" bIns="18925" lIns="18925" spcFirstLastPara="1" rIns="18925" wrap="square" tIns="18925">
            <a:noAutofit/>
          </a:bodyPr>
          <a:lstStyle/>
          <a:p>
            <a:pPr indent="0" lvl="0" marL="0" rtl="0" algn="l">
              <a:spcBef>
                <a:spcPts val="0"/>
              </a:spcBef>
              <a:spcAft>
                <a:spcPts val="0"/>
              </a:spcAft>
              <a:buNone/>
            </a:pPr>
            <a:r>
              <a:t/>
            </a:r>
            <a:endParaRPr sz="100"/>
          </a:p>
        </p:txBody>
      </p:sp>
      <p:sp>
        <p:nvSpPr>
          <p:cNvPr id="1125" name="Google Shape;1125;p56"/>
          <p:cNvSpPr/>
          <p:nvPr/>
        </p:nvSpPr>
        <p:spPr>
          <a:xfrm>
            <a:off x="6053425" y="3895774"/>
            <a:ext cx="1114800" cy="505200"/>
          </a:xfrm>
          <a:prstGeom prst="rect">
            <a:avLst/>
          </a:prstGeom>
          <a:solidFill>
            <a:srgbClr val="C9DAF8"/>
          </a:solidFill>
          <a:ln cap="flat" cmpd="sng" w="9525">
            <a:solidFill>
              <a:srgbClr val="000000"/>
            </a:solidFill>
            <a:prstDash val="solid"/>
            <a:round/>
            <a:headEnd len="sm" w="sm" type="none"/>
            <a:tailEnd len="sm" w="sm" type="none"/>
          </a:ln>
        </p:spPr>
        <p:txBody>
          <a:bodyPr anchorCtr="0" anchor="ctr" bIns="18925" lIns="18925" spcFirstLastPara="1" rIns="18925" wrap="square" tIns="18925">
            <a:noAutofit/>
          </a:bodyPr>
          <a:lstStyle/>
          <a:p>
            <a:pPr indent="0" lvl="0" marL="0" rtl="0" algn="l">
              <a:spcBef>
                <a:spcPts val="0"/>
              </a:spcBef>
              <a:spcAft>
                <a:spcPts val="0"/>
              </a:spcAft>
              <a:buNone/>
            </a:pPr>
            <a:r>
              <a:t/>
            </a:r>
            <a:endParaRPr sz="400"/>
          </a:p>
        </p:txBody>
      </p:sp>
      <p:sp>
        <p:nvSpPr>
          <p:cNvPr id="1126" name="Google Shape;1126;p56"/>
          <p:cNvSpPr/>
          <p:nvPr/>
        </p:nvSpPr>
        <p:spPr>
          <a:xfrm>
            <a:off x="6297953" y="2919691"/>
            <a:ext cx="650100" cy="650100"/>
          </a:xfrm>
          <a:prstGeom prst="ellipse">
            <a:avLst/>
          </a:prstGeom>
          <a:solidFill>
            <a:srgbClr val="D9D9D9"/>
          </a:solidFill>
          <a:ln cap="flat" cmpd="sng" w="9525">
            <a:solidFill>
              <a:srgbClr val="000000"/>
            </a:solidFill>
            <a:prstDash val="solid"/>
            <a:round/>
            <a:headEnd len="sm" w="sm" type="none"/>
            <a:tailEnd len="sm" w="sm" type="none"/>
          </a:ln>
        </p:spPr>
        <p:txBody>
          <a:bodyPr anchorCtr="0" anchor="ctr" bIns="18925" lIns="18925" spcFirstLastPara="1" rIns="18925" wrap="square" tIns="18925">
            <a:noAutofit/>
          </a:bodyPr>
          <a:lstStyle/>
          <a:p>
            <a:pPr indent="0" lvl="0" marL="0" rtl="0" algn="l">
              <a:spcBef>
                <a:spcPts val="0"/>
              </a:spcBef>
              <a:spcAft>
                <a:spcPts val="0"/>
              </a:spcAft>
              <a:buNone/>
            </a:pPr>
            <a:r>
              <a:t/>
            </a:r>
            <a:endParaRPr sz="300"/>
          </a:p>
        </p:txBody>
      </p:sp>
      <p:sp>
        <p:nvSpPr>
          <p:cNvPr id="1127" name="Google Shape;1127;p56"/>
          <p:cNvSpPr/>
          <p:nvPr/>
        </p:nvSpPr>
        <p:spPr>
          <a:xfrm>
            <a:off x="7370597" y="2565133"/>
            <a:ext cx="604800" cy="604800"/>
          </a:xfrm>
          <a:prstGeom prst="ellipse">
            <a:avLst/>
          </a:prstGeom>
          <a:solidFill>
            <a:srgbClr val="D9D9D9"/>
          </a:solidFill>
          <a:ln cap="flat" cmpd="sng" w="9525">
            <a:solidFill>
              <a:srgbClr val="000000"/>
            </a:solidFill>
            <a:prstDash val="solid"/>
            <a:round/>
            <a:headEnd len="sm" w="sm" type="none"/>
            <a:tailEnd len="sm" w="sm" type="none"/>
          </a:ln>
        </p:spPr>
        <p:txBody>
          <a:bodyPr anchorCtr="0" anchor="ctr" bIns="18925" lIns="18925" spcFirstLastPara="1" rIns="18925" wrap="square" tIns="18925">
            <a:noAutofit/>
          </a:bodyPr>
          <a:lstStyle/>
          <a:p>
            <a:pPr indent="0" lvl="0" marL="0" rtl="0" algn="l">
              <a:spcBef>
                <a:spcPts val="0"/>
              </a:spcBef>
              <a:spcAft>
                <a:spcPts val="0"/>
              </a:spcAft>
              <a:buNone/>
            </a:pPr>
            <a:r>
              <a:t/>
            </a:r>
            <a:endParaRPr sz="300"/>
          </a:p>
        </p:txBody>
      </p:sp>
      <p:sp>
        <p:nvSpPr>
          <p:cNvPr id="1128" name="Google Shape;1128;p56"/>
          <p:cNvSpPr txBox="1"/>
          <p:nvPr/>
        </p:nvSpPr>
        <p:spPr>
          <a:xfrm>
            <a:off x="7082566" y="4145043"/>
            <a:ext cx="625200" cy="284400"/>
          </a:xfrm>
          <a:prstGeom prst="rect">
            <a:avLst/>
          </a:prstGeom>
          <a:noFill/>
          <a:ln>
            <a:noFill/>
          </a:ln>
        </p:spPr>
        <p:txBody>
          <a:bodyPr anchorCtr="0" anchor="t" bIns="18925" lIns="18925" spcFirstLastPara="1" rIns="18925" wrap="square" tIns="18925">
            <a:spAutoFit/>
          </a:bodyPr>
          <a:lstStyle/>
          <a:p>
            <a:pPr indent="0" lvl="0" marL="0" rtl="0" algn="r">
              <a:spcBef>
                <a:spcPts val="0"/>
              </a:spcBef>
              <a:spcAft>
                <a:spcPts val="0"/>
              </a:spcAft>
              <a:buNone/>
            </a:pPr>
            <a:r>
              <a:rPr lang="en" sz="800"/>
              <a:t>(N)</a:t>
            </a:r>
            <a:br>
              <a:rPr lang="en" sz="800"/>
            </a:br>
            <a:r>
              <a:rPr lang="en" sz="800"/>
              <a:t>Samples</a:t>
            </a:r>
            <a:endParaRPr sz="800"/>
          </a:p>
        </p:txBody>
      </p:sp>
      <p:sp>
        <p:nvSpPr>
          <p:cNvPr id="1129" name="Google Shape;1129;p56"/>
          <p:cNvSpPr/>
          <p:nvPr/>
        </p:nvSpPr>
        <p:spPr>
          <a:xfrm>
            <a:off x="5054241" y="2496284"/>
            <a:ext cx="528300" cy="557100"/>
          </a:xfrm>
          <a:prstGeom prst="roundRect">
            <a:avLst>
              <a:gd fmla="val 16667" name="adj"/>
            </a:avLst>
          </a:prstGeom>
          <a:solidFill>
            <a:srgbClr val="D9D9D9"/>
          </a:solidFill>
          <a:ln cap="flat" cmpd="sng" w="9525">
            <a:solidFill>
              <a:srgbClr val="000000"/>
            </a:solidFill>
            <a:prstDash val="solid"/>
            <a:round/>
            <a:headEnd len="sm" w="sm" type="none"/>
            <a:tailEnd len="sm" w="sm" type="none"/>
          </a:ln>
        </p:spPr>
        <p:txBody>
          <a:bodyPr anchorCtr="0" anchor="ctr" bIns="10325" lIns="10325" spcFirstLastPara="1" rIns="10325" wrap="square" tIns="10325">
            <a:noAutofit/>
          </a:bodyPr>
          <a:lstStyle/>
          <a:p>
            <a:pPr indent="0" lvl="0" marL="0" rtl="0" algn="l">
              <a:spcBef>
                <a:spcPts val="0"/>
              </a:spcBef>
              <a:spcAft>
                <a:spcPts val="0"/>
              </a:spcAft>
              <a:buNone/>
            </a:pPr>
            <a:r>
              <a:t/>
            </a:r>
            <a:endParaRPr sz="400"/>
          </a:p>
        </p:txBody>
      </p:sp>
      <p:sp>
        <p:nvSpPr>
          <p:cNvPr id="1130" name="Google Shape;1130;p56"/>
          <p:cNvSpPr/>
          <p:nvPr/>
        </p:nvSpPr>
        <p:spPr>
          <a:xfrm>
            <a:off x="6115921" y="418800"/>
            <a:ext cx="1882200" cy="1281600"/>
          </a:xfrm>
          <a:prstGeom prst="roundRect">
            <a:avLst>
              <a:gd fmla="val 16667" name="adj"/>
            </a:avLst>
          </a:prstGeom>
          <a:solidFill>
            <a:srgbClr val="FFFBF7">
              <a:alpha val="82120"/>
            </a:srgbClr>
          </a:solidFill>
          <a:ln cap="flat" cmpd="sng" w="9525">
            <a:solidFill>
              <a:srgbClr val="000000"/>
            </a:solidFill>
            <a:prstDash val="solid"/>
            <a:round/>
            <a:headEnd len="sm" w="sm" type="none"/>
            <a:tailEnd len="sm" w="sm" type="none"/>
          </a:ln>
        </p:spPr>
        <p:txBody>
          <a:bodyPr anchorCtr="0" anchor="ctr" bIns="18925" lIns="18925" spcFirstLastPara="1" rIns="18925" wrap="square" tIns="18925">
            <a:noAutofit/>
          </a:bodyPr>
          <a:lstStyle/>
          <a:p>
            <a:pPr indent="0" lvl="0" marL="0" rtl="0" algn="l">
              <a:spcBef>
                <a:spcPts val="0"/>
              </a:spcBef>
              <a:spcAft>
                <a:spcPts val="0"/>
              </a:spcAft>
              <a:buNone/>
            </a:pPr>
            <a:r>
              <a:t/>
            </a:r>
            <a:endParaRPr sz="100"/>
          </a:p>
        </p:txBody>
      </p:sp>
      <p:sp>
        <p:nvSpPr>
          <p:cNvPr id="1131" name="Google Shape;1131;p56"/>
          <p:cNvSpPr/>
          <p:nvPr/>
        </p:nvSpPr>
        <p:spPr>
          <a:xfrm>
            <a:off x="6705229" y="635646"/>
            <a:ext cx="816300" cy="557100"/>
          </a:xfrm>
          <a:prstGeom prst="roundRect">
            <a:avLst>
              <a:gd fmla="val 16667" name="adj"/>
            </a:avLst>
          </a:prstGeom>
          <a:solidFill>
            <a:srgbClr val="F4CCCC">
              <a:alpha val="81010"/>
            </a:srgbClr>
          </a:solidFill>
          <a:ln cap="flat" cmpd="sng" w="9525">
            <a:solidFill>
              <a:srgbClr val="000000"/>
            </a:solidFill>
            <a:prstDash val="solid"/>
            <a:round/>
            <a:headEnd len="sm" w="sm" type="none"/>
            <a:tailEnd len="sm" w="sm" type="none"/>
          </a:ln>
        </p:spPr>
        <p:txBody>
          <a:bodyPr anchorCtr="0" anchor="ctr" bIns="10325" lIns="10325" spcFirstLastPara="1" rIns="10325" wrap="square" tIns="10325">
            <a:noAutofit/>
          </a:bodyPr>
          <a:lstStyle/>
          <a:p>
            <a:pPr indent="0" lvl="0" marL="0" rtl="0" algn="l">
              <a:spcBef>
                <a:spcPts val="0"/>
              </a:spcBef>
              <a:spcAft>
                <a:spcPts val="0"/>
              </a:spcAft>
              <a:buNone/>
            </a:pPr>
            <a:r>
              <a:t/>
            </a:r>
            <a:endParaRPr sz="400"/>
          </a:p>
        </p:txBody>
      </p:sp>
      <p:sp>
        <p:nvSpPr>
          <p:cNvPr id="1132" name="Google Shape;1132;p56"/>
          <p:cNvSpPr txBox="1"/>
          <p:nvPr/>
        </p:nvSpPr>
        <p:spPr>
          <a:xfrm>
            <a:off x="7892726" y="1711414"/>
            <a:ext cx="283200" cy="99900"/>
          </a:xfrm>
          <a:prstGeom prst="rect">
            <a:avLst/>
          </a:prstGeom>
          <a:noFill/>
          <a:ln>
            <a:noFill/>
          </a:ln>
        </p:spPr>
        <p:txBody>
          <a:bodyPr anchorCtr="0" anchor="t" bIns="18925" lIns="18925" spcFirstLastPara="1" rIns="18925" wrap="square" tIns="18925">
            <a:spAutoFit/>
          </a:bodyPr>
          <a:lstStyle/>
          <a:p>
            <a:pPr indent="0" lvl="0" marL="0" rtl="0" algn="l">
              <a:spcBef>
                <a:spcPts val="0"/>
              </a:spcBef>
              <a:spcAft>
                <a:spcPts val="0"/>
              </a:spcAft>
              <a:buNone/>
            </a:pPr>
            <a:r>
              <a:t/>
            </a:r>
            <a:endParaRPr sz="400"/>
          </a:p>
        </p:txBody>
      </p:sp>
      <p:sp>
        <p:nvSpPr>
          <p:cNvPr id="1133" name="Google Shape;1133;p56"/>
          <p:cNvSpPr txBox="1"/>
          <p:nvPr/>
        </p:nvSpPr>
        <p:spPr>
          <a:xfrm>
            <a:off x="7172138" y="4434921"/>
            <a:ext cx="846600" cy="284400"/>
          </a:xfrm>
          <a:prstGeom prst="rect">
            <a:avLst/>
          </a:prstGeom>
          <a:noFill/>
          <a:ln>
            <a:noFill/>
          </a:ln>
        </p:spPr>
        <p:txBody>
          <a:bodyPr anchorCtr="0" anchor="t" bIns="18925" lIns="18925" spcFirstLastPara="1" rIns="18925" wrap="square" tIns="18925">
            <a:spAutoFit/>
          </a:bodyPr>
          <a:lstStyle/>
          <a:p>
            <a:pPr indent="0" lvl="0" marL="0" rtl="0" algn="r">
              <a:spcBef>
                <a:spcPts val="0"/>
              </a:spcBef>
              <a:spcAft>
                <a:spcPts val="0"/>
              </a:spcAft>
              <a:buNone/>
            </a:pPr>
            <a:r>
              <a:rPr lang="en" sz="800"/>
              <a:t>(G)</a:t>
            </a:r>
            <a:br>
              <a:rPr lang="en" sz="800"/>
            </a:br>
            <a:r>
              <a:rPr lang="en" sz="800"/>
              <a:t>Positions</a:t>
            </a:r>
            <a:endParaRPr sz="800"/>
          </a:p>
        </p:txBody>
      </p:sp>
      <p:cxnSp>
        <p:nvCxnSpPr>
          <p:cNvPr id="1134" name="Google Shape;1134;p56"/>
          <p:cNvCxnSpPr>
            <a:endCxn id="1126" idx="2"/>
          </p:cNvCxnSpPr>
          <p:nvPr/>
        </p:nvCxnSpPr>
        <p:spPr>
          <a:xfrm>
            <a:off x="5570153" y="3007141"/>
            <a:ext cx="727800" cy="237600"/>
          </a:xfrm>
          <a:prstGeom prst="straightConnector1">
            <a:avLst/>
          </a:prstGeom>
          <a:noFill/>
          <a:ln cap="flat" cmpd="sng" w="19050">
            <a:solidFill>
              <a:srgbClr val="000000"/>
            </a:solidFill>
            <a:prstDash val="solid"/>
            <a:round/>
            <a:headEnd len="med" w="med" type="none"/>
            <a:tailEnd len="med" w="med" type="triangle"/>
          </a:ln>
        </p:spPr>
      </p:cxnSp>
      <p:cxnSp>
        <p:nvCxnSpPr>
          <p:cNvPr id="1135" name="Google Shape;1135;p56"/>
          <p:cNvCxnSpPr>
            <a:endCxn id="1126" idx="6"/>
          </p:cNvCxnSpPr>
          <p:nvPr/>
        </p:nvCxnSpPr>
        <p:spPr>
          <a:xfrm flipH="1">
            <a:off x="6948053" y="3029941"/>
            <a:ext cx="461700" cy="214800"/>
          </a:xfrm>
          <a:prstGeom prst="straightConnector1">
            <a:avLst/>
          </a:prstGeom>
          <a:noFill/>
          <a:ln cap="flat" cmpd="sng" w="19050">
            <a:solidFill>
              <a:srgbClr val="000000"/>
            </a:solidFill>
            <a:prstDash val="solid"/>
            <a:round/>
            <a:headEnd len="med" w="med" type="none"/>
            <a:tailEnd len="med" w="med" type="triangle"/>
          </a:ln>
        </p:spPr>
      </p:cxnSp>
      <p:cxnSp>
        <p:nvCxnSpPr>
          <p:cNvPr id="1136" name="Google Shape;1136;p56"/>
          <p:cNvCxnSpPr>
            <a:stCxn id="1126" idx="4"/>
            <a:endCxn id="1125" idx="0"/>
          </p:cNvCxnSpPr>
          <p:nvPr/>
        </p:nvCxnSpPr>
        <p:spPr>
          <a:xfrm flipH="1">
            <a:off x="6610703" y="3569791"/>
            <a:ext cx="12300" cy="326100"/>
          </a:xfrm>
          <a:prstGeom prst="straightConnector1">
            <a:avLst/>
          </a:prstGeom>
          <a:noFill/>
          <a:ln cap="flat" cmpd="sng" w="19050">
            <a:solidFill>
              <a:srgbClr val="000000"/>
            </a:solidFill>
            <a:prstDash val="solid"/>
            <a:round/>
            <a:headEnd len="med" w="med" type="none"/>
            <a:tailEnd len="med" w="med" type="triangle"/>
          </a:ln>
        </p:spPr>
      </p:cxnSp>
      <p:cxnSp>
        <p:nvCxnSpPr>
          <p:cNvPr id="1137" name="Google Shape;1137;p56"/>
          <p:cNvCxnSpPr>
            <a:stCxn id="1131" idx="2"/>
            <a:endCxn id="1127" idx="0"/>
          </p:cNvCxnSpPr>
          <p:nvPr/>
        </p:nvCxnSpPr>
        <p:spPr>
          <a:xfrm>
            <a:off x="7113379" y="1192746"/>
            <a:ext cx="559500" cy="1372500"/>
          </a:xfrm>
          <a:prstGeom prst="straightConnector1">
            <a:avLst/>
          </a:prstGeom>
          <a:noFill/>
          <a:ln cap="flat" cmpd="sng" w="19050">
            <a:solidFill>
              <a:srgbClr val="000000"/>
            </a:solidFill>
            <a:prstDash val="solid"/>
            <a:round/>
            <a:headEnd len="med" w="med" type="none"/>
            <a:tailEnd len="med" w="med" type="triangle"/>
          </a:ln>
        </p:spPr>
      </p:cxnSp>
      <p:cxnSp>
        <p:nvCxnSpPr>
          <p:cNvPr id="1138" name="Google Shape;1138;p56"/>
          <p:cNvCxnSpPr>
            <a:endCxn id="1127" idx="2"/>
          </p:cNvCxnSpPr>
          <p:nvPr/>
        </p:nvCxnSpPr>
        <p:spPr>
          <a:xfrm>
            <a:off x="5908997" y="2377933"/>
            <a:ext cx="1461600" cy="489600"/>
          </a:xfrm>
          <a:prstGeom prst="straightConnector1">
            <a:avLst/>
          </a:prstGeom>
          <a:noFill/>
          <a:ln cap="flat" cmpd="sng" w="19050">
            <a:solidFill>
              <a:srgbClr val="000000"/>
            </a:solidFill>
            <a:prstDash val="solid"/>
            <a:round/>
            <a:headEnd len="med" w="med" type="none"/>
            <a:tailEnd len="med" w="med" type="triangle"/>
          </a:ln>
        </p:spPr>
      </p:cxnSp>
      <p:sp>
        <p:nvSpPr>
          <p:cNvPr id="1139" name="Google Shape;1139;p56"/>
          <p:cNvSpPr txBox="1"/>
          <p:nvPr/>
        </p:nvSpPr>
        <p:spPr>
          <a:xfrm>
            <a:off x="7408615" y="1415962"/>
            <a:ext cx="411900" cy="267000"/>
          </a:xfrm>
          <a:prstGeom prst="rect">
            <a:avLst/>
          </a:prstGeom>
          <a:noFill/>
          <a:ln>
            <a:noFill/>
          </a:ln>
        </p:spPr>
        <p:txBody>
          <a:bodyPr anchorCtr="0" anchor="t" bIns="10325" lIns="10325" spcFirstLastPara="1" rIns="10325" wrap="square" tIns="10325">
            <a:spAutoFit/>
          </a:bodyPr>
          <a:lstStyle/>
          <a:p>
            <a:pPr indent="0" lvl="0" marL="0" rtl="0" algn="r">
              <a:spcBef>
                <a:spcPts val="0"/>
              </a:spcBef>
              <a:spcAft>
                <a:spcPts val="0"/>
              </a:spcAft>
              <a:buNone/>
            </a:pPr>
            <a:r>
              <a:rPr lang="en" sz="800"/>
              <a:t>(S)</a:t>
            </a:r>
            <a:endParaRPr sz="800"/>
          </a:p>
          <a:p>
            <a:pPr indent="0" lvl="0" marL="0" rtl="0" algn="r">
              <a:spcBef>
                <a:spcPts val="0"/>
              </a:spcBef>
              <a:spcAft>
                <a:spcPts val="0"/>
              </a:spcAft>
              <a:buNone/>
            </a:pPr>
            <a:r>
              <a:rPr lang="en" sz="800"/>
              <a:t>Strains</a:t>
            </a:r>
            <a:endParaRPr sz="800"/>
          </a:p>
        </p:txBody>
      </p:sp>
      <p:pic>
        <p:nvPicPr>
          <p:cNvPr id="1140" name="Google Shape;1140;p56"/>
          <p:cNvPicPr preferRelativeResize="0"/>
          <p:nvPr/>
        </p:nvPicPr>
        <p:blipFill>
          <a:blip r:embed="rId3">
            <a:alphaModFix/>
          </a:blip>
          <a:stretch>
            <a:fillRect/>
          </a:stretch>
        </p:blipFill>
        <p:spPr>
          <a:xfrm>
            <a:off x="6955231" y="669078"/>
            <a:ext cx="274519" cy="347724"/>
          </a:xfrm>
          <a:prstGeom prst="rect">
            <a:avLst/>
          </a:prstGeom>
          <a:noFill/>
          <a:ln>
            <a:noFill/>
          </a:ln>
        </p:spPr>
      </p:pic>
      <p:pic>
        <p:nvPicPr>
          <p:cNvPr id="1141" name="Google Shape;1141;p56"/>
          <p:cNvPicPr preferRelativeResize="0"/>
          <p:nvPr/>
        </p:nvPicPr>
        <p:blipFill>
          <a:blip r:embed="rId4">
            <a:alphaModFix/>
          </a:blip>
          <a:stretch>
            <a:fillRect/>
          </a:stretch>
        </p:blipFill>
        <p:spPr>
          <a:xfrm>
            <a:off x="5208532" y="2567237"/>
            <a:ext cx="183013" cy="247067"/>
          </a:xfrm>
          <a:prstGeom prst="rect">
            <a:avLst/>
          </a:prstGeom>
          <a:noFill/>
          <a:ln>
            <a:noFill/>
          </a:ln>
        </p:spPr>
      </p:pic>
      <p:pic>
        <p:nvPicPr>
          <p:cNvPr id="1142" name="Google Shape;1142;p56"/>
          <p:cNvPicPr preferRelativeResize="0"/>
          <p:nvPr/>
        </p:nvPicPr>
        <p:blipFill>
          <a:blip r:embed="rId5">
            <a:alphaModFix/>
          </a:blip>
          <a:stretch>
            <a:fillRect/>
          </a:stretch>
        </p:blipFill>
        <p:spPr>
          <a:xfrm>
            <a:off x="7538675" y="2592199"/>
            <a:ext cx="274519" cy="338573"/>
          </a:xfrm>
          <a:prstGeom prst="rect">
            <a:avLst/>
          </a:prstGeom>
          <a:noFill/>
          <a:ln>
            <a:noFill/>
          </a:ln>
        </p:spPr>
      </p:pic>
      <p:pic>
        <p:nvPicPr>
          <p:cNvPr id="1143" name="Google Shape;1143;p56"/>
          <p:cNvPicPr preferRelativeResize="0"/>
          <p:nvPr/>
        </p:nvPicPr>
        <p:blipFill>
          <a:blip r:embed="rId6">
            <a:alphaModFix/>
          </a:blip>
          <a:stretch>
            <a:fillRect/>
          </a:stretch>
        </p:blipFill>
        <p:spPr>
          <a:xfrm>
            <a:off x="6470953" y="3915083"/>
            <a:ext cx="247067" cy="356875"/>
          </a:xfrm>
          <a:prstGeom prst="rect">
            <a:avLst/>
          </a:prstGeom>
          <a:noFill/>
          <a:ln>
            <a:noFill/>
          </a:ln>
        </p:spPr>
      </p:pic>
      <p:sp>
        <p:nvSpPr>
          <p:cNvPr id="1144" name="Google Shape;1144;p56"/>
          <p:cNvSpPr/>
          <p:nvPr/>
        </p:nvSpPr>
        <p:spPr>
          <a:xfrm>
            <a:off x="4988465" y="1850831"/>
            <a:ext cx="939000" cy="557100"/>
          </a:xfrm>
          <a:prstGeom prst="roundRect">
            <a:avLst>
              <a:gd fmla="val 16667" name="adj"/>
            </a:avLst>
          </a:prstGeom>
          <a:solidFill>
            <a:srgbClr val="F4CCCC">
              <a:alpha val="81010"/>
            </a:srgbClr>
          </a:solidFill>
          <a:ln cap="flat" cmpd="sng" w="9525">
            <a:solidFill>
              <a:srgbClr val="000000"/>
            </a:solidFill>
            <a:prstDash val="solid"/>
            <a:round/>
            <a:headEnd len="sm" w="sm" type="none"/>
            <a:tailEnd len="sm" w="sm" type="none"/>
          </a:ln>
        </p:spPr>
        <p:txBody>
          <a:bodyPr anchorCtr="0" anchor="ctr" bIns="10325" lIns="10325" spcFirstLastPara="1" rIns="10325" wrap="square" tIns="10325">
            <a:noAutofit/>
          </a:bodyPr>
          <a:lstStyle/>
          <a:p>
            <a:pPr indent="0" lvl="0" marL="0" rtl="0" algn="l">
              <a:spcBef>
                <a:spcPts val="0"/>
              </a:spcBef>
              <a:spcAft>
                <a:spcPts val="0"/>
              </a:spcAft>
              <a:buNone/>
            </a:pPr>
            <a:r>
              <a:t/>
            </a:r>
            <a:endParaRPr sz="400"/>
          </a:p>
        </p:txBody>
      </p:sp>
      <p:pic>
        <p:nvPicPr>
          <p:cNvPr id="1145" name="Google Shape;1145;p56"/>
          <p:cNvPicPr preferRelativeResize="0"/>
          <p:nvPr/>
        </p:nvPicPr>
        <p:blipFill>
          <a:blip r:embed="rId7">
            <a:alphaModFix/>
          </a:blip>
          <a:stretch>
            <a:fillRect/>
          </a:stretch>
        </p:blipFill>
        <p:spPr>
          <a:xfrm>
            <a:off x="5289589" y="1862041"/>
            <a:ext cx="301971" cy="384326"/>
          </a:xfrm>
          <a:prstGeom prst="rect">
            <a:avLst/>
          </a:prstGeom>
          <a:noFill/>
          <a:ln>
            <a:noFill/>
          </a:ln>
        </p:spPr>
      </p:pic>
      <p:pic>
        <p:nvPicPr>
          <p:cNvPr id="1146" name="Google Shape;1146;p56"/>
          <p:cNvPicPr preferRelativeResize="0"/>
          <p:nvPr/>
        </p:nvPicPr>
        <p:blipFill>
          <a:blip r:embed="rId8">
            <a:alphaModFix/>
          </a:blip>
          <a:stretch>
            <a:fillRect/>
          </a:stretch>
        </p:blipFill>
        <p:spPr>
          <a:xfrm>
            <a:off x="6455955" y="2915221"/>
            <a:ext cx="274519" cy="448381"/>
          </a:xfrm>
          <a:prstGeom prst="rect">
            <a:avLst/>
          </a:prstGeom>
          <a:noFill/>
          <a:ln>
            <a:noFill/>
          </a:ln>
        </p:spPr>
      </p:pic>
      <p:sp>
        <p:nvSpPr>
          <p:cNvPr id="1147" name="Google Shape;1147;p56"/>
          <p:cNvSpPr txBox="1"/>
          <p:nvPr/>
        </p:nvSpPr>
        <p:spPr>
          <a:xfrm>
            <a:off x="6759705" y="962754"/>
            <a:ext cx="721200" cy="276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600"/>
              <a:t>Genotype</a:t>
            </a:r>
            <a:endParaRPr sz="600"/>
          </a:p>
        </p:txBody>
      </p:sp>
      <p:sp>
        <p:nvSpPr>
          <p:cNvPr id="1148" name="Google Shape;1148;p56"/>
          <p:cNvSpPr txBox="1"/>
          <p:nvPr/>
        </p:nvSpPr>
        <p:spPr>
          <a:xfrm>
            <a:off x="4877175" y="2190149"/>
            <a:ext cx="1161600" cy="276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600"/>
              <a:t>Strain Composition</a:t>
            </a:r>
            <a:endParaRPr sz="600"/>
          </a:p>
        </p:txBody>
      </p:sp>
      <p:sp>
        <p:nvSpPr>
          <p:cNvPr id="1149" name="Google Shape;1149;p56"/>
          <p:cNvSpPr txBox="1"/>
          <p:nvPr/>
        </p:nvSpPr>
        <p:spPr>
          <a:xfrm>
            <a:off x="5095439" y="2793350"/>
            <a:ext cx="420900" cy="276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600"/>
              <a:t>Error Rate</a:t>
            </a:r>
            <a:endParaRPr sz="600"/>
          </a:p>
        </p:txBody>
      </p:sp>
      <p:sp>
        <p:nvSpPr>
          <p:cNvPr id="1150" name="Google Shape;1150;p56"/>
          <p:cNvSpPr txBox="1"/>
          <p:nvPr/>
        </p:nvSpPr>
        <p:spPr>
          <a:xfrm>
            <a:off x="7379802" y="2891516"/>
            <a:ext cx="579900" cy="276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600"/>
              <a:t>Allele Fractions</a:t>
            </a:r>
            <a:endParaRPr sz="600"/>
          </a:p>
        </p:txBody>
      </p:sp>
      <p:sp>
        <p:nvSpPr>
          <p:cNvPr id="1151" name="Google Shape;1151;p56"/>
          <p:cNvSpPr txBox="1"/>
          <p:nvPr/>
        </p:nvSpPr>
        <p:spPr>
          <a:xfrm>
            <a:off x="6333904" y="3305499"/>
            <a:ext cx="579900" cy="276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600"/>
              <a:t>Expected Fractions</a:t>
            </a:r>
            <a:endParaRPr sz="600"/>
          </a:p>
        </p:txBody>
      </p:sp>
      <p:sp>
        <p:nvSpPr>
          <p:cNvPr id="1152" name="Google Shape;1152;p56"/>
          <p:cNvSpPr txBox="1"/>
          <p:nvPr/>
        </p:nvSpPr>
        <p:spPr>
          <a:xfrm>
            <a:off x="6069375" y="4196300"/>
            <a:ext cx="1034400" cy="276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600"/>
              <a:t>Allele Counts</a:t>
            </a:r>
            <a:endParaRPr sz="600"/>
          </a:p>
        </p:txBody>
      </p:sp>
      <p:cxnSp>
        <p:nvCxnSpPr>
          <p:cNvPr id="1153" name="Google Shape;1153;p56"/>
          <p:cNvCxnSpPr/>
          <p:nvPr/>
        </p:nvCxnSpPr>
        <p:spPr>
          <a:xfrm>
            <a:off x="5909000" y="914211"/>
            <a:ext cx="553500" cy="0"/>
          </a:xfrm>
          <a:prstGeom prst="straightConnector1">
            <a:avLst/>
          </a:prstGeom>
          <a:noFill/>
          <a:ln cap="flat" cmpd="sng" w="38100">
            <a:solidFill>
              <a:srgbClr val="CC0000"/>
            </a:solidFill>
            <a:prstDash val="solid"/>
            <a:round/>
            <a:headEnd len="med" w="med" type="none"/>
            <a:tailEnd len="med" w="med" type="triangle"/>
          </a:ln>
        </p:spPr>
      </p:cxnSp>
      <p:sp>
        <p:nvSpPr>
          <p:cNvPr id="1154" name="Google Shape;1154;p56"/>
          <p:cNvSpPr txBox="1"/>
          <p:nvPr>
            <p:ph idx="1" type="body"/>
          </p:nvPr>
        </p:nvSpPr>
        <p:spPr>
          <a:xfrm>
            <a:off x="311700" y="1487725"/>
            <a:ext cx="3924600" cy="3438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Like NMF: model allele fractions as linear combinations of strain genotypes</a:t>
            </a:r>
            <a:endParaRPr/>
          </a:p>
          <a:p>
            <a:pPr indent="0" lvl="0" marL="0" rtl="0" algn="l">
              <a:spcBef>
                <a:spcPts val="1200"/>
              </a:spcBef>
              <a:spcAft>
                <a:spcPts val="0"/>
              </a:spcAft>
              <a:buNone/>
            </a:pPr>
            <a:r>
              <a:rPr lang="en"/>
              <a:t>Except:</a:t>
            </a:r>
            <a:endParaRPr/>
          </a:p>
          <a:p>
            <a:pPr indent="-317500" lvl="0" marL="457200" rtl="0" algn="l">
              <a:spcBef>
                <a:spcPts val="1200"/>
              </a:spcBef>
              <a:spcAft>
                <a:spcPts val="0"/>
              </a:spcAft>
              <a:buSzPts val="1400"/>
              <a:buChar char="●"/>
            </a:pPr>
            <a:r>
              <a:rPr lang="en"/>
              <a:t>Counts observed (sequencing error, binomial likelihood)</a:t>
            </a:r>
            <a:endParaRPr/>
          </a:p>
          <a:p>
            <a:pPr indent="-317500" lvl="0" marL="457200" rtl="0" algn="l">
              <a:spcBef>
                <a:spcPts val="0"/>
              </a:spcBef>
              <a:spcAft>
                <a:spcPts val="0"/>
              </a:spcAft>
              <a:buSzPts val="1400"/>
              <a:buChar char="●"/>
            </a:pPr>
            <a:r>
              <a:rPr lang="en"/>
              <a:t>Strain composition sums-to-1</a:t>
            </a:r>
            <a:endParaRPr/>
          </a:p>
          <a:p>
            <a:pPr indent="-317500" lvl="0" marL="457200" rtl="0" algn="l">
              <a:spcBef>
                <a:spcPts val="0"/>
              </a:spcBef>
              <a:spcAft>
                <a:spcPts val="0"/>
              </a:spcAft>
              <a:buSzPts val="1400"/>
              <a:buChar char="●"/>
            </a:pPr>
            <a:r>
              <a:rPr lang="en"/>
              <a:t>Genotypes at each position are binary,</a:t>
            </a:r>
            <a:br>
              <a:rPr lang="en"/>
            </a:br>
            <a:r>
              <a:rPr lang="en"/>
              <a:t>either 0 (reference) or 1 (alternative) allele</a:t>
            </a:r>
            <a:endParaRPr/>
          </a:p>
        </p:txBody>
      </p:sp>
      <p:sp>
        <p:nvSpPr>
          <p:cNvPr id="1155" name="Google Shape;1155;p5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9" name="Shape 1159"/>
        <p:cNvGrpSpPr/>
        <p:nvPr/>
      </p:nvGrpSpPr>
      <p:grpSpPr>
        <a:xfrm>
          <a:off x="0" y="0"/>
          <a:ext cx="0" cy="0"/>
          <a:chOff x="0" y="0"/>
          <a:chExt cx="0" cy="0"/>
        </a:xfrm>
      </p:grpSpPr>
      <p:sp>
        <p:nvSpPr>
          <p:cNvPr id="1160" name="Google Shape;1160;p57"/>
          <p:cNvSpPr txBox="1"/>
          <p:nvPr>
            <p:ph type="title"/>
          </p:nvPr>
        </p:nvSpPr>
        <p:spPr>
          <a:xfrm>
            <a:off x="311700" y="445025"/>
            <a:ext cx="46767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StrainFacts</a:t>
            </a:r>
            <a:r>
              <a:rPr lang="en"/>
              <a:t> relaxes the discrete allele constraint</a:t>
            </a:r>
            <a:endParaRPr/>
          </a:p>
        </p:txBody>
      </p:sp>
      <p:sp>
        <p:nvSpPr>
          <p:cNvPr id="1161" name="Google Shape;1161;p57"/>
          <p:cNvSpPr/>
          <p:nvPr/>
        </p:nvSpPr>
        <p:spPr>
          <a:xfrm>
            <a:off x="5995875" y="374150"/>
            <a:ext cx="2328300" cy="4371000"/>
          </a:xfrm>
          <a:prstGeom prst="roundRect">
            <a:avLst>
              <a:gd fmla="val 16667" name="adj"/>
            </a:avLst>
          </a:prstGeom>
          <a:solidFill>
            <a:srgbClr val="F4F3FF">
              <a:alpha val="82120"/>
            </a:srgbClr>
          </a:solidFill>
          <a:ln cap="flat" cmpd="sng" w="9525">
            <a:solidFill>
              <a:srgbClr val="000000"/>
            </a:solidFill>
            <a:prstDash val="solid"/>
            <a:round/>
            <a:headEnd len="sm" w="sm" type="none"/>
            <a:tailEnd len="sm" w="sm" type="none"/>
          </a:ln>
        </p:spPr>
        <p:txBody>
          <a:bodyPr anchorCtr="0" anchor="ctr" bIns="18925" lIns="18925" spcFirstLastPara="1" rIns="18925" wrap="square" tIns="18925">
            <a:noAutofit/>
          </a:bodyPr>
          <a:lstStyle/>
          <a:p>
            <a:pPr indent="0" lvl="0" marL="0" rtl="0" algn="l">
              <a:spcBef>
                <a:spcPts val="0"/>
              </a:spcBef>
              <a:spcAft>
                <a:spcPts val="0"/>
              </a:spcAft>
              <a:buNone/>
            </a:pPr>
            <a:r>
              <a:t/>
            </a:r>
            <a:endParaRPr sz="100"/>
          </a:p>
        </p:txBody>
      </p:sp>
      <p:sp>
        <p:nvSpPr>
          <p:cNvPr id="1162" name="Google Shape;1162;p57"/>
          <p:cNvSpPr/>
          <p:nvPr/>
        </p:nvSpPr>
        <p:spPr>
          <a:xfrm>
            <a:off x="4723700" y="1773550"/>
            <a:ext cx="3378900" cy="2676300"/>
          </a:xfrm>
          <a:prstGeom prst="roundRect">
            <a:avLst>
              <a:gd fmla="val 16667" name="adj"/>
            </a:avLst>
          </a:prstGeom>
          <a:solidFill>
            <a:srgbClr val="FFF6FA">
              <a:alpha val="82120"/>
            </a:srgbClr>
          </a:solidFill>
          <a:ln cap="flat" cmpd="sng" w="9525">
            <a:solidFill>
              <a:srgbClr val="000000"/>
            </a:solidFill>
            <a:prstDash val="solid"/>
            <a:round/>
            <a:headEnd len="sm" w="sm" type="none"/>
            <a:tailEnd len="sm" w="sm" type="none"/>
          </a:ln>
        </p:spPr>
        <p:txBody>
          <a:bodyPr anchorCtr="0" anchor="ctr" bIns="18925" lIns="18925" spcFirstLastPara="1" rIns="18925" wrap="square" tIns="18925">
            <a:noAutofit/>
          </a:bodyPr>
          <a:lstStyle/>
          <a:p>
            <a:pPr indent="0" lvl="0" marL="0" rtl="0" algn="l">
              <a:spcBef>
                <a:spcPts val="0"/>
              </a:spcBef>
              <a:spcAft>
                <a:spcPts val="0"/>
              </a:spcAft>
              <a:buNone/>
            </a:pPr>
            <a:r>
              <a:t/>
            </a:r>
            <a:endParaRPr sz="100"/>
          </a:p>
        </p:txBody>
      </p:sp>
      <p:sp>
        <p:nvSpPr>
          <p:cNvPr id="1163" name="Google Shape;1163;p57"/>
          <p:cNvSpPr/>
          <p:nvPr/>
        </p:nvSpPr>
        <p:spPr>
          <a:xfrm>
            <a:off x="6053425" y="3895774"/>
            <a:ext cx="1114800" cy="505200"/>
          </a:xfrm>
          <a:prstGeom prst="rect">
            <a:avLst/>
          </a:prstGeom>
          <a:solidFill>
            <a:srgbClr val="C9DAF8"/>
          </a:solidFill>
          <a:ln cap="flat" cmpd="sng" w="9525">
            <a:solidFill>
              <a:srgbClr val="000000"/>
            </a:solidFill>
            <a:prstDash val="solid"/>
            <a:round/>
            <a:headEnd len="sm" w="sm" type="none"/>
            <a:tailEnd len="sm" w="sm" type="none"/>
          </a:ln>
        </p:spPr>
        <p:txBody>
          <a:bodyPr anchorCtr="0" anchor="ctr" bIns="18925" lIns="18925" spcFirstLastPara="1" rIns="18925" wrap="square" tIns="18925">
            <a:noAutofit/>
          </a:bodyPr>
          <a:lstStyle/>
          <a:p>
            <a:pPr indent="0" lvl="0" marL="0" rtl="0" algn="l">
              <a:spcBef>
                <a:spcPts val="0"/>
              </a:spcBef>
              <a:spcAft>
                <a:spcPts val="0"/>
              </a:spcAft>
              <a:buNone/>
            </a:pPr>
            <a:r>
              <a:t/>
            </a:r>
            <a:endParaRPr sz="400"/>
          </a:p>
        </p:txBody>
      </p:sp>
      <p:sp>
        <p:nvSpPr>
          <p:cNvPr id="1164" name="Google Shape;1164;p57"/>
          <p:cNvSpPr/>
          <p:nvPr/>
        </p:nvSpPr>
        <p:spPr>
          <a:xfrm>
            <a:off x="6297953" y="2919691"/>
            <a:ext cx="650100" cy="650100"/>
          </a:xfrm>
          <a:prstGeom prst="ellipse">
            <a:avLst/>
          </a:prstGeom>
          <a:solidFill>
            <a:srgbClr val="D9D9D9"/>
          </a:solidFill>
          <a:ln cap="flat" cmpd="sng" w="9525">
            <a:solidFill>
              <a:srgbClr val="000000"/>
            </a:solidFill>
            <a:prstDash val="solid"/>
            <a:round/>
            <a:headEnd len="sm" w="sm" type="none"/>
            <a:tailEnd len="sm" w="sm" type="none"/>
          </a:ln>
        </p:spPr>
        <p:txBody>
          <a:bodyPr anchorCtr="0" anchor="ctr" bIns="18925" lIns="18925" spcFirstLastPara="1" rIns="18925" wrap="square" tIns="18925">
            <a:noAutofit/>
          </a:bodyPr>
          <a:lstStyle/>
          <a:p>
            <a:pPr indent="0" lvl="0" marL="0" rtl="0" algn="l">
              <a:spcBef>
                <a:spcPts val="0"/>
              </a:spcBef>
              <a:spcAft>
                <a:spcPts val="0"/>
              </a:spcAft>
              <a:buNone/>
            </a:pPr>
            <a:r>
              <a:t/>
            </a:r>
            <a:endParaRPr sz="300"/>
          </a:p>
        </p:txBody>
      </p:sp>
      <p:sp>
        <p:nvSpPr>
          <p:cNvPr id="1165" name="Google Shape;1165;p57"/>
          <p:cNvSpPr/>
          <p:nvPr/>
        </p:nvSpPr>
        <p:spPr>
          <a:xfrm>
            <a:off x="7370597" y="2565133"/>
            <a:ext cx="604800" cy="604800"/>
          </a:xfrm>
          <a:prstGeom prst="ellipse">
            <a:avLst/>
          </a:prstGeom>
          <a:solidFill>
            <a:srgbClr val="D9D9D9"/>
          </a:solidFill>
          <a:ln cap="flat" cmpd="sng" w="9525">
            <a:solidFill>
              <a:srgbClr val="000000"/>
            </a:solidFill>
            <a:prstDash val="solid"/>
            <a:round/>
            <a:headEnd len="sm" w="sm" type="none"/>
            <a:tailEnd len="sm" w="sm" type="none"/>
          </a:ln>
        </p:spPr>
        <p:txBody>
          <a:bodyPr anchorCtr="0" anchor="ctr" bIns="18925" lIns="18925" spcFirstLastPara="1" rIns="18925" wrap="square" tIns="18925">
            <a:noAutofit/>
          </a:bodyPr>
          <a:lstStyle/>
          <a:p>
            <a:pPr indent="0" lvl="0" marL="0" rtl="0" algn="l">
              <a:spcBef>
                <a:spcPts val="0"/>
              </a:spcBef>
              <a:spcAft>
                <a:spcPts val="0"/>
              </a:spcAft>
              <a:buNone/>
            </a:pPr>
            <a:r>
              <a:t/>
            </a:r>
            <a:endParaRPr sz="300"/>
          </a:p>
        </p:txBody>
      </p:sp>
      <p:sp>
        <p:nvSpPr>
          <p:cNvPr id="1166" name="Google Shape;1166;p57"/>
          <p:cNvSpPr txBox="1"/>
          <p:nvPr/>
        </p:nvSpPr>
        <p:spPr>
          <a:xfrm>
            <a:off x="7082566" y="4145043"/>
            <a:ext cx="625200" cy="284400"/>
          </a:xfrm>
          <a:prstGeom prst="rect">
            <a:avLst/>
          </a:prstGeom>
          <a:noFill/>
          <a:ln>
            <a:noFill/>
          </a:ln>
        </p:spPr>
        <p:txBody>
          <a:bodyPr anchorCtr="0" anchor="t" bIns="18925" lIns="18925" spcFirstLastPara="1" rIns="18925" wrap="square" tIns="18925">
            <a:spAutoFit/>
          </a:bodyPr>
          <a:lstStyle/>
          <a:p>
            <a:pPr indent="0" lvl="0" marL="0" rtl="0" algn="r">
              <a:spcBef>
                <a:spcPts val="0"/>
              </a:spcBef>
              <a:spcAft>
                <a:spcPts val="0"/>
              </a:spcAft>
              <a:buNone/>
            </a:pPr>
            <a:r>
              <a:rPr lang="en" sz="800"/>
              <a:t>(N)</a:t>
            </a:r>
            <a:br>
              <a:rPr lang="en" sz="800"/>
            </a:br>
            <a:r>
              <a:rPr lang="en" sz="800"/>
              <a:t>Samples</a:t>
            </a:r>
            <a:endParaRPr sz="800"/>
          </a:p>
        </p:txBody>
      </p:sp>
      <p:sp>
        <p:nvSpPr>
          <p:cNvPr id="1167" name="Google Shape;1167;p57"/>
          <p:cNvSpPr/>
          <p:nvPr/>
        </p:nvSpPr>
        <p:spPr>
          <a:xfrm>
            <a:off x="5054241" y="2496284"/>
            <a:ext cx="528300" cy="557100"/>
          </a:xfrm>
          <a:prstGeom prst="roundRect">
            <a:avLst>
              <a:gd fmla="val 16667" name="adj"/>
            </a:avLst>
          </a:prstGeom>
          <a:solidFill>
            <a:srgbClr val="D9D9D9"/>
          </a:solidFill>
          <a:ln cap="flat" cmpd="sng" w="9525">
            <a:solidFill>
              <a:srgbClr val="000000"/>
            </a:solidFill>
            <a:prstDash val="solid"/>
            <a:round/>
            <a:headEnd len="sm" w="sm" type="none"/>
            <a:tailEnd len="sm" w="sm" type="none"/>
          </a:ln>
        </p:spPr>
        <p:txBody>
          <a:bodyPr anchorCtr="0" anchor="ctr" bIns="10325" lIns="10325" spcFirstLastPara="1" rIns="10325" wrap="square" tIns="10325">
            <a:noAutofit/>
          </a:bodyPr>
          <a:lstStyle/>
          <a:p>
            <a:pPr indent="0" lvl="0" marL="0" rtl="0" algn="l">
              <a:spcBef>
                <a:spcPts val="0"/>
              </a:spcBef>
              <a:spcAft>
                <a:spcPts val="0"/>
              </a:spcAft>
              <a:buNone/>
            </a:pPr>
            <a:r>
              <a:t/>
            </a:r>
            <a:endParaRPr sz="400"/>
          </a:p>
        </p:txBody>
      </p:sp>
      <p:sp>
        <p:nvSpPr>
          <p:cNvPr id="1168" name="Google Shape;1168;p57"/>
          <p:cNvSpPr/>
          <p:nvPr/>
        </p:nvSpPr>
        <p:spPr>
          <a:xfrm>
            <a:off x="6115921" y="418800"/>
            <a:ext cx="1882200" cy="1281600"/>
          </a:xfrm>
          <a:prstGeom prst="roundRect">
            <a:avLst>
              <a:gd fmla="val 16667" name="adj"/>
            </a:avLst>
          </a:prstGeom>
          <a:solidFill>
            <a:srgbClr val="FFFBF7">
              <a:alpha val="82120"/>
            </a:srgbClr>
          </a:solidFill>
          <a:ln cap="flat" cmpd="sng" w="9525">
            <a:solidFill>
              <a:srgbClr val="000000"/>
            </a:solidFill>
            <a:prstDash val="solid"/>
            <a:round/>
            <a:headEnd len="sm" w="sm" type="none"/>
            <a:tailEnd len="sm" w="sm" type="none"/>
          </a:ln>
        </p:spPr>
        <p:txBody>
          <a:bodyPr anchorCtr="0" anchor="ctr" bIns="18925" lIns="18925" spcFirstLastPara="1" rIns="18925" wrap="square" tIns="18925">
            <a:noAutofit/>
          </a:bodyPr>
          <a:lstStyle/>
          <a:p>
            <a:pPr indent="0" lvl="0" marL="0" rtl="0" algn="l">
              <a:spcBef>
                <a:spcPts val="0"/>
              </a:spcBef>
              <a:spcAft>
                <a:spcPts val="0"/>
              </a:spcAft>
              <a:buNone/>
            </a:pPr>
            <a:r>
              <a:t/>
            </a:r>
            <a:endParaRPr sz="100"/>
          </a:p>
        </p:txBody>
      </p:sp>
      <p:sp>
        <p:nvSpPr>
          <p:cNvPr id="1169" name="Google Shape;1169;p57"/>
          <p:cNvSpPr/>
          <p:nvPr/>
        </p:nvSpPr>
        <p:spPr>
          <a:xfrm>
            <a:off x="6705229" y="635646"/>
            <a:ext cx="816300" cy="557100"/>
          </a:xfrm>
          <a:prstGeom prst="roundRect">
            <a:avLst>
              <a:gd fmla="val 16667" name="adj"/>
            </a:avLst>
          </a:prstGeom>
          <a:solidFill>
            <a:srgbClr val="F4CCCC">
              <a:alpha val="81010"/>
            </a:srgbClr>
          </a:solidFill>
          <a:ln cap="flat" cmpd="sng" w="9525">
            <a:solidFill>
              <a:srgbClr val="000000"/>
            </a:solidFill>
            <a:prstDash val="solid"/>
            <a:round/>
            <a:headEnd len="sm" w="sm" type="none"/>
            <a:tailEnd len="sm" w="sm" type="none"/>
          </a:ln>
        </p:spPr>
        <p:txBody>
          <a:bodyPr anchorCtr="0" anchor="ctr" bIns="10325" lIns="10325" spcFirstLastPara="1" rIns="10325" wrap="square" tIns="10325">
            <a:noAutofit/>
          </a:bodyPr>
          <a:lstStyle/>
          <a:p>
            <a:pPr indent="0" lvl="0" marL="0" rtl="0" algn="l">
              <a:spcBef>
                <a:spcPts val="0"/>
              </a:spcBef>
              <a:spcAft>
                <a:spcPts val="0"/>
              </a:spcAft>
              <a:buNone/>
            </a:pPr>
            <a:r>
              <a:t/>
            </a:r>
            <a:endParaRPr sz="400"/>
          </a:p>
        </p:txBody>
      </p:sp>
      <p:sp>
        <p:nvSpPr>
          <p:cNvPr id="1170" name="Google Shape;1170;p57"/>
          <p:cNvSpPr txBox="1"/>
          <p:nvPr/>
        </p:nvSpPr>
        <p:spPr>
          <a:xfrm>
            <a:off x="7892726" y="1711414"/>
            <a:ext cx="283200" cy="99900"/>
          </a:xfrm>
          <a:prstGeom prst="rect">
            <a:avLst/>
          </a:prstGeom>
          <a:noFill/>
          <a:ln>
            <a:noFill/>
          </a:ln>
        </p:spPr>
        <p:txBody>
          <a:bodyPr anchorCtr="0" anchor="t" bIns="18925" lIns="18925" spcFirstLastPara="1" rIns="18925" wrap="square" tIns="18925">
            <a:spAutoFit/>
          </a:bodyPr>
          <a:lstStyle/>
          <a:p>
            <a:pPr indent="0" lvl="0" marL="0" rtl="0" algn="l">
              <a:spcBef>
                <a:spcPts val="0"/>
              </a:spcBef>
              <a:spcAft>
                <a:spcPts val="0"/>
              </a:spcAft>
              <a:buNone/>
            </a:pPr>
            <a:r>
              <a:t/>
            </a:r>
            <a:endParaRPr sz="400"/>
          </a:p>
        </p:txBody>
      </p:sp>
      <p:sp>
        <p:nvSpPr>
          <p:cNvPr id="1171" name="Google Shape;1171;p57"/>
          <p:cNvSpPr txBox="1"/>
          <p:nvPr/>
        </p:nvSpPr>
        <p:spPr>
          <a:xfrm>
            <a:off x="7172138" y="4434921"/>
            <a:ext cx="846600" cy="284400"/>
          </a:xfrm>
          <a:prstGeom prst="rect">
            <a:avLst/>
          </a:prstGeom>
          <a:noFill/>
          <a:ln>
            <a:noFill/>
          </a:ln>
        </p:spPr>
        <p:txBody>
          <a:bodyPr anchorCtr="0" anchor="t" bIns="18925" lIns="18925" spcFirstLastPara="1" rIns="18925" wrap="square" tIns="18925">
            <a:spAutoFit/>
          </a:bodyPr>
          <a:lstStyle/>
          <a:p>
            <a:pPr indent="0" lvl="0" marL="0" rtl="0" algn="r">
              <a:spcBef>
                <a:spcPts val="0"/>
              </a:spcBef>
              <a:spcAft>
                <a:spcPts val="0"/>
              </a:spcAft>
              <a:buNone/>
            </a:pPr>
            <a:r>
              <a:rPr lang="en" sz="800"/>
              <a:t>(G)</a:t>
            </a:r>
            <a:br>
              <a:rPr lang="en" sz="800"/>
            </a:br>
            <a:r>
              <a:rPr lang="en" sz="800"/>
              <a:t>Positions</a:t>
            </a:r>
            <a:endParaRPr sz="800"/>
          </a:p>
        </p:txBody>
      </p:sp>
      <p:cxnSp>
        <p:nvCxnSpPr>
          <p:cNvPr id="1172" name="Google Shape;1172;p57"/>
          <p:cNvCxnSpPr>
            <a:endCxn id="1164" idx="2"/>
          </p:cNvCxnSpPr>
          <p:nvPr/>
        </p:nvCxnSpPr>
        <p:spPr>
          <a:xfrm>
            <a:off x="5570153" y="3007141"/>
            <a:ext cx="727800" cy="237600"/>
          </a:xfrm>
          <a:prstGeom prst="straightConnector1">
            <a:avLst/>
          </a:prstGeom>
          <a:noFill/>
          <a:ln cap="flat" cmpd="sng" w="19050">
            <a:solidFill>
              <a:srgbClr val="000000"/>
            </a:solidFill>
            <a:prstDash val="solid"/>
            <a:round/>
            <a:headEnd len="med" w="med" type="none"/>
            <a:tailEnd len="med" w="med" type="triangle"/>
          </a:ln>
        </p:spPr>
      </p:cxnSp>
      <p:cxnSp>
        <p:nvCxnSpPr>
          <p:cNvPr id="1173" name="Google Shape;1173;p57"/>
          <p:cNvCxnSpPr>
            <a:endCxn id="1164" idx="6"/>
          </p:cNvCxnSpPr>
          <p:nvPr/>
        </p:nvCxnSpPr>
        <p:spPr>
          <a:xfrm flipH="1">
            <a:off x="6948053" y="3029941"/>
            <a:ext cx="461700" cy="214800"/>
          </a:xfrm>
          <a:prstGeom prst="straightConnector1">
            <a:avLst/>
          </a:prstGeom>
          <a:noFill/>
          <a:ln cap="flat" cmpd="sng" w="19050">
            <a:solidFill>
              <a:srgbClr val="000000"/>
            </a:solidFill>
            <a:prstDash val="solid"/>
            <a:round/>
            <a:headEnd len="med" w="med" type="none"/>
            <a:tailEnd len="med" w="med" type="triangle"/>
          </a:ln>
        </p:spPr>
      </p:cxnSp>
      <p:cxnSp>
        <p:nvCxnSpPr>
          <p:cNvPr id="1174" name="Google Shape;1174;p57"/>
          <p:cNvCxnSpPr>
            <a:stCxn id="1164" idx="4"/>
            <a:endCxn id="1163" idx="0"/>
          </p:cNvCxnSpPr>
          <p:nvPr/>
        </p:nvCxnSpPr>
        <p:spPr>
          <a:xfrm flipH="1">
            <a:off x="6610703" y="3569791"/>
            <a:ext cx="12300" cy="326100"/>
          </a:xfrm>
          <a:prstGeom prst="straightConnector1">
            <a:avLst/>
          </a:prstGeom>
          <a:noFill/>
          <a:ln cap="flat" cmpd="sng" w="19050">
            <a:solidFill>
              <a:srgbClr val="000000"/>
            </a:solidFill>
            <a:prstDash val="solid"/>
            <a:round/>
            <a:headEnd len="med" w="med" type="none"/>
            <a:tailEnd len="med" w="med" type="triangle"/>
          </a:ln>
        </p:spPr>
      </p:cxnSp>
      <p:cxnSp>
        <p:nvCxnSpPr>
          <p:cNvPr id="1175" name="Google Shape;1175;p57"/>
          <p:cNvCxnSpPr>
            <a:stCxn id="1169" idx="2"/>
            <a:endCxn id="1165" idx="0"/>
          </p:cNvCxnSpPr>
          <p:nvPr/>
        </p:nvCxnSpPr>
        <p:spPr>
          <a:xfrm>
            <a:off x="7113379" y="1192746"/>
            <a:ext cx="559500" cy="1372500"/>
          </a:xfrm>
          <a:prstGeom prst="straightConnector1">
            <a:avLst/>
          </a:prstGeom>
          <a:noFill/>
          <a:ln cap="flat" cmpd="sng" w="19050">
            <a:solidFill>
              <a:srgbClr val="000000"/>
            </a:solidFill>
            <a:prstDash val="solid"/>
            <a:round/>
            <a:headEnd len="med" w="med" type="none"/>
            <a:tailEnd len="med" w="med" type="triangle"/>
          </a:ln>
        </p:spPr>
      </p:cxnSp>
      <p:cxnSp>
        <p:nvCxnSpPr>
          <p:cNvPr id="1176" name="Google Shape;1176;p57"/>
          <p:cNvCxnSpPr>
            <a:endCxn id="1165" idx="2"/>
          </p:cNvCxnSpPr>
          <p:nvPr/>
        </p:nvCxnSpPr>
        <p:spPr>
          <a:xfrm>
            <a:off x="5908997" y="2377933"/>
            <a:ext cx="1461600" cy="489600"/>
          </a:xfrm>
          <a:prstGeom prst="straightConnector1">
            <a:avLst/>
          </a:prstGeom>
          <a:noFill/>
          <a:ln cap="flat" cmpd="sng" w="19050">
            <a:solidFill>
              <a:srgbClr val="000000"/>
            </a:solidFill>
            <a:prstDash val="solid"/>
            <a:round/>
            <a:headEnd len="med" w="med" type="none"/>
            <a:tailEnd len="med" w="med" type="triangle"/>
          </a:ln>
        </p:spPr>
      </p:cxnSp>
      <p:sp>
        <p:nvSpPr>
          <p:cNvPr id="1177" name="Google Shape;1177;p57"/>
          <p:cNvSpPr txBox="1"/>
          <p:nvPr/>
        </p:nvSpPr>
        <p:spPr>
          <a:xfrm>
            <a:off x="7408615" y="1415962"/>
            <a:ext cx="411900" cy="267000"/>
          </a:xfrm>
          <a:prstGeom prst="rect">
            <a:avLst/>
          </a:prstGeom>
          <a:noFill/>
          <a:ln>
            <a:noFill/>
          </a:ln>
        </p:spPr>
        <p:txBody>
          <a:bodyPr anchorCtr="0" anchor="t" bIns="10325" lIns="10325" spcFirstLastPara="1" rIns="10325" wrap="square" tIns="10325">
            <a:spAutoFit/>
          </a:bodyPr>
          <a:lstStyle/>
          <a:p>
            <a:pPr indent="0" lvl="0" marL="0" rtl="0" algn="r">
              <a:spcBef>
                <a:spcPts val="0"/>
              </a:spcBef>
              <a:spcAft>
                <a:spcPts val="0"/>
              </a:spcAft>
              <a:buNone/>
            </a:pPr>
            <a:r>
              <a:rPr lang="en" sz="800"/>
              <a:t>(S)</a:t>
            </a:r>
            <a:endParaRPr sz="800"/>
          </a:p>
          <a:p>
            <a:pPr indent="0" lvl="0" marL="0" rtl="0" algn="r">
              <a:spcBef>
                <a:spcPts val="0"/>
              </a:spcBef>
              <a:spcAft>
                <a:spcPts val="0"/>
              </a:spcAft>
              <a:buNone/>
            </a:pPr>
            <a:r>
              <a:rPr lang="en" sz="800"/>
              <a:t>Strains</a:t>
            </a:r>
            <a:endParaRPr sz="800"/>
          </a:p>
        </p:txBody>
      </p:sp>
      <p:pic>
        <p:nvPicPr>
          <p:cNvPr id="1178" name="Google Shape;1178;p57"/>
          <p:cNvPicPr preferRelativeResize="0"/>
          <p:nvPr/>
        </p:nvPicPr>
        <p:blipFill>
          <a:blip r:embed="rId3">
            <a:alphaModFix/>
          </a:blip>
          <a:stretch>
            <a:fillRect/>
          </a:stretch>
        </p:blipFill>
        <p:spPr>
          <a:xfrm>
            <a:off x="6955231" y="669078"/>
            <a:ext cx="274519" cy="347724"/>
          </a:xfrm>
          <a:prstGeom prst="rect">
            <a:avLst/>
          </a:prstGeom>
          <a:noFill/>
          <a:ln>
            <a:noFill/>
          </a:ln>
        </p:spPr>
      </p:pic>
      <p:pic>
        <p:nvPicPr>
          <p:cNvPr id="1179" name="Google Shape;1179;p57"/>
          <p:cNvPicPr preferRelativeResize="0"/>
          <p:nvPr/>
        </p:nvPicPr>
        <p:blipFill>
          <a:blip r:embed="rId4">
            <a:alphaModFix/>
          </a:blip>
          <a:stretch>
            <a:fillRect/>
          </a:stretch>
        </p:blipFill>
        <p:spPr>
          <a:xfrm>
            <a:off x="5208532" y="2567237"/>
            <a:ext cx="183013" cy="247067"/>
          </a:xfrm>
          <a:prstGeom prst="rect">
            <a:avLst/>
          </a:prstGeom>
          <a:noFill/>
          <a:ln>
            <a:noFill/>
          </a:ln>
        </p:spPr>
      </p:pic>
      <p:pic>
        <p:nvPicPr>
          <p:cNvPr id="1180" name="Google Shape;1180;p57"/>
          <p:cNvPicPr preferRelativeResize="0"/>
          <p:nvPr/>
        </p:nvPicPr>
        <p:blipFill>
          <a:blip r:embed="rId5">
            <a:alphaModFix/>
          </a:blip>
          <a:stretch>
            <a:fillRect/>
          </a:stretch>
        </p:blipFill>
        <p:spPr>
          <a:xfrm>
            <a:off x="7538675" y="2592199"/>
            <a:ext cx="274519" cy="338573"/>
          </a:xfrm>
          <a:prstGeom prst="rect">
            <a:avLst/>
          </a:prstGeom>
          <a:noFill/>
          <a:ln>
            <a:noFill/>
          </a:ln>
        </p:spPr>
      </p:pic>
      <p:pic>
        <p:nvPicPr>
          <p:cNvPr id="1181" name="Google Shape;1181;p57"/>
          <p:cNvPicPr preferRelativeResize="0"/>
          <p:nvPr/>
        </p:nvPicPr>
        <p:blipFill>
          <a:blip r:embed="rId6">
            <a:alphaModFix/>
          </a:blip>
          <a:stretch>
            <a:fillRect/>
          </a:stretch>
        </p:blipFill>
        <p:spPr>
          <a:xfrm>
            <a:off x="6470953" y="3915083"/>
            <a:ext cx="247067" cy="356875"/>
          </a:xfrm>
          <a:prstGeom prst="rect">
            <a:avLst/>
          </a:prstGeom>
          <a:noFill/>
          <a:ln>
            <a:noFill/>
          </a:ln>
        </p:spPr>
      </p:pic>
      <p:sp>
        <p:nvSpPr>
          <p:cNvPr id="1182" name="Google Shape;1182;p57"/>
          <p:cNvSpPr/>
          <p:nvPr/>
        </p:nvSpPr>
        <p:spPr>
          <a:xfrm>
            <a:off x="4988465" y="1850831"/>
            <a:ext cx="939000" cy="557100"/>
          </a:xfrm>
          <a:prstGeom prst="roundRect">
            <a:avLst>
              <a:gd fmla="val 16667" name="adj"/>
            </a:avLst>
          </a:prstGeom>
          <a:solidFill>
            <a:srgbClr val="F4CCCC">
              <a:alpha val="81010"/>
            </a:srgbClr>
          </a:solidFill>
          <a:ln cap="flat" cmpd="sng" w="9525">
            <a:solidFill>
              <a:srgbClr val="000000"/>
            </a:solidFill>
            <a:prstDash val="solid"/>
            <a:round/>
            <a:headEnd len="sm" w="sm" type="none"/>
            <a:tailEnd len="sm" w="sm" type="none"/>
          </a:ln>
        </p:spPr>
        <p:txBody>
          <a:bodyPr anchorCtr="0" anchor="ctr" bIns="10325" lIns="10325" spcFirstLastPara="1" rIns="10325" wrap="square" tIns="10325">
            <a:noAutofit/>
          </a:bodyPr>
          <a:lstStyle/>
          <a:p>
            <a:pPr indent="0" lvl="0" marL="0" rtl="0" algn="l">
              <a:spcBef>
                <a:spcPts val="0"/>
              </a:spcBef>
              <a:spcAft>
                <a:spcPts val="0"/>
              </a:spcAft>
              <a:buNone/>
            </a:pPr>
            <a:r>
              <a:t/>
            </a:r>
            <a:endParaRPr sz="400"/>
          </a:p>
        </p:txBody>
      </p:sp>
      <p:pic>
        <p:nvPicPr>
          <p:cNvPr id="1183" name="Google Shape;1183;p57"/>
          <p:cNvPicPr preferRelativeResize="0"/>
          <p:nvPr/>
        </p:nvPicPr>
        <p:blipFill>
          <a:blip r:embed="rId7">
            <a:alphaModFix/>
          </a:blip>
          <a:stretch>
            <a:fillRect/>
          </a:stretch>
        </p:blipFill>
        <p:spPr>
          <a:xfrm>
            <a:off x="5289589" y="1862041"/>
            <a:ext cx="301971" cy="384326"/>
          </a:xfrm>
          <a:prstGeom prst="rect">
            <a:avLst/>
          </a:prstGeom>
          <a:noFill/>
          <a:ln>
            <a:noFill/>
          </a:ln>
        </p:spPr>
      </p:pic>
      <p:pic>
        <p:nvPicPr>
          <p:cNvPr id="1184" name="Google Shape;1184;p57"/>
          <p:cNvPicPr preferRelativeResize="0"/>
          <p:nvPr/>
        </p:nvPicPr>
        <p:blipFill>
          <a:blip r:embed="rId8">
            <a:alphaModFix/>
          </a:blip>
          <a:stretch>
            <a:fillRect/>
          </a:stretch>
        </p:blipFill>
        <p:spPr>
          <a:xfrm>
            <a:off x="6455955" y="2915221"/>
            <a:ext cx="274519" cy="448381"/>
          </a:xfrm>
          <a:prstGeom prst="rect">
            <a:avLst/>
          </a:prstGeom>
          <a:noFill/>
          <a:ln>
            <a:noFill/>
          </a:ln>
        </p:spPr>
      </p:pic>
      <p:sp>
        <p:nvSpPr>
          <p:cNvPr id="1185" name="Google Shape;1185;p57"/>
          <p:cNvSpPr txBox="1"/>
          <p:nvPr/>
        </p:nvSpPr>
        <p:spPr>
          <a:xfrm>
            <a:off x="6759705" y="962754"/>
            <a:ext cx="721200" cy="276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600"/>
              <a:t>Genotype</a:t>
            </a:r>
            <a:endParaRPr sz="600"/>
          </a:p>
        </p:txBody>
      </p:sp>
      <p:sp>
        <p:nvSpPr>
          <p:cNvPr id="1186" name="Google Shape;1186;p57"/>
          <p:cNvSpPr txBox="1"/>
          <p:nvPr/>
        </p:nvSpPr>
        <p:spPr>
          <a:xfrm>
            <a:off x="4877175" y="2190149"/>
            <a:ext cx="1161600" cy="276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600"/>
              <a:t>Strain Composition</a:t>
            </a:r>
            <a:endParaRPr sz="600"/>
          </a:p>
        </p:txBody>
      </p:sp>
      <p:sp>
        <p:nvSpPr>
          <p:cNvPr id="1187" name="Google Shape;1187;p57"/>
          <p:cNvSpPr txBox="1"/>
          <p:nvPr/>
        </p:nvSpPr>
        <p:spPr>
          <a:xfrm>
            <a:off x="5095439" y="2793350"/>
            <a:ext cx="420900" cy="276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600"/>
              <a:t>Error Rate</a:t>
            </a:r>
            <a:endParaRPr sz="600"/>
          </a:p>
        </p:txBody>
      </p:sp>
      <p:sp>
        <p:nvSpPr>
          <p:cNvPr id="1188" name="Google Shape;1188;p57"/>
          <p:cNvSpPr txBox="1"/>
          <p:nvPr/>
        </p:nvSpPr>
        <p:spPr>
          <a:xfrm>
            <a:off x="7379802" y="2891516"/>
            <a:ext cx="579900" cy="276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600"/>
              <a:t>Allele Fractions</a:t>
            </a:r>
            <a:endParaRPr sz="600"/>
          </a:p>
        </p:txBody>
      </p:sp>
      <p:sp>
        <p:nvSpPr>
          <p:cNvPr id="1189" name="Google Shape;1189;p57"/>
          <p:cNvSpPr txBox="1"/>
          <p:nvPr/>
        </p:nvSpPr>
        <p:spPr>
          <a:xfrm>
            <a:off x="6333904" y="3305499"/>
            <a:ext cx="579900" cy="276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600"/>
              <a:t>Expected Fractions</a:t>
            </a:r>
            <a:endParaRPr sz="600"/>
          </a:p>
        </p:txBody>
      </p:sp>
      <p:sp>
        <p:nvSpPr>
          <p:cNvPr id="1190" name="Google Shape;1190;p57"/>
          <p:cNvSpPr txBox="1"/>
          <p:nvPr/>
        </p:nvSpPr>
        <p:spPr>
          <a:xfrm>
            <a:off x="6069375" y="4196300"/>
            <a:ext cx="1034400" cy="276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600"/>
              <a:t>Allele Counts</a:t>
            </a:r>
            <a:endParaRPr sz="600"/>
          </a:p>
        </p:txBody>
      </p:sp>
      <p:cxnSp>
        <p:nvCxnSpPr>
          <p:cNvPr id="1191" name="Google Shape;1191;p57"/>
          <p:cNvCxnSpPr/>
          <p:nvPr/>
        </p:nvCxnSpPr>
        <p:spPr>
          <a:xfrm>
            <a:off x="5909000" y="914211"/>
            <a:ext cx="553500" cy="0"/>
          </a:xfrm>
          <a:prstGeom prst="straightConnector1">
            <a:avLst/>
          </a:prstGeom>
          <a:noFill/>
          <a:ln cap="flat" cmpd="sng" w="38100">
            <a:solidFill>
              <a:srgbClr val="CC0000"/>
            </a:solidFill>
            <a:prstDash val="solid"/>
            <a:round/>
            <a:headEnd len="med" w="med" type="none"/>
            <a:tailEnd len="med" w="med" type="triangle"/>
          </a:ln>
        </p:spPr>
      </p:cxnSp>
      <p:sp>
        <p:nvSpPr>
          <p:cNvPr id="1192" name="Google Shape;1192;p57"/>
          <p:cNvSpPr txBox="1"/>
          <p:nvPr>
            <p:ph idx="1" type="body"/>
          </p:nvPr>
        </p:nvSpPr>
        <p:spPr>
          <a:xfrm>
            <a:off x="311700" y="1487725"/>
            <a:ext cx="3924600" cy="3438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Like NMF: model allele fractions as linear combinations of strain genotypes</a:t>
            </a:r>
            <a:endParaRPr/>
          </a:p>
          <a:p>
            <a:pPr indent="0" lvl="0" marL="0" rtl="0" algn="l">
              <a:spcBef>
                <a:spcPts val="1200"/>
              </a:spcBef>
              <a:spcAft>
                <a:spcPts val="0"/>
              </a:spcAft>
              <a:buNone/>
            </a:pPr>
            <a:r>
              <a:rPr lang="en"/>
              <a:t>Except:</a:t>
            </a:r>
            <a:endParaRPr/>
          </a:p>
          <a:p>
            <a:pPr indent="-317500" lvl="0" marL="457200" rtl="0" algn="l">
              <a:spcBef>
                <a:spcPts val="1200"/>
              </a:spcBef>
              <a:spcAft>
                <a:spcPts val="0"/>
              </a:spcAft>
              <a:buSzPts val="1400"/>
              <a:buChar char="●"/>
            </a:pPr>
            <a:r>
              <a:rPr lang="en"/>
              <a:t>Counts observed (sequencing error, binomial likelihood)</a:t>
            </a:r>
            <a:endParaRPr/>
          </a:p>
          <a:p>
            <a:pPr indent="-317500" lvl="0" marL="457200" rtl="0" algn="l">
              <a:spcBef>
                <a:spcPts val="0"/>
              </a:spcBef>
              <a:spcAft>
                <a:spcPts val="0"/>
              </a:spcAft>
              <a:buSzPts val="1400"/>
              <a:buChar char="●"/>
            </a:pPr>
            <a:r>
              <a:rPr lang="en"/>
              <a:t>Strain composition sums-to-1</a:t>
            </a:r>
            <a:endParaRPr/>
          </a:p>
          <a:p>
            <a:pPr indent="-317500" lvl="0" marL="457200" rtl="0" algn="l">
              <a:spcBef>
                <a:spcPts val="0"/>
              </a:spcBef>
              <a:spcAft>
                <a:spcPts val="0"/>
              </a:spcAft>
              <a:buSzPts val="1400"/>
              <a:buChar char="●"/>
            </a:pPr>
            <a:r>
              <a:rPr lang="en" strike="sngStrike"/>
              <a:t>Genotypes at each position are binary,</a:t>
            </a:r>
            <a:br>
              <a:rPr lang="en" strike="sngStrike"/>
            </a:br>
            <a:r>
              <a:rPr lang="en" strike="sngStrike"/>
              <a:t>either 0 (reference) or 1 (alternative) allele</a:t>
            </a:r>
            <a:endParaRPr strike="sngStrike"/>
          </a:p>
          <a:p>
            <a:pPr indent="-317500" lvl="0" marL="457200" rtl="0" algn="l">
              <a:spcBef>
                <a:spcPts val="0"/>
              </a:spcBef>
              <a:spcAft>
                <a:spcPts val="0"/>
              </a:spcAft>
              <a:buSzPts val="1400"/>
              <a:buChar char="●"/>
            </a:pPr>
            <a:r>
              <a:rPr lang="en"/>
              <a:t>Genotypes at each position are </a:t>
            </a:r>
            <a:r>
              <a:rPr b="1" i="1" lang="en"/>
              <a:t>between</a:t>
            </a:r>
            <a:r>
              <a:rPr lang="en"/>
              <a:t> 0 (reference) and 1 (alternative) alleles</a:t>
            </a:r>
            <a:endParaRPr/>
          </a:p>
        </p:txBody>
      </p:sp>
      <p:sp>
        <p:nvSpPr>
          <p:cNvPr id="1193" name="Google Shape;1193;p5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7" name="Shape 1197"/>
        <p:cNvGrpSpPr/>
        <p:nvPr/>
      </p:nvGrpSpPr>
      <p:grpSpPr>
        <a:xfrm>
          <a:off x="0" y="0"/>
          <a:ext cx="0" cy="0"/>
          <a:chOff x="0" y="0"/>
          <a:chExt cx="0" cy="0"/>
        </a:xfrm>
      </p:grpSpPr>
      <p:sp>
        <p:nvSpPr>
          <p:cNvPr id="1198" name="Google Shape;1198;p58"/>
          <p:cNvSpPr txBox="1"/>
          <p:nvPr>
            <p:ph type="title"/>
          </p:nvPr>
        </p:nvSpPr>
        <p:spPr>
          <a:xfrm>
            <a:off x="311700" y="445025"/>
            <a:ext cx="46767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StrainFacts relaxes the discrete allele constraint</a:t>
            </a:r>
            <a:endParaRPr/>
          </a:p>
        </p:txBody>
      </p:sp>
      <p:sp>
        <p:nvSpPr>
          <p:cNvPr id="1199" name="Google Shape;1199;p58"/>
          <p:cNvSpPr txBox="1"/>
          <p:nvPr>
            <p:ph idx="1" type="body"/>
          </p:nvPr>
        </p:nvSpPr>
        <p:spPr>
          <a:xfrm>
            <a:off x="311700" y="1415950"/>
            <a:ext cx="3924600" cy="35097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a:t>By putting a strong prior on γ, we encourage fuzzy genotypes to be closer to 0 or 1</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lang="en"/>
              <a:t>Shifted-scaled Dirichlet distribution</a:t>
            </a:r>
            <a:br>
              <a:rPr lang="en"/>
            </a:br>
            <a:r>
              <a:rPr lang="en"/>
              <a:t>(SSD; similar to the Dirichlet/Beta)</a:t>
            </a:r>
            <a:endParaRPr/>
          </a:p>
        </p:txBody>
      </p:sp>
      <p:pic>
        <p:nvPicPr>
          <p:cNvPr id="1200" name="Google Shape;1200;p58"/>
          <p:cNvPicPr preferRelativeResize="0"/>
          <p:nvPr/>
        </p:nvPicPr>
        <p:blipFill>
          <a:blip r:embed="rId3">
            <a:alphaModFix/>
          </a:blip>
          <a:stretch>
            <a:fillRect/>
          </a:stretch>
        </p:blipFill>
        <p:spPr>
          <a:xfrm>
            <a:off x="541275" y="1985686"/>
            <a:ext cx="3378898" cy="2252038"/>
          </a:xfrm>
          <a:prstGeom prst="rect">
            <a:avLst/>
          </a:prstGeom>
          <a:noFill/>
          <a:ln>
            <a:noFill/>
          </a:ln>
        </p:spPr>
      </p:pic>
      <p:sp>
        <p:nvSpPr>
          <p:cNvPr id="1201" name="Google Shape;1201;p58"/>
          <p:cNvSpPr/>
          <p:nvPr/>
        </p:nvSpPr>
        <p:spPr>
          <a:xfrm>
            <a:off x="5995875" y="374150"/>
            <a:ext cx="2328300" cy="4371000"/>
          </a:xfrm>
          <a:prstGeom prst="roundRect">
            <a:avLst>
              <a:gd fmla="val 16667" name="adj"/>
            </a:avLst>
          </a:prstGeom>
          <a:solidFill>
            <a:srgbClr val="F4F3FF">
              <a:alpha val="82120"/>
            </a:srgbClr>
          </a:solidFill>
          <a:ln cap="flat" cmpd="sng" w="9525">
            <a:solidFill>
              <a:srgbClr val="000000"/>
            </a:solidFill>
            <a:prstDash val="solid"/>
            <a:round/>
            <a:headEnd len="sm" w="sm" type="none"/>
            <a:tailEnd len="sm" w="sm" type="none"/>
          </a:ln>
        </p:spPr>
        <p:txBody>
          <a:bodyPr anchorCtr="0" anchor="ctr" bIns="18925" lIns="18925" spcFirstLastPara="1" rIns="18925" wrap="square" tIns="18925">
            <a:noAutofit/>
          </a:bodyPr>
          <a:lstStyle/>
          <a:p>
            <a:pPr indent="0" lvl="0" marL="0" rtl="0" algn="l">
              <a:spcBef>
                <a:spcPts val="0"/>
              </a:spcBef>
              <a:spcAft>
                <a:spcPts val="0"/>
              </a:spcAft>
              <a:buNone/>
            </a:pPr>
            <a:r>
              <a:t/>
            </a:r>
            <a:endParaRPr sz="100"/>
          </a:p>
        </p:txBody>
      </p:sp>
      <p:sp>
        <p:nvSpPr>
          <p:cNvPr id="1202" name="Google Shape;1202;p58"/>
          <p:cNvSpPr/>
          <p:nvPr/>
        </p:nvSpPr>
        <p:spPr>
          <a:xfrm>
            <a:off x="4723700" y="1773550"/>
            <a:ext cx="3378900" cy="2676300"/>
          </a:xfrm>
          <a:prstGeom prst="roundRect">
            <a:avLst>
              <a:gd fmla="val 16667" name="adj"/>
            </a:avLst>
          </a:prstGeom>
          <a:solidFill>
            <a:srgbClr val="FFF6FA">
              <a:alpha val="82120"/>
            </a:srgbClr>
          </a:solidFill>
          <a:ln cap="flat" cmpd="sng" w="9525">
            <a:solidFill>
              <a:srgbClr val="000000"/>
            </a:solidFill>
            <a:prstDash val="solid"/>
            <a:round/>
            <a:headEnd len="sm" w="sm" type="none"/>
            <a:tailEnd len="sm" w="sm" type="none"/>
          </a:ln>
        </p:spPr>
        <p:txBody>
          <a:bodyPr anchorCtr="0" anchor="ctr" bIns="18925" lIns="18925" spcFirstLastPara="1" rIns="18925" wrap="square" tIns="18925">
            <a:noAutofit/>
          </a:bodyPr>
          <a:lstStyle/>
          <a:p>
            <a:pPr indent="0" lvl="0" marL="0" rtl="0" algn="l">
              <a:spcBef>
                <a:spcPts val="0"/>
              </a:spcBef>
              <a:spcAft>
                <a:spcPts val="0"/>
              </a:spcAft>
              <a:buNone/>
            </a:pPr>
            <a:r>
              <a:t/>
            </a:r>
            <a:endParaRPr sz="100"/>
          </a:p>
        </p:txBody>
      </p:sp>
      <p:sp>
        <p:nvSpPr>
          <p:cNvPr id="1203" name="Google Shape;1203;p58"/>
          <p:cNvSpPr/>
          <p:nvPr/>
        </p:nvSpPr>
        <p:spPr>
          <a:xfrm>
            <a:off x="6053425" y="3895774"/>
            <a:ext cx="1114800" cy="505200"/>
          </a:xfrm>
          <a:prstGeom prst="rect">
            <a:avLst/>
          </a:prstGeom>
          <a:solidFill>
            <a:srgbClr val="C9DAF8"/>
          </a:solidFill>
          <a:ln cap="flat" cmpd="sng" w="9525">
            <a:solidFill>
              <a:srgbClr val="000000"/>
            </a:solidFill>
            <a:prstDash val="solid"/>
            <a:round/>
            <a:headEnd len="sm" w="sm" type="none"/>
            <a:tailEnd len="sm" w="sm" type="none"/>
          </a:ln>
        </p:spPr>
        <p:txBody>
          <a:bodyPr anchorCtr="0" anchor="ctr" bIns="18925" lIns="18925" spcFirstLastPara="1" rIns="18925" wrap="square" tIns="18925">
            <a:noAutofit/>
          </a:bodyPr>
          <a:lstStyle/>
          <a:p>
            <a:pPr indent="0" lvl="0" marL="0" rtl="0" algn="l">
              <a:spcBef>
                <a:spcPts val="0"/>
              </a:spcBef>
              <a:spcAft>
                <a:spcPts val="0"/>
              </a:spcAft>
              <a:buNone/>
            </a:pPr>
            <a:r>
              <a:t/>
            </a:r>
            <a:endParaRPr sz="400"/>
          </a:p>
        </p:txBody>
      </p:sp>
      <p:sp>
        <p:nvSpPr>
          <p:cNvPr id="1204" name="Google Shape;1204;p58"/>
          <p:cNvSpPr/>
          <p:nvPr/>
        </p:nvSpPr>
        <p:spPr>
          <a:xfrm>
            <a:off x="6297953" y="2919691"/>
            <a:ext cx="650100" cy="650100"/>
          </a:xfrm>
          <a:prstGeom prst="ellipse">
            <a:avLst/>
          </a:prstGeom>
          <a:solidFill>
            <a:srgbClr val="D9D9D9"/>
          </a:solidFill>
          <a:ln cap="flat" cmpd="sng" w="9525">
            <a:solidFill>
              <a:srgbClr val="000000"/>
            </a:solidFill>
            <a:prstDash val="solid"/>
            <a:round/>
            <a:headEnd len="sm" w="sm" type="none"/>
            <a:tailEnd len="sm" w="sm" type="none"/>
          </a:ln>
        </p:spPr>
        <p:txBody>
          <a:bodyPr anchorCtr="0" anchor="ctr" bIns="18925" lIns="18925" spcFirstLastPara="1" rIns="18925" wrap="square" tIns="18925">
            <a:noAutofit/>
          </a:bodyPr>
          <a:lstStyle/>
          <a:p>
            <a:pPr indent="0" lvl="0" marL="0" rtl="0" algn="l">
              <a:spcBef>
                <a:spcPts val="0"/>
              </a:spcBef>
              <a:spcAft>
                <a:spcPts val="0"/>
              </a:spcAft>
              <a:buNone/>
            </a:pPr>
            <a:r>
              <a:t/>
            </a:r>
            <a:endParaRPr sz="300"/>
          </a:p>
        </p:txBody>
      </p:sp>
      <p:sp>
        <p:nvSpPr>
          <p:cNvPr id="1205" name="Google Shape;1205;p58"/>
          <p:cNvSpPr/>
          <p:nvPr/>
        </p:nvSpPr>
        <p:spPr>
          <a:xfrm>
            <a:off x="7370597" y="2565133"/>
            <a:ext cx="604800" cy="604800"/>
          </a:xfrm>
          <a:prstGeom prst="ellipse">
            <a:avLst/>
          </a:prstGeom>
          <a:solidFill>
            <a:srgbClr val="D9D9D9"/>
          </a:solidFill>
          <a:ln cap="flat" cmpd="sng" w="9525">
            <a:solidFill>
              <a:srgbClr val="000000"/>
            </a:solidFill>
            <a:prstDash val="solid"/>
            <a:round/>
            <a:headEnd len="sm" w="sm" type="none"/>
            <a:tailEnd len="sm" w="sm" type="none"/>
          </a:ln>
        </p:spPr>
        <p:txBody>
          <a:bodyPr anchorCtr="0" anchor="ctr" bIns="18925" lIns="18925" spcFirstLastPara="1" rIns="18925" wrap="square" tIns="18925">
            <a:noAutofit/>
          </a:bodyPr>
          <a:lstStyle/>
          <a:p>
            <a:pPr indent="0" lvl="0" marL="0" rtl="0" algn="l">
              <a:spcBef>
                <a:spcPts val="0"/>
              </a:spcBef>
              <a:spcAft>
                <a:spcPts val="0"/>
              </a:spcAft>
              <a:buNone/>
            </a:pPr>
            <a:r>
              <a:t/>
            </a:r>
            <a:endParaRPr sz="300"/>
          </a:p>
        </p:txBody>
      </p:sp>
      <p:sp>
        <p:nvSpPr>
          <p:cNvPr id="1206" name="Google Shape;1206;p58"/>
          <p:cNvSpPr txBox="1"/>
          <p:nvPr/>
        </p:nvSpPr>
        <p:spPr>
          <a:xfrm>
            <a:off x="7082566" y="4145043"/>
            <a:ext cx="625200" cy="284400"/>
          </a:xfrm>
          <a:prstGeom prst="rect">
            <a:avLst/>
          </a:prstGeom>
          <a:noFill/>
          <a:ln>
            <a:noFill/>
          </a:ln>
        </p:spPr>
        <p:txBody>
          <a:bodyPr anchorCtr="0" anchor="t" bIns="18925" lIns="18925" spcFirstLastPara="1" rIns="18925" wrap="square" tIns="18925">
            <a:spAutoFit/>
          </a:bodyPr>
          <a:lstStyle/>
          <a:p>
            <a:pPr indent="0" lvl="0" marL="0" rtl="0" algn="r">
              <a:spcBef>
                <a:spcPts val="0"/>
              </a:spcBef>
              <a:spcAft>
                <a:spcPts val="0"/>
              </a:spcAft>
              <a:buNone/>
            </a:pPr>
            <a:r>
              <a:rPr lang="en" sz="800"/>
              <a:t>(N)</a:t>
            </a:r>
            <a:br>
              <a:rPr lang="en" sz="800"/>
            </a:br>
            <a:r>
              <a:rPr lang="en" sz="800"/>
              <a:t>Samples</a:t>
            </a:r>
            <a:endParaRPr sz="800"/>
          </a:p>
        </p:txBody>
      </p:sp>
      <p:sp>
        <p:nvSpPr>
          <p:cNvPr id="1207" name="Google Shape;1207;p58"/>
          <p:cNvSpPr/>
          <p:nvPr/>
        </p:nvSpPr>
        <p:spPr>
          <a:xfrm>
            <a:off x="5054241" y="2496284"/>
            <a:ext cx="528300" cy="557100"/>
          </a:xfrm>
          <a:prstGeom prst="roundRect">
            <a:avLst>
              <a:gd fmla="val 16667" name="adj"/>
            </a:avLst>
          </a:prstGeom>
          <a:solidFill>
            <a:srgbClr val="D9D9D9"/>
          </a:solidFill>
          <a:ln cap="flat" cmpd="sng" w="9525">
            <a:solidFill>
              <a:srgbClr val="000000"/>
            </a:solidFill>
            <a:prstDash val="solid"/>
            <a:round/>
            <a:headEnd len="sm" w="sm" type="none"/>
            <a:tailEnd len="sm" w="sm" type="none"/>
          </a:ln>
        </p:spPr>
        <p:txBody>
          <a:bodyPr anchorCtr="0" anchor="ctr" bIns="10325" lIns="10325" spcFirstLastPara="1" rIns="10325" wrap="square" tIns="10325">
            <a:noAutofit/>
          </a:bodyPr>
          <a:lstStyle/>
          <a:p>
            <a:pPr indent="0" lvl="0" marL="0" rtl="0" algn="l">
              <a:spcBef>
                <a:spcPts val="0"/>
              </a:spcBef>
              <a:spcAft>
                <a:spcPts val="0"/>
              </a:spcAft>
              <a:buNone/>
            </a:pPr>
            <a:r>
              <a:t/>
            </a:r>
            <a:endParaRPr sz="400"/>
          </a:p>
        </p:txBody>
      </p:sp>
      <p:sp>
        <p:nvSpPr>
          <p:cNvPr id="1208" name="Google Shape;1208;p58"/>
          <p:cNvSpPr/>
          <p:nvPr/>
        </p:nvSpPr>
        <p:spPr>
          <a:xfrm>
            <a:off x="6115921" y="418800"/>
            <a:ext cx="1882200" cy="1281600"/>
          </a:xfrm>
          <a:prstGeom prst="roundRect">
            <a:avLst>
              <a:gd fmla="val 16667" name="adj"/>
            </a:avLst>
          </a:prstGeom>
          <a:solidFill>
            <a:srgbClr val="FFFBF7">
              <a:alpha val="82120"/>
            </a:srgbClr>
          </a:solidFill>
          <a:ln cap="flat" cmpd="sng" w="9525">
            <a:solidFill>
              <a:srgbClr val="000000"/>
            </a:solidFill>
            <a:prstDash val="solid"/>
            <a:round/>
            <a:headEnd len="sm" w="sm" type="none"/>
            <a:tailEnd len="sm" w="sm" type="none"/>
          </a:ln>
        </p:spPr>
        <p:txBody>
          <a:bodyPr anchorCtr="0" anchor="ctr" bIns="18925" lIns="18925" spcFirstLastPara="1" rIns="18925" wrap="square" tIns="18925">
            <a:noAutofit/>
          </a:bodyPr>
          <a:lstStyle/>
          <a:p>
            <a:pPr indent="0" lvl="0" marL="0" rtl="0" algn="l">
              <a:spcBef>
                <a:spcPts val="0"/>
              </a:spcBef>
              <a:spcAft>
                <a:spcPts val="0"/>
              </a:spcAft>
              <a:buNone/>
            </a:pPr>
            <a:r>
              <a:t/>
            </a:r>
            <a:endParaRPr sz="100"/>
          </a:p>
        </p:txBody>
      </p:sp>
      <p:sp>
        <p:nvSpPr>
          <p:cNvPr id="1209" name="Google Shape;1209;p58"/>
          <p:cNvSpPr/>
          <p:nvPr/>
        </p:nvSpPr>
        <p:spPr>
          <a:xfrm>
            <a:off x="6705229" y="635646"/>
            <a:ext cx="816300" cy="557100"/>
          </a:xfrm>
          <a:prstGeom prst="roundRect">
            <a:avLst>
              <a:gd fmla="val 16667" name="adj"/>
            </a:avLst>
          </a:prstGeom>
          <a:solidFill>
            <a:srgbClr val="F4CCCC">
              <a:alpha val="81010"/>
            </a:srgbClr>
          </a:solidFill>
          <a:ln cap="flat" cmpd="sng" w="9525">
            <a:solidFill>
              <a:srgbClr val="000000"/>
            </a:solidFill>
            <a:prstDash val="solid"/>
            <a:round/>
            <a:headEnd len="sm" w="sm" type="none"/>
            <a:tailEnd len="sm" w="sm" type="none"/>
          </a:ln>
        </p:spPr>
        <p:txBody>
          <a:bodyPr anchorCtr="0" anchor="ctr" bIns="10325" lIns="10325" spcFirstLastPara="1" rIns="10325" wrap="square" tIns="10325">
            <a:noAutofit/>
          </a:bodyPr>
          <a:lstStyle/>
          <a:p>
            <a:pPr indent="0" lvl="0" marL="0" rtl="0" algn="l">
              <a:spcBef>
                <a:spcPts val="0"/>
              </a:spcBef>
              <a:spcAft>
                <a:spcPts val="0"/>
              </a:spcAft>
              <a:buNone/>
            </a:pPr>
            <a:r>
              <a:t/>
            </a:r>
            <a:endParaRPr sz="400"/>
          </a:p>
        </p:txBody>
      </p:sp>
      <p:sp>
        <p:nvSpPr>
          <p:cNvPr id="1210" name="Google Shape;1210;p58"/>
          <p:cNvSpPr txBox="1"/>
          <p:nvPr/>
        </p:nvSpPr>
        <p:spPr>
          <a:xfrm>
            <a:off x="7892726" y="1711414"/>
            <a:ext cx="283200" cy="99900"/>
          </a:xfrm>
          <a:prstGeom prst="rect">
            <a:avLst/>
          </a:prstGeom>
          <a:noFill/>
          <a:ln>
            <a:noFill/>
          </a:ln>
        </p:spPr>
        <p:txBody>
          <a:bodyPr anchorCtr="0" anchor="t" bIns="18925" lIns="18925" spcFirstLastPara="1" rIns="18925" wrap="square" tIns="18925">
            <a:spAutoFit/>
          </a:bodyPr>
          <a:lstStyle/>
          <a:p>
            <a:pPr indent="0" lvl="0" marL="0" rtl="0" algn="l">
              <a:spcBef>
                <a:spcPts val="0"/>
              </a:spcBef>
              <a:spcAft>
                <a:spcPts val="0"/>
              </a:spcAft>
              <a:buNone/>
            </a:pPr>
            <a:r>
              <a:t/>
            </a:r>
            <a:endParaRPr sz="400"/>
          </a:p>
        </p:txBody>
      </p:sp>
      <p:sp>
        <p:nvSpPr>
          <p:cNvPr id="1211" name="Google Shape;1211;p58"/>
          <p:cNvSpPr txBox="1"/>
          <p:nvPr/>
        </p:nvSpPr>
        <p:spPr>
          <a:xfrm>
            <a:off x="7172138" y="4434921"/>
            <a:ext cx="846600" cy="284400"/>
          </a:xfrm>
          <a:prstGeom prst="rect">
            <a:avLst/>
          </a:prstGeom>
          <a:noFill/>
          <a:ln>
            <a:noFill/>
          </a:ln>
        </p:spPr>
        <p:txBody>
          <a:bodyPr anchorCtr="0" anchor="t" bIns="18925" lIns="18925" spcFirstLastPara="1" rIns="18925" wrap="square" tIns="18925">
            <a:spAutoFit/>
          </a:bodyPr>
          <a:lstStyle/>
          <a:p>
            <a:pPr indent="0" lvl="0" marL="0" rtl="0" algn="r">
              <a:spcBef>
                <a:spcPts val="0"/>
              </a:spcBef>
              <a:spcAft>
                <a:spcPts val="0"/>
              </a:spcAft>
              <a:buNone/>
            </a:pPr>
            <a:r>
              <a:rPr lang="en" sz="800"/>
              <a:t>(G)</a:t>
            </a:r>
            <a:br>
              <a:rPr lang="en" sz="800"/>
            </a:br>
            <a:r>
              <a:rPr lang="en" sz="800"/>
              <a:t>Positions</a:t>
            </a:r>
            <a:endParaRPr sz="800"/>
          </a:p>
        </p:txBody>
      </p:sp>
      <p:cxnSp>
        <p:nvCxnSpPr>
          <p:cNvPr id="1212" name="Google Shape;1212;p58"/>
          <p:cNvCxnSpPr>
            <a:endCxn id="1204" idx="2"/>
          </p:cNvCxnSpPr>
          <p:nvPr/>
        </p:nvCxnSpPr>
        <p:spPr>
          <a:xfrm>
            <a:off x="5570153" y="3007141"/>
            <a:ext cx="727800" cy="237600"/>
          </a:xfrm>
          <a:prstGeom prst="straightConnector1">
            <a:avLst/>
          </a:prstGeom>
          <a:noFill/>
          <a:ln cap="flat" cmpd="sng" w="19050">
            <a:solidFill>
              <a:srgbClr val="000000"/>
            </a:solidFill>
            <a:prstDash val="solid"/>
            <a:round/>
            <a:headEnd len="med" w="med" type="none"/>
            <a:tailEnd len="med" w="med" type="triangle"/>
          </a:ln>
        </p:spPr>
      </p:cxnSp>
      <p:cxnSp>
        <p:nvCxnSpPr>
          <p:cNvPr id="1213" name="Google Shape;1213;p58"/>
          <p:cNvCxnSpPr>
            <a:endCxn id="1204" idx="6"/>
          </p:cNvCxnSpPr>
          <p:nvPr/>
        </p:nvCxnSpPr>
        <p:spPr>
          <a:xfrm flipH="1">
            <a:off x="6948053" y="3029941"/>
            <a:ext cx="461700" cy="214800"/>
          </a:xfrm>
          <a:prstGeom prst="straightConnector1">
            <a:avLst/>
          </a:prstGeom>
          <a:noFill/>
          <a:ln cap="flat" cmpd="sng" w="19050">
            <a:solidFill>
              <a:srgbClr val="000000"/>
            </a:solidFill>
            <a:prstDash val="solid"/>
            <a:round/>
            <a:headEnd len="med" w="med" type="none"/>
            <a:tailEnd len="med" w="med" type="triangle"/>
          </a:ln>
        </p:spPr>
      </p:cxnSp>
      <p:cxnSp>
        <p:nvCxnSpPr>
          <p:cNvPr id="1214" name="Google Shape;1214;p58"/>
          <p:cNvCxnSpPr>
            <a:stCxn id="1204" idx="4"/>
            <a:endCxn id="1203" idx="0"/>
          </p:cNvCxnSpPr>
          <p:nvPr/>
        </p:nvCxnSpPr>
        <p:spPr>
          <a:xfrm flipH="1">
            <a:off x="6610703" y="3569791"/>
            <a:ext cx="12300" cy="326100"/>
          </a:xfrm>
          <a:prstGeom prst="straightConnector1">
            <a:avLst/>
          </a:prstGeom>
          <a:noFill/>
          <a:ln cap="flat" cmpd="sng" w="19050">
            <a:solidFill>
              <a:srgbClr val="000000"/>
            </a:solidFill>
            <a:prstDash val="solid"/>
            <a:round/>
            <a:headEnd len="med" w="med" type="none"/>
            <a:tailEnd len="med" w="med" type="triangle"/>
          </a:ln>
        </p:spPr>
      </p:cxnSp>
      <p:cxnSp>
        <p:nvCxnSpPr>
          <p:cNvPr id="1215" name="Google Shape;1215;p58"/>
          <p:cNvCxnSpPr>
            <a:stCxn id="1209" idx="2"/>
            <a:endCxn id="1205" idx="0"/>
          </p:cNvCxnSpPr>
          <p:nvPr/>
        </p:nvCxnSpPr>
        <p:spPr>
          <a:xfrm>
            <a:off x="7113379" y="1192746"/>
            <a:ext cx="559500" cy="1372500"/>
          </a:xfrm>
          <a:prstGeom prst="straightConnector1">
            <a:avLst/>
          </a:prstGeom>
          <a:noFill/>
          <a:ln cap="flat" cmpd="sng" w="19050">
            <a:solidFill>
              <a:srgbClr val="000000"/>
            </a:solidFill>
            <a:prstDash val="solid"/>
            <a:round/>
            <a:headEnd len="med" w="med" type="none"/>
            <a:tailEnd len="med" w="med" type="triangle"/>
          </a:ln>
        </p:spPr>
      </p:cxnSp>
      <p:cxnSp>
        <p:nvCxnSpPr>
          <p:cNvPr id="1216" name="Google Shape;1216;p58"/>
          <p:cNvCxnSpPr>
            <a:endCxn id="1205" idx="2"/>
          </p:cNvCxnSpPr>
          <p:nvPr/>
        </p:nvCxnSpPr>
        <p:spPr>
          <a:xfrm>
            <a:off x="5908997" y="2377933"/>
            <a:ext cx="1461600" cy="489600"/>
          </a:xfrm>
          <a:prstGeom prst="straightConnector1">
            <a:avLst/>
          </a:prstGeom>
          <a:noFill/>
          <a:ln cap="flat" cmpd="sng" w="19050">
            <a:solidFill>
              <a:srgbClr val="000000"/>
            </a:solidFill>
            <a:prstDash val="solid"/>
            <a:round/>
            <a:headEnd len="med" w="med" type="none"/>
            <a:tailEnd len="med" w="med" type="triangle"/>
          </a:ln>
        </p:spPr>
      </p:cxnSp>
      <p:sp>
        <p:nvSpPr>
          <p:cNvPr id="1217" name="Google Shape;1217;p58"/>
          <p:cNvSpPr txBox="1"/>
          <p:nvPr/>
        </p:nvSpPr>
        <p:spPr>
          <a:xfrm>
            <a:off x="7408615" y="1415962"/>
            <a:ext cx="411900" cy="267000"/>
          </a:xfrm>
          <a:prstGeom prst="rect">
            <a:avLst/>
          </a:prstGeom>
          <a:noFill/>
          <a:ln>
            <a:noFill/>
          </a:ln>
        </p:spPr>
        <p:txBody>
          <a:bodyPr anchorCtr="0" anchor="t" bIns="10325" lIns="10325" spcFirstLastPara="1" rIns="10325" wrap="square" tIns="10325">
            <a:spAutoFit/>
          </a:bodyPr>
          <a:lstStyle/>
          <a:p>
            <a:pPr indent="0" lvl="0" marL="0" rtl="0" algn="r">
              <a:spcBef>
                <a:spcPts val="0"/>
              </a:spcBef>
              <a:spcAft>
                <a:spcPts val="0"/>
              </a:spcAft>
              <a:buNone/>
            </a:pPr>
            <a:r>
              <a:rPr lang="en" sz="800"/>
              <a:t>(S)</a:t>
            </a:r>
            <a:endParaRPr sz="800"/>
          </a:p>
          <a:p>
            <a:pPr indent="0" lvl="0" marL="0" rtl="0" algn="r">
              <a:spcBef>
                <a:spcPts val="0"/>
              </a:spcBef>
              <a:spcAft>
                <a:spcPts val="0"/>
              </a:spcAft>
              <a:buNone/>
            </a:pPr>
            <a:r>
              <a:rPr lang="en" sz="800"/>
              <a:t>Strains</a:t>
            </a:r>
            <a:endParaRPr sz="800"/>
          </a:p>
        </p:txBody>
      </p:sp>
      <p:pic>
        <p:nvPicPr>
          <p:cNvPr id="1218" name="Google Shape;1218;p58"/>
          <p:cNvPicPr preferRelativeResize="0"/>
          <p:nvPr/>
        </p:nvPicPr>
        <p:blipFill>
          <a:blip r:embed="rId4">
            <a:alphaModFix/>
          </a:blip>
          <a:stretch>
            <a:fillRect/>
          </a:stretch>
        </p:blipFill>
        <p:spPr>
          <a:xfrm>
            <a:off x="6955231" y="669078"/>
            <a:ext cx="274519" cy="347724"/>
          </a:xfrm>
          <a:prstGeom prst="rect">
            <a:avLst/>
          </a:prstGeom>
          <a:noFill/>
          <a:ln>
            <a:noFill/>
          </a:ln>
        </p:spPr>
      </p:pic>
      <p:pic>
        <p:nvPicPr>
          <p:cNvPr id="1219" name="Google Shape;1219;p58"/>
          <p:cNvPicPr preferRelativeResize="0"/>
          <p:nvPr/>
        </p:nvPicPr>
        <p:blipFill>
          <a:blip r:embed="rId5">
            <a:alphaModFix/>
          </a:blip>
          <a:stretch>
            <a:fillRect/>
          </a:stretch>
        </p:blipFill>
        <p:spPr>
          <a:xfrm>
            <a:off x="5208532" y="2567237"/>
            <a:ext cx="183013" cy="247067"/>
          </a:xfrm>
          <a:prstGeom prst="rect">
            <a:avLst/>
          </a:prstGeom>
          <a:noFill/>
          <a:ln>
            <a:noFill/>
          </a:ln>
        </p:spPr>
      </p:pic>
      <p:pic>
        <p:nvPicPr>
          <p:cNvPr id="1220" name="Google Shape;1220;p58"/>
          <p:cNvPicPr preferRelativeResize="0"/>
          <p:nvPr/>
        </p:nvPicPr>
        <p:blipFill>
          <a:blip r:embed="rId6">
            <a:alphaModFix/>
          </a:blip>
          <a:stretch>
            <a:fillRect/>
          </a:stretch>
        </p:blipFill>
        <p:spPr>
          <a:xfrm>
            <a:off x="7538675" y="2592199"/>
            <a:ext cx="274519" cy="338573"/>
          </a:xfrm>
          <a:prstGeom prst="rect">
            <a:avLst/>
          </a:prstGeom>
          <a:noFill/>
          <a:ln>
            <a:noFill/>
          </a:ln>
        </p:spPr>
      </p:pic>
      <p:pic>
        <p:nvPicPr>
          <p:cNvPr id="1221" name="Google Shape;1221;p58"/>
          <p:cNvPicPr preferRelativeResize="0"/>
          <p:nvPr/>
        </p:nvPicPr>
        <p:blipFill>
          <a:blip r:embed="rId7">
            <a:alphaModFix/>
          </a:blip>
          <a:stretch>
            <a:fillRect/>
          </a:stretch>
        </p:blipFill>
        <p:spPr>
          <a:xfrm>
            <a:off x="6470953" y="3915083"/>
            <a:ext cx="247067" cy="356875"/>
          </a:xfrm>
          <a:prstGeom prst="rect">
            <a:avLst/>
          </a:prstGeom>
          <a:noFill/>
          <a:ln>
            <a:noFill/>
          </a:ln>
        </p:spPr>
      </p:pic>
      <p:sp>
        <p:nvSpPr>
          <p:cNvPr id="1222" name="Google Shape;1222;p58"/>
          <p:cNvSpPr/>
          <p:nvPr/>
        </p:nvSpPr>
        <p:spPr>
          <a:xfrm>
            <a:off x="4988465" y="1850831"/>
            <a:ext cx="939000" cy="557100"/>
          </a:xfrm>
          <a:prstGeom prst="roundRect">
            <a:avLst>
              <a:gd fmla="val 16667" name="adj"/>
            </a:avLst>
          </a:prstGeom>
          <a:solidFill>
            <a:srgbClr val="F4CCCC">
              <a:alpha val="81010"/>
            </a:srgbClr>
          </a:solidFill>
          <a:ln cap="flat" cmpd="sng" w="9525">
            <a:solidFill>
              <a:srgbClr val="000000"/>
            </a:solidFill>
            <a:prstDash val="solid"/>
            <a:round/>
            <a:headEnd len="sm" w="sm" type="none"/>
            <a:tailEnd len="sm" w="sm" type="none"/>
          </a:ln>
        </p:spPr>
        <p:txBody>
          <a:bodyPr anchorCtr="0" anchor="ctr" bIns="10325" lIns="10325" spcFirstLastPara="1" rIns="10325" wrap="square" tIns="10325">
            <a:noAutofit/>
          </a:bodyPr>
          <a:lstStyle/>
          <a:p>
            <a:pPr indent="0" lvl="0" marL="0" rtl="0" algn="l">
              <a:spcBef>
                <a:spcPts val="0"/>
              </a:spcBef>
              <a:spcAft>
                <a:spcPts val="0"/>
              </a:spcAft>
              <a:buNone/>
            </a:pPr>
            <a:r>
              <a:t/>
            </a:r>
            <a:endParaRPr sz="400"/>
          </a:p>
        </p:txBody>
      </p:sp>
      <p:pic>
        <p:nvPicPr>
          <p:cNvPr id="1223" name="Google Shape;1223;p58"/>
          <p:cNvPicPr preferRelativeResize="0"/>
          <p:nvPr/>
        </p:nvPicPr>
        <p:blipFill>
          <a:blip r:embed="rId8">
            <a:alphaModFix/>
          </a:blip>
          <a:stretch>
            <a:fillRect/>
          </a:stretch>
        </p:blipFill>
        <p:spPr>
          <a:xfrm>
            <a:off x="5289589" y="1862041"/>
            <a:ext cx="301971" cy="384326"/>
          </a:xfrm>
          <a:prstGeom prst="rect">
            <a:avLst/>
          </a:prstGeom>
          <a:noFill/>
          <a:ln>
            <a:noFill/>
          </a:ln>
        </p:spPr>
      </p:pic>
      <p:pic>
        <p:nvPicPr>
          <p:cNvPr id="1224" name="Google Shape;1224;p58"/>
          <p:cNvPicPr preferRelativeResize="0"/>
          <p:nvPr/>
        </p:nvPicPr>
        <p:blipFill>
          <a:blip r:embed="rId9">
            <a:alphaModFix/>
          </a:blip>
          <a:stretch>
            <a:fillRect/>
          </a:stretch>
        </p:blipFill>
        <p:spPr>
          <a:xfrm>
            <a:off x="6455955" y="2915221"/>
            <a:ext cx="274519" cy="448381"/>
          </a:xfrm>
          <a:prstGeom prst="rect">
            <a:avLst/>
          </a:prstGeom>
          <a:noFill/>
          <a:ln>
            <a:noFill/>
          </a:ln>
        </p:spPr>
      </p:pic>
      <p:sp>
        <p:nvSpPr>
          <p:cNvPr id="1225" name="Google Shape;1225;p58"/>
          <p:cNvSpPr txBox="1"/>
          <p:nvPr/>
        </p:nvSpPr>
        <p:spPr>
          <a:xfrm>
            <a:off x="6759705" y="962754"/>
            <a:ext cx="721200" cy="276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600"/>
              <a:t>Genotype</a:t>
            </a:r>
            <a:endParaRPr sz="600"/>
          </a:p>
        </p:txBody>
      </p:sp>
      <p:sp>
        <p:nvSpPr>
          <p:cNvPr id="1226" name="Google Shape;1226;p58"/>
          <p:cNvSpPr txBox="1"/>
          <p:nvPr/>
        </p:nvSpPr>
        <p:spPr>
          <a:xfrm>
            <a:off x="4877175" y="2190149"/>
            <a:ext cx="1161600" cy="276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600"/>
              <a:t>Strain Composition</a:t>
            </a:r>
            <a:endParaRPr sz="600"/>
          </a:p>
        </p:txBody>
      </p:sp>
      <p:sp>
        <p:nvSpPr>
          <p:cNvPr id="1227" name="Google Shape;1227;p58"/>
          <p:cNvSpPr txBox="1"/>
          <p:nvPr/>
        </p:nvSpPr>
        <p:spPr>
          <a:xfrm>
            <a:off x="5095439" y="2793350"/>
            <a:ext cx="420900" cy="276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600"/>
              <a:t>Error Rate</a:t>
            </a:r>
            <a:endParaRPr sz="600"/>
          </a:p>
        </p:txBody>
      </p:sp>
      <p:sp>
        <p:nvSpPr>
          <p:cNvPr id="1228" name="Google Shape;1228;p58"/>
          <p:cNvSpPr txBox="1"/>
          <p:nvPr/>
        </p:nvSpPr>
        <p:spPr>
          <a:xfrm>
            <a:off x="7379802" y="2891516"/>
            <a:ext cx="579900" cy="276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600"/>
              <a:t>Allele Fractions</a:t>
            </a:r>
            <a:endParaRPr sz="600"/>
          </a:p>
        </p:txBody>
      </p:sp>
      <p:sp>
        <p:nvSpPr>
          <p:cNvPr id="1229" name="Google Shape;1229;p58"/>
          <p:cNvSpPr txBox="1"/>
          <p:nvPr/>
        </p:nvSpPr>
        <p:spPr>
          <a:xfrm>
            <a:off x="6333904" y="3305499"/>
            <a:ext cx="579900" cy="276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600"/>
              <a:t>Expected Fractions</a:t>
            </a:r>
            <a:endParaRPr sz="600"/>
          </a:p>
        </p:txBody>
      </p:sp>
      <p:sp>
        <p:nvSpPr>
          <p:cNvPr id="1230" name="Google Shape;1230;p58"/>
          <p:cNvSpPr txBox="1"/>
          <p:nvPr/>
        </p:nvSpPr>
        <p:spPr>
          <a:xfrm>
            <a:off x="6069375" y="4196300"/>
            <a:ext cx="1034400" cy="276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600"/>
              <a:t>Allele Counts</a:t>
            </a:r>
            <a:endParaRPr sz="600"/>
          </a:p>
        </p:txBody>
      </p:sp>
      <p:cxnSp>
        <p:nvCxnSpPr>
          <p:cNvPr id="1231" name="Google Shape;1231;p58"/>
          <p:cNvCxnSpPr/>
          <p:nvPr/>
        </p:nvCxnSpPr>
        <p:spPr>
          <a:xfrm>
            <a:off x="5909000" y="914211"/>
            <a:ext cx="553500" cy="0"/>
          </a:xfrm>
          <a:prstGeom prst="straightConnector1">
            <a:avLst/>
          </a:prstGeom>
          <a:noFill/>
          <a:ln cap="flat" cmpd="sng" w="38100">
            <a:solidFill>
              <a:srgbClr val="CC0000"/>
            </a:solidFill>
            <a:prstDash val="solid"/>
            <a:round/>
            <a:headEnd len="med" w="med" type="none"/>
            <a:tailEnd len="med" w="med" type="triangle"/>
          </a:ln>
        </p:spPr>
      </p:cxnSp>
      <p:sp>
        <p:nvSpPr>
          <p:cNvPr id="1232" name="Google Shape;1232;p5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6" name="Shape 1236"/>
        <p:cNvGrpSpPr/>
        <p:nvPr/>
      </p:nvGrpSpPr>
      <p:grpSpPr>
        <a:xfrm>
          <a:off x="0" y="0"/>
          <a:ext cx="0" cy="0"/>
          <a:chOff x="0" y="0"/>
          <a:chExt cx="0" cy="0"/>
        </a:xfrm>
      </p:grpSpPr>
      <p:sp>
        <p:nvSpPr>
          <p:cNvPr id="1237" name="Google Shape;1237;p5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Fuzzy genotypes and gradient descent can scale to thousands of samples</a:t>
            </a:r>
            <a:endParaRPr/>
          </a:p>
        </p:txBody>
      </p:sp>
      <p:pic>
        <p:nvPicPr>
          <p:cNvPr id="1238" name="Google Shape;1238;p59"/>
          <p:cNvPicPr preferRelativeResize="0"/>
          <p:nvPr/>
        </p:nvPicPr>
        <p:blipFill>
          <a:blip r:embed="rId3">
            <a:alphaModFix/>
          </a:blip>
          <a:stretch>
            <a:fillRect/>
          </a:stretch>
        </p:blipFill>
        <p:spPr>
          <a:xfrm>
            <a:off x="1691442" y="1103413"/>
            <a:ext cx="5579039" cy="3824102"/>
          </a:xfrm>
          <a:prstGeom prst="rect">
            <a:avLst/>
          </a:prstGeom>
          <a:noFill/>
          <a:ln>
            <a:noFill/>
          </a:ln>
        </p:spPr>
      </p:pic>
      <p:sp>
        <p:nvSpPr>
          <p:cNvPr id="1239" name="Google Shape;1239;p5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3" name="Shape 1243"/>
        <p:cNvGrpSpPr/>
        <p:nvPr/>
      </p:nvGrpSpPr>
      <p:grpSpPr>
        <a:xfrm>
          <a:off x="0" y="0"/>
          <a:ext cx="0" cy="0"/>
          <a:chOff x="0" y="0"/>
          <a:chExt cx="0" cy="0"/>
        </a:xfrm>
      </p:grpSpPr>
      <p:sp>
        <p:nvSpPr>
          <p:cNvPr id="1244" name="Google Shape;1244;p6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Fuzzy genotypes and gradient descent </a:t>
            </a:r>
            <a:r>
              <a:rPr lang="en"/>
              <a:t>can </a:t>
            </a:r>
            <a:r>
              <a:rPr lang="en"/>
              <a:t>scale to thousands of samples</a:t>
            </a:r>
            <a:endParaRPr/>
          </a:p>
        </p:txBody>
      </p:sp>
      <p:pic>
        <p:nvPicPr>
          <p:cNvPr id="1245" name="Google Shape;1245;p60"/>
          <p:cNvPicPr preferRelativeResize="0"/>
          <p:nvPr/>
        </p:nvPicPr>
        <p:blipFill>
          <a:blip r:embed="rId3">
            <a:alphaModFix/>
          </a:blip>
          <a:stretch>
            <a:fillRect/>
          </a:stretch>
        </p:blipFill>
        <p:spPr>
          <a:xfrm>
            <a:off x="1698062" y="1103429"/>
            <a:ext cx="5579039" cy="3824102"/>
          </a:xfrm>
          <a:prstGeom prst="rect">
            <a:avLst/>
          </a:prstGeom>
          <a:noFill/>
          <a:ln>
            <a:noFill/>
          </a:ln>
        </p:spPr>
      </p:pic>
      <p:sp>
        <p:nvSpPr>
          <p:cNvPr id="1246" name="Google Shape;1246;p6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0" name="Shape 1250"/>
        <p:cNvGrpSpPr/>
        <p:nvPr/>
      </p:nvGrpSpPr>
      <p:grpSpPr>
        <a:xfrm>
          <a:off x="0" y="0"/>
          <a:ext cx="0" cy="0"/>
          <a:chOff x="0" y="0"/>
          <a:chExt cx="0" cy="0"/>
        </a:xfrm>
      </p:grpSpPr>
      <p:sp>
        <p:nvSpPr>
          <p:cNvPr id="1251" name="Google Shape;1251;p61"/>
          <p:cNvSpPr txBox="1"/>
          <p:nvPr>
            <p:ph type="title"/>
          </p:nvPr>
        </p:nvSpPr>
        <p:spPr>
          <a:xfrm>
            <a:off x="311700" y="445025"/>
            <a:ext cx="50313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StrainFacts regularizes</a:t>
            </a:r>
            <a:r>
              <a:rPr lang="en"/>
              <a:t> strain heterogeneity and diversity</a:t>
            </a:r>
            <a:endParaRPr/>
          </a:p>
        </p:txBody>
      </p:sp>
      <p:sp>
        <p:nvSpPr>
          <p:cNvPr id="1252" name="Google Shape;1252;p61"/>
          <p:cNvSpPr txBox="1"/>
          <p:nvPr>
            <p:ph idx="1" type="body"/>
          </p:nvPr>
        </p:nvSpPr>
        <p:spPr>
          <a:xfrm>
            <a:off x="311700" y="1415950"/>
            <a:ext cx="3924600" cy="3509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Additionally, we put a hierarchical prior on π</a:t>
            </a:r>
            <a:endParaRPr/>
          </a:p>
          <a:p>
            <a:pPr indent="-317500" lvl="0" marL="457200" rtl="0" algn="l">
              <a:spcBef>
                <a:spcPts val="1200"/>
              </a:spcBef>
              <a:spcAft>
                <a:spcPts val="0"/>
              </a:spcAft>
              <a:buSzPts val="1400"/>
              <a:buChar char="●"/>
            </a:pPr>
            <a:r>
              <a:rPr lang="en"/>
              <a:t>Strain heterogeneity regularization (strains per sample)</a:t>
            </a:r>
            <a:endParaRPr/>
          </a:p>
        </p:txBody>
      </p:sp>
      <p:sp>
        <p:nvSpPr>
          <p:cNvPr id="1253" name="Google Shape;1253;p61"/>
          <p:cNvSpPr/>
          <p:nvPr/>
        </p:nvSpPr>
        <p:spPr>
          <a:xfrm>
            <a:off x="5995875" y="374150"/>
            <a:ext cx="2328300" cy="4371000"/>
          </a:xfrm>
          <a:prstGeom prst="roundRect">
            <a:avLst>
              <a:gd fmla="val 16667" name="adj"/>
            </a:avLst>
          </a:prstGeom>
          <a:solidFill>
            <a:srgbClr val="F4F3FF">
              <a:alpha val="82120"/>
            </a:srgbClr>
          </a:solidFill>
          <a:ln cap="flat" cmpd="sng" w="9525">
            <a:solidFill>
              <a:srgbClr val="000000"/>
            </a:solidFill>
            <a:prstDash val="solid"/>
            <a:round/>
            <a:headEnd len="sm" w="sm" type="none"/>
            <a:tailEnd len="sm" w="sm" type="none"/>
          </a:ln>
        </p:spPr>
        <p:txBody>
          <a:bodyPr anchorCtr="0" anchor="ctr" bIns="18925" lIns="18925" spcFirstLastPara="1" rIns="18925" wrap="square" tIns="18925">
            <a:noAutofit/>
          </a:bodyPr>
          <a:lstStyle/>
          <a:p>
            <a:pPr indent="0" lvl="0" marL="0" rtl="0" algn="l">
              <a:spcBef>
                <a:spcPts val="0"/>
              </a:spcBef>
              <a:spcAft>
                <a:spcPts val="0"/>
              </a:spcAft>
              <a:buNone/>
            </a:pPr>
            <a:r>
              <a:t/>
            </a:r>
            <a:endParaRPr sz="100"/>
          </a:p>
        </p:txBody>
      </p:sp>
      <p:sp>
        <p:nvSpPr>
          <p:cNvPr id="1254" name="Google Shape;1254;p61"/>
          <p:cNvSpPr/>
          <p:nvPr/>
        </p:nvSpPr>
        <p:spPr>
          <a:xfrm>
            <a:off x="4723700" y="1773550"/>
            <a:ext cx="3378900" cy="2676300"/>
          </a:xfrm>
          <a:prstGeom prst="roundRect">
            <a:avLst>
              <a:gd fmla="val 16667" name="adj"/>
            </a:avLst>
          </a:prstGeom>
          <a:solidFill>
            <a:srgbClr val="FFF6FA">
              <a:alpha val="82120"/>
            </a:srgbClr>
          </a:solidFill>
          <a:ln cap="flat" cmpd="sng" w="9525">
            <a:solidFill>
              <a:srgbClr val="000000"/>
            </a:solidFill>
            <a:prstDash val="solid"/>
            <a:round/>
            <a:headEnd len="sm" w="sm" type="none"/>
            <a:tailEnd len="sm" w="sm" type="none"/>
          </a:ln>
        </p:spPr>
        <p:txBody>
          <a:bodyPr anchorCtr="0" anchor="ctr" bIns="18925" lIns="18925" spcFirstLastPara="1" rIns="18925" wrap="square" tIns="18925">
            <a:noAutofit/>
          </a:bodyPr>
          <a:lstStyle/>
          <a:p>
            <a:pPr indent="0" lvl="0" marL="0" rtl="0" algn="l">
              <a:spcBef>
                <a:spcPts val="0"/>
              </a:spcBef>
              <a:spcAft>
                <a:spcPts val="0"/>
              </a:spcAft>
              <a:buNone/>
            </a:pPr>
            <a:r>
              <a:t/>
            </a:r>
            <a:endParaRPr sz="100"/>
          </a:p>
        </p:txBody>
      </p:sp>
      <p:sp>
        <p:nvSpPr>
          <p:cNvPr id="1255" name="Google Shape;1255;p61"/>
          <p:cNvSpPr/>
          <p:nvPr/>
        </p:nvSpPr>
        <p:spPr>
          <a:xfrm>
            <a:off x="6053425" y="3895774"/>
            <a:ext cx="1114800" cy="505200"/>
          </a:xfrm>
          <a:prstGeom prst="rect">
            <a:avLst/>
          </a:prstGeom>
          <a:solidFill>
            <a:srgbClr val="C9DAF8"/>
          </a:solidFill>
          <a:ln cap="flat" cmpd="sng" w="9525">
            <a:solidFill>
              <a:srgbClr val="000000"/>
            </a:solidFill>
            <a:prstDash val="solid"/>
            <a:round/>
            <a:headEnd len="sm" w="sm" type="none"/>
            <a:tailEnd len="sm" w="sm" type="none"/>
          </a:ln>
        </p:spPr>
        <p:txBody>
          <a:bodyPr anchorCtr="0" anchor="ctr" bIns="18925" lIns="18925" spcFirstLastPara="1" rIns="18925" wrap="square" tIns="18925">
            <a:noAutofit/>
          </a:bodyPr>
          <a:lstStyle/>
          <a:p>
            <a:pPr indent="0" lvl="0" marL="0" rtl="0" algn="l">
              <a:spcBef>
                <a:spcPts val="0"/>
              </a:spcBef>
              <a:spcAft>
                <a:spcPts val="0"/>
              </a:spcAft>
              <a:buNone/>
            </a:pPr>
            <a:r>
              <a:t/>
            </a:r>
            <a:endParaRPr sz="400"/>
          </a:p>
        </p:txBody>
      </p:sp>
      <p:sp>
        <p:nvSpPr>
          <p:cNvPr id="1256" name="Google Shape;1256;p61"/>
          <p:cNvSpPr/>
          <p:nvPr/>
        </p:nvSpPr>
        <p:spPr>
          <a:xfrm>
            <a:off x="6297953" y="2919691"/>
            <a:ext cx="650100" cy="650100"/>
          </a:xfrm>
          <a:prstGeom prst="ellipse">
            <a:avLst/>
          </a:prstGeom>
          <a:solidFill>
            <a:srgbClr val="D9D9D9"/>
          </a:solidFill>
          <a:ln cap="flat" cmpd="sng" w="9525">
            <a:solidFill>
              <a:srgbClr val="000000"/>
            </a:solidFill>
            <a:prstDash val="solid"/>
            <a:round/>
            <a:headEnd len="sm" w="sm" type="none"/>
            <a:tailEnd len="sm" w="sm" type="none"/>
          </a:ln>
        </p:spPr>
        <p:txBody>
          <a:bodyPr anchorCtr="0" anchor="ctr" bIns="18925" lIns="18925" spcFirstLastPara="1" rIns="18925" wrap="square" tIns="18925">
            <a:noAutofit/>
          </a:bodyPr>
          <a:lstStyle/>
          <a:p>
            <a:pPr indent="0" lvl="0" marL="0" rtl="0" algn="l">
              <a:spcBef>
                <a:spcPts val="0"/>
              </a:spcBef>
              <a:spcAft>
                <a:spcPts val="0"/>
              </a:spcAft>
              <a:buNone/>
            </a:pPr>
            <a:r>
              <a:t/>
            </a:r>
            <a:endParaRPr sz="300"/>
          </a:p>
        </p:txBody>
      </p:sp>
      <p:sp>
        <p:nvSpPr>
          <p:cNvPr id="1257" name="Google Shape;1257;p61"/>
          <p:cNvSpPr/>
          <p:nvPr/>
        </p:nvSpPr>
        <p:spPr>
          <a:xfrm>
            <a:off x="7370597" y="2565133"/>
            <a:ext cx="604800" cy="604800"/>
          </a:xfrm>
          <a:prstGeom prst="ellipse">
            <a:avLst/>
          </a:prstGeom>
          <a:solidFill>
            <a:srgbClr val="D9D9D9"/>
          </a:solidFill>
          <a:ln cap="flat" cmpd="sng" w="9525">
            <a:solidFill>
              <a:srgbClr val="000000"/>
            </a:solidFill>
            <a:prstDash val="solid"/>
            <a:round/>
            <a:headEnd len="sm" w="sm" type="none"/>
            <a:tailEnd len="sm" w="sm" type="none"/>
          </a:ln>
        </p:spPr>
        <p:txBody>
          <a:bodyPr anchorCtr="0" anchor="ctr" bIns="18925" lIns="18925" spcFirstLastPara="1" rIns="18925" wrap="square" tIns="18925">
            <a:noAutofit/>
          </a:bodyPr>
          <a:lstStyle/>
          <a:p>
            <a:pPr indent="0" lvl="0" marL="0" rtl="0" algn="l">
              <a:spcBef>
                <a:spcPts val="0"/>
              </a:spcBef>
              <a:spcAft>
                <a:spcPts val="0"/>
              </a:spcAft>
              <a:buNone/>
            </a:pPr>
            <a:r>
              <a:t/>
            </a:r>
            <a:endParaRPr sz="300"/>
          </a:p>
        </p:txBody>
      </p:sp>
      <p:sp>
        <p:nvSpPr>
          <p:cNvPr id="1258" name="Google Shape;1258;p61"/>
          <p:cNvSpPr txBox="1"/>
          <p:nvPr/>
        </p:nvSpPr>
        <p:spPr>
          <a:xfrm>
            <a:off x="7082566" y="4145043"/>
            <a:ext cx="625200" cy="284400"/>
          </a:xfrm>
          <a:prstGeom prst="rect">
            <a:avLst/>
          </a:prstGeom>
          <a:noFill/>
          <a:ln>
            <a:noFill/>
          </a:ln>
        </p:spPr>
        <p:txBody>
          <a:bodyPr anchorCtr="0" anchor="t" bIns="18925" lIns="18925" spcFirstLastPara="1" rIns="18925" wrap="square" tIns="18925">
            <a:spAutoFit/>
          </a:bodyPr>
          <a:lstStyle/>
          <a:p>
            <a:pPr indent="0" lvl="0" marL="0" rtl="0" algn="r">
              <a:spcBef>
                <a:spcPts val="0"/>
              </a:spcBef>
              <a:spcAft>
                <a:spcPts val="0"/>
              </a:spcAft>
              <a:buNone/>
            </a:pPr>
            <a:r>
              <a:rPr lang="en" sz="800"/>
              <a:t>(N)</a:t>
            </a:r>
            <a:br>
              <a:rPr lang="en" sz="800"/>
            </a:br>
            <a:r>
              <a:rPr lang="en" sz="800"/>
              <a:t>Samples</a:t>
            </a:r>
            <a:endParaRPr sz="800"/>
          </a:p>
        </p:txBody>
      </p:sp>
      <p:sp>
        <p:nvSpPr>
          <p:cNvPr id="1259" name="Google Shape;1259;p61"/>
          <p:cNvSpPr/>
          <p:nvPr/>
        </p:nvSpPr>
        <p:spPr>
          <a:xfrm>
            <a:off x="5054241" y="2496284"/>
            <a:ext cx="528300" cy="557100"/>
          </a:xfrm>
          <a:prstGeom prst="roundRect">
            <a:avLst>
              <a:gd fmla="val 16667" name="adj"/>
            </a:avLst>
          </a:prstGeom>
          <a:solidFill>
            <a:srgbClr val="D9D9D9"/>
          </a:solidFill>
          <a:ln cap="flat" cmpd="sng" w="9525">
            <a:solidFill>
              <a:srgbClr val="000000"/>
            </a:solidFill>
            <a:prstDash val="solid"/>
            <a:round/>
            <a:headEnd len="sm" w="sm" type="none"/>
            <a:tailEnd len="sm" w="sm" type="none"/>
          </a:ln>
        </p:spPr>
        <p:txBody>
          <a:bodyPr anchorCtr="0" anchor="ctr" bIns="10325" lIns="10325" spcFirstLastPara="1" rIns="10325" wrap="square" tIns="10325">
            <a:noAutofit/>
          </a:bodyPr>
          <a:lstStyle/>
          <a:p>
            <a:pPr indent="0" lvl="0" marL="0" rtl="0" algn="l">
              <a:spcBef>
                <a:spcPts val="0"/>
              </a:spcBef>
              <a:spcAft>
                <a:spcPts val="0"/>
              </a:spcAft>
              <a:buNone/>
            </a:pPr>
            <a:r>
              <a:t/>
            </a:r>
            <a:endParaRPr sz="400"/>
          </a:p>
        </p:txBody>
      </p:sp>
      <p:sp>
        <p:nvSpPr>
          <p:cNvPr id="1260" name="Google Shape;1260;p61"/>
          <p:cNvSpPr/>
          <p:nvPr/>
        </p:nvSpPr>
        <p:spPr>
          <a:xfrm>
            <a:off x="6115921" y="418800"/>
            <a:ext cx="1882200" cy="1281600"/>
          </a:xfrm>
          <a:prstGeom prst="roundRect">
            <a:avLst>
              <a:gd fmla="val 16667" name="adj"/>
            </a:avLst>
          </a:prstGeom>
          <a:solidFill>
            <a:srgbClr val="FFFBF7">
              <a:alpha val="82120"/>
            </a:srgbClr>
          </a:solidFill>
          <a:ln cap="flat" cmpd="sng" w="9525">
            <a:solidFill>
              <a:srgbClr val="000000"/>
            </a:solidFill>
            <a:prstDash val="solid"/>
            <a:round/>
            <a:headEnd len="sm" w="sm" type="none"/>
            <a:tailEnd len="sm" w="sm" type="none"/>
          </a:ln>
        </p:spPr>
        <p:txBody>
          <a:bodyPr anchorCtr="0" anchor="ctr" bIns="18925" lIns="18925" spcFirstLastPara="1" rIns="18925" wrap="square" tIns="18925">
            <a:noAutofit/>
          </a:bodyPr>
          <a:lstStyle/>
          <a:p>
            <a:pPr indent="0" lvl="0" marL="0" rtl="0" algn="l">
              <a:spcBef>
                <a:spcPts val="0"/>
              </a:spcBef>
              <a:spcAft>
                <a:spcPts val="0"/>
              </a:spcAft>
              <a:buNone/>
            </a:pPr>
            <a:r>
              <a:t/>
            </a:r>
            <a:endParaRPr sz="100"/>
          </a:p>
        </p:txBody>
      </p:sp>
      <p:sp>
        <p:nvSpPr>
          <p:cNvPr id="1261" name="Google Shape;1261;p61"/>
          <p:cNvSpPr/>
          <p:nvPr/>
        </p:nvSpPr>
        <p:spPr>
          <a:xfrm>
            <a:off x="6705229" y="635646"/>
            <a:ext cx="816300" cy="557100"/>
          </a:xfrm>
          <a:prstGeom prst="roundRect">
            <a:avLst>
              <a:gd fmla="val 16667" name="adj"/>
            </a:avLst>
          </a:prstGeom>
          <a:solidFill>
            <a:srgbClr val="F4CCCC">
              <a:alpha val="81010"/>
            </a:srgbClr>
          </a:solidFill>
          <a:ln cap="flat" cmpd="sng" w="9525">
            <a:solidFill>
              <a:srgbClr val="000000"/>
            </a:solidFill>
            <a:prstDash val="solid"/>
            <a:round/>
            <a:headEnd len="sm" w="sm" type="none"/>
            <a:tailEnd len="sm" w="sm" type="none"/>
          </a:ln>
        </p:spPr>
        <p:txBody>
          <a:bodyPr anchorCtr="0" anchor="ctr" bIns="10325" lIns="10325" spcFirstLastPara="1" rIns="10325" wrap="square" tIns="10325">
            <a:noAutofit/>
          </a:bodyPr>
          <a:lstStyle/>
          <a:p>
            <a:pPr indent="0" lvl="0" marL="0" rtl="0" algn="l">
              <a:spcBef>
                <a:spcPts val="0"/>
              </a:spcBef>
              <a:spcAft>
                <a:spcPts val="0"/>
              </a:spcAft>
              <a:buNone/>
            </a:pPr>
            <a:r>
              <a:t/>
            </a:r>
            <a:endParaRPr sz="400"/>
          </a:p>
        </p:txBody>
      </p:sp>
      <p:sp>
        <p:nvSpPr>
          <p:cNvPr id="1262" name="Google Shape;1262;p61"/>
          <p:cNvSpPr txBox="1"/>
          <p:nvPr/>
        </p:nvSpPr>
        <p:spPr>
          <a:xfrm>
            <a:off x="7892726" y="1711414"/>
            <a:ext cx="283200" cy="99900"/>
          </a:xfrm>
          <a:prstGeom prst="rect">
            <a:avLst/>
          </a:prstGeom>
          <a:noFill/>
          <a:ln>
            <a:noFill/>
          </a:ln>
        </p:spPr>
        <p:txBody>
          <a:bodyPr anchorCtr="0" anchor="t" bIns="18925" lIns="18925" spcFirstLastPara="1" rIns="18925" wrap="square" tIns="18925">
            <a:spAutoFit/>
          </a:bodyPr>
          <a:lstStyle/>
          <a:p>
            <a:pPr indent="0" lvl="0" marL="0" rtl="0" algn="l">
              <a:spcBef>
                <a:spcPts val="0"/>
              </a:spcBef>
              <a:spcAft>
                <a:spcPts val="0"/>
              </a:spcAft>
              <a:buNone/>
            </a:pPr>
            <a:r>
              <a:t/>
            </a:r>
            <a:endParaRPr sz="400"/>
          </a:p>
        </p:txBody>
      </p:sp>
      <p:sp>
        <p:nvSpPr>
          <p:cNvPr id="1263" name="Google Shape;1263;p61"/>
          <p:cNvSpPr txBox="1"/>
          <p:nvPr/>
        </p:nvSpPr>
        <p:spPr>
          <a:xfrm>
            <a:off x="7172138" y="4434921"/>
            <a:ext cx="846600" cy="284400"/>
          </a:xfrm>
          <a:prstGeom prst="rect">
            <a:avLst/>
          </a:prstGeom>
          <a:noFill/>
          <a:ln>
            <a:noFill/>
          </a:ln>
        </p:spPr>
        <p:txBody>
          <a:bodyPr anchorCtr="0" anchor="t" bIns="18925" lIns="18925" spcFirstLastPara="1" rIns="18925" wrap="square" tIns="18925">
            <a:spAutoFit/>
          </a:bodyPr>
          <a:lstStyle/>
          <a:p>
            <a:pPr indent="0" lvl="0" marL="0" rtl="0" algn="r">
              <a:spcBef>
                <a:spcPts val="0"/>
              </a:spcBef>
              <a:spcAft>
                <a:spcPts val="0"/>
              </a:spcAft>
              <a:buNone/>
            </a:pPr>
            <a:r>
              <a:rPr lang="en" sz="800"/>
              <a:t>(G)</a:t>
            </a:r>
            <a:br>
              <a:rPr lang="en" sz="800"/>
            </a:br>
            <a:r>
              <a:rPr lang="en" sz="800"/>
              <a:t>Positions</a:t>
            </a:r>
            <a:endParaRPr sz="800"/>
          </a:p>
        </p:txBody>
      </p:sp>
      <p:cxnSp>
        <p:nvCxnSpPr>
          <p:cNvPr id="1264" name="Google Shape;1264;p61"/>
          <p:cNvCxnSpPr>
            <a:endCxn id="1256" idx="2"/>
          </p:cNvCxnSpPr>
          <p:nvPr/>
        </p:nvCxnSpPr>
        <p:spPr>
          <a:xfrm>
            <a:off x="5570153" y="3007141"/>
            <a:ext cx="727800" cy="237600"/>
          </a:xfrm>
          <a:prstGeom prst="straightConnector1">
            <a:avLst/>
          </a:prstGeom>
          <a:noFill/>
          <a:ln cap="flat" cmpd="sng" w="19050">
            <a:solidFill>
              <a:srgbClr val="000000"/>
            </a:solidFill>
            <a:prstDash val="solid"/>
            <a:round/>
            <a:headEnd len="med" w="med" type="none"/>
            <a:tailEnd len="med" w="med" type="triangle"/>
          </a:ln>
        </p:spPr>
      </p:cxnSp>
      <p:cxnSp>
        <p:nvCxnSpPr>
          <p:cNvPr id="1265" name="Google Shape;1265;p61"/>
          <p:cNvCxnSpPr>
            <a:endCxn id="1256" idx="6"/>
          </p:cNvCxnSpPr>
          <p:nvPr/>
        </p:nvCxnSpPr>
        <p:spPr>
          <a:xfrm flipH="1">
            <a:off x="6948053" y="3029941"/>
            <a:ext cx="461700" cy="214800"/>
          </a:xfrm>
          <a:prstGeom prst="straightConnector1">
            <a:avLst/>
          </a:prstGeom>
          <a:noFill/>
          <a:ln cap="flat" cmpd="sng" w="19050">
            <a:solidFill>
              <a:srgbClr val="000000"/>
            </a:solidFill>
            <a:prstDash val="solid"/>
            <a:round/>
            <a:headEnd len="med" w="med" type="none"/>
            <a:tailEnd len="med" w="med" type="triangle"/>
          </a:ln>
        </p:spPr>
      </p:cxnSp>
      <p:cxnSp>
        <p:nvCxnSpPr>
          <p:cNvPr id="1266" name="Google Shape;1266;p61"/>
          <p:cNvCxnSpPr>
            <a:stCxn id="1256" idx="4"/>
            <a:endCxn id="1255" idx="0"/>
          </p:cNvCxnSpPr>
          <p:nvPr/>
        </p:nvCxnSpPr>
        <p:spPr>
          <a:xfrm flipH="1">
            <a:off x="6610703" y="3569791"/>
            <a:ext cx="12300" cy="326100"/>
          </a:xfrm>
          <a:prstGeom prst="straightConnector1">
            <a:avLst/>
          </a:prstGeom>
          <a:noFill/>
          <a:ln cap="flat" cmpd="sng" w="19050">
            <a:solidFill>
              <a:srgbClr val="000000"/>
            </a:solidFill>
            <a:prstDash val="solid"/>
            <a:round/>
            <a:headEnd len="med" w="med" type="none"/>
            <a:tailEnd len="med" w="med" type="triangle"/>
          </a:ln>
        </p:spPr>
      </p:cxnSp>
      <p:cxnSp>
        <p:nvCxnSpPr>
          <p:cNvPr id="1267" name="Google Shape;1267;p61"/>
          <p:cNvCxnSpPr>
            <a:stCxn id="1261" idx="2"/>
            <a:endCxn id="1257" idx="0"/>
          </p:cNvCxnSpPr>
          <p:nvPr/>
        </p:nvCxnSpPr>
        <p:spPr>
          <a:xfrm>
            <a:off x="7113379" y="1192746"/>
            <a:ext cx="559500" cy="1372500"/>
          </a:xfrm>
          <a:prstGeom prst="straightConnector1">
            <a:avLst/>
          </a:prstGeom>
          <a:noFill/>
          <a:ln cap="flat" cmpd="sng" w="19050">
            <a:solidFill>
              <a:srgbClr val="000000"/>
            </a:solidFill>
            <a:prstDash val="solid"/>
            <a:round/>
            <a:headEnd len="med" w="med" type="none"/>
            <a:tailEnd len="med" w="med" type="triangle"/>
          </a:ln>
        </p:spPr>
      </p:cxnSp>
      <p:cxnSp>
        <p:nvCxnSpPr>
          <p:cNvPr id="1268" name="Google Shape;1268;p61"/>
          <p:cNvCxnSpPr>
            <a:endCxn id="1257" idx="2"/>
          </p:cNvCxnSpPr>
          <p:nvPr/>
        </p:nvCxnSpPr>
        <p:spPr>
          <a:xfrm>
            <a:off x="5908997" y="2377933"/>
            <a:ext cx="1461600" cy="489600"/>
          </a:xfrm>
          <a:prstGeom prst="straightConnector1">
            <a:avLst/>
          </a:prstGeom>
          <a:noFill/>
          <a:ln cap="flat" cmpd="sng" w="19050">
            <a:solidFill>
              <a:srgbClr val="000000"/>
            </a:solidFill>
            <a:prstDash val="solid"/>
            <a:round/>
            <a:headEnd len="med" w="med" type="none"/>
            <a:tailEnd len="med" w="med" type="triangle"/>
          </a:ln>
        </p:spPr>
      </p:cxnSp>
      <p:sp>
        <p:nvSpPr>
          <p:cNvPr id="1269" name="Google Shape;1269;p61"/>
          <p:cNvSpPr txBox="1"/>
          <p:nvPr/>
        </p:nvSpPr>
        <p:spPr>
          <a:xfrm>
            <a:off x="7408615" y="1415962"/>
            <a:ext cx="411900" cy="267000"/>
          </a:xfrm>
          <a:prstGeom prst="rect">
            <a:avLst/>
          </a:prstGeom>
          <a:noFill/>
          <a:ln>
            <a:noFill/>
          </a:ln>
        </p:spPr>
        <p:txBody>
          <a:bodyPr anchorCtr="0" anchor="t" bIns="10325" lIns="10325" spcFirstLastPara="1" rIns="10325" wrap="square" tIns="10325">
            <a:spAutoFit/>
          </a:bodyPr>
          <a:lstStyle/>
          <a:p>
            <a:pPr indent="0" lvl="0" marL="0" rtl="0" algn="r">
              <a:spcBef>
                <a:spcPts val="0"/>
              </a:spcBef>
              <a:spcAft>
                <a:spcPts val="0"/>
              </a:spcAft>
              <a:buNone/>
            </a:pPr>
            <a:r>
              <a:rPr lang="en" sz="800"/>
              <a:t>(S)</a:t>
            </a:r>
            <a:endParaRPr sz="800"/>
          </a:p>
          <a:p>
            <a:pPr indent="0" lvl="0" marL="0" rtl="0" algn="r">
              <a:spcBef>
                <a:spcPts val="0"/>
              </a:spcBef>
              <a:spcAft>
                <a:spcPts val="0"/>
              </a:spcAft>
              <a:buNone/>
            </a:pPr>
            <a:r>
              <a:rPr lang="en" sz="800"/>
              <a:t>Strains</a:t>
            </a:r>
            <a:endParaRPr sz="800"/>
          </a:p>
        </p:txBody>
      </p:sp>
      <p:pic>
        <p:nvPicPr>
          <p:cNvPr id="1270" name="Google Shape;1270;p61"/>
          <p:cNvPicPr preferRelativeResize="0"/>
          <p:nvPr/>
        </p:nvPicPr>
        <p:blipFill>
          <a:blip r:embed="rId3">
            <a:alphaModFix/>
          </a:blip>
          <a:stretch>
            <a:fillRect/>
          </a:stretch>
        </p:blipFill>
        <p:spPr>
          <a:xfrm>
            <a:off x="6955231" y="669078"/>
            <a:ext cx="274519" cy="347724"/>
          </a:xfrm>
          <a:prstGeom prst="rect">
            <a:avLst/>
          </a:prstGeom>
          <a:noFill/>
          <a:ln>
            <a:noFill/>
          </a:ln>
        </p:spPr>
      </p:pic>
      <p:pic>
        <p:nvPicPr>
          <p:cNvPr id="1271" name="Google Shape;1271;p61"/>
          <p:cNvPicPr preferRelativeResize="0"/>
          <p:nvPr/>
        </p:nvPicPr>
        <p:blipFill>
          <a:blip r:embed="rId4">
            <a:alphaModFix/>
          </a:blip>
          <a:stretch>
            <a:fillRect/>
          </a:stretch>
        </p:blipFill>
        <p:spPr>
          <a:xfrm>
            <a:off x="5208532" y="2567237"/>
            <a:ext cx="183013" cy="247067"/>
          </a:xfrm>
          <a:prstGeom prst="rect">
            <a:avLst/>
          </a:prstGeom>
          <a:noFill/>
          <a:ln>
            <a:noFill/>
          </a:ln>
        </p:spPr>
      </p:pic>
      <p:pic>
        <p:nvPicPr>
          <p:cNvPr id="1272" name="Google Shape;1272;p61"/>
          <p:cNvPicPr preferRelativeResize="0"/>
          <p:nvPr/>
        </p:nvPicPr>
        <p:blipFill>
          <a:blip r:embed="rId5">
            <a:alphaModFix/>
          </a:blip>
          <a:stretch>
            <a:fillRect/>
          </a:stretch>
        </p:blipFill>
        <p:spPr>
          <a:xfrm>
            <a:off x="7538675" y="2592199"/>
            <a:ext cx="274519" cy="338573"/>
          </a:xfrm>
          <a:prstGeom prst="rect">
            <a:avLst/>
          </a:prstGeom>
          <a:noFill/>
          <a:ln>
            <a:noFill/>
          </a:ln>
        </p:spPr>
      </p:pic>
      <p:pic>
        <p:nvPicPr>
          <p:cNvPr id="1273" name="Google Shape;1273;p61"/>
          <p:cNvPicPr preferRelativeResize="0"/>
          <p:nvPr/>
        </p:nvPicPr>
        <p:blipFill>
          <a:blip r:embed="rId6">
            <a:alphaModFix/>
          </a:blip>
          <a:stretch>
            <a:fillRect/>
          </a:stretch>
        </p:blipFill>
        <p:spPr>
          <a:xfrm>
            <a:off x="6470953" y="3915083"/>
            <a:ext cx="247067" cy="356875"/>
          </a:xfrm>
          <a:prstGeom prst="rect">
            <a:avLst/>
          </a:prstGeom>
          <a:noFill/>
          <a:ln>
            <a:noFill/>
          </a:ln>
        </p:spPr>
      </p:pic>
      <p:sp>
        <p:nvSpPr>
          <p:cNvPr id="1274" name="Google Shape;1274;p61"/>
          <p:cNvSpPr/>
          <p:nvPr/>
        </p:nvSpPr>
        <p:spPr>
          <a:xfrm>
            <a:off x="4988465" y="1850831"/>
            <a:ext cx="939000" cy="557100"/>
          </a:xfrm>
          <a:prstGeom prst="roundRect">
            <a:avLst>
              <a:gd fmla="val 16667" name="adj"/>
            </a:avLst>
          </a:prstGeom>
          <a:solidFill>
            <a:srgbClr val="F4CCCC">
              <a:alpha val="81010"/>
            </a:srgbClr>
          </a:solidFill>
          <a:ln cap="flat" cmpd="sng" w="9525">
            <a:solidFill>
              <a:srgbClr val="000000"/>
            </a:solidFill>
            <a:prstDash val="solid"/>
            <a:round/>
            <a:headEnd len="sm" w="sm" type="none"/>
            <a:tailEnd len="sm" w="sm" type="none"/>
          </a:ln>
        </p:spPr>
        <p:txBody>
          <a:bodyPr anchorCtr="0" anchor="ctr" bIns="10325" lIns="10325" spcFirstLastPara="1" rIns="10325" wrap="square" tIns="10325">
            <a:noAutofit/>
          </a:bodyPr>
          <a:lstStyle/>
          <a:p>
            <a:pPr indent="0" lvl="0" marL="0" rtl="0" algn="l">
              <a:spcBef>
                <a:spcPts val="0"/>
              </a:spcBef>
              <a:spcAft>
                <a:spcPts val="0"/>
              </a:spcAft>
              <a:buNone/>
            </a:pPr>
            <a:r>
              <a:t/>
            </a:r>
            <a:endParaRPr sz="400"/>
          </a:p>
        </p:txBody>
      </p:sp>
      <p:pic>
        <p:nvPicPr>
          <p:cNvPr id="1275" name="Google Shape;1275;p61"/>
          <p:cNvPicPr preferRelativeResize="0"/>
          <p:nvPr/>
        </p:nvPicPr>
        <p:blipFill>
          <a:blip r:embed="rId7">
            <a:alphaModFix/>
          </a:blip>
          <a:stretch>
            <a:fillRect/>
          </a:stretch>
        </p:blipFill>
        <p:spPr>
          <a:xfrm>
            <a:off x="5289589" y="1862041"/>
            <a:ext cx="301971" cy="384326"/>
          </a:xfrm>
          <a:prstGeom prst="rect">
            <a:avLst/>
          </a:prstGeom>
          <a:noFill/>
          <a:ln>
            <a:noFill/>
          </a:ln>
        </p:spPr>
      </p:pic>
      <p:pic>
        <p:nvPicPr>
          <p:cNvPr id="1276" name="Google Shape;1276;p61"/>
          <p:cNvPicPr preferRelativeResize="0"/>
          <p:nvPr/>
        </p:nvPicPr>
        <p:blipFill>
          <a:blip r:embed="rId8">
            <a:alphaModFix/>
          </a:blip>
          <a:stretch>
            <a:fillRect/>
          </a:stretch>
        </p:blipFill>
        <p:spPr>
          <a:xfrm>
            <a:off x="6455955" y="2915221"/>
            <a:ext cx="274519" cy="448381"/>
          </a:xfrm>
          <a:prstGeom prst="rect">
            <a:avLst/>
          </a:prstGeom>
          <a:noFill/>
          <a:ln>
            <a:noFill/>
          </a:ln>
        </p:spPr>
      </p:pic>
      <p:sp>
        <p:nvSpPr>
          <p:cNvPr id="1277" name="Google Shape;1277;p61"/>
          <p:cNvSpPr txBox="1"/>
          <p:nvPr/>
        </p:nvSpPr>
        <p:spPr>
          <a:xfrm>
            <a:off x="6759705" y="962754"/>
            <a:ext cx="721200" cy="276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600"/>
              <a:t>Genotype</a:t>
            </a:r>
            <a:endParaRPr sz="600"/>
          </a:p>
        </p:txBody>
      </p:sp>
      <p:sp>
        <p:nvSpPr>
          <p:cNvPr id="1278" name="Google Shape;1278;p61"/>
          <p:cNvSpPr txBox="1"/>
          <p:nvPr/>
        </p:nvSpPr>
        <p:spPr>
          <a:xfrm>
            <a:off x="4877175" y="2190149"/>
            <a:ext cx="1161600" cy="276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600"/>
              <a:t>Strain Composition</a:t>
            </a:r>
            <a:endParaRPr sz="600"/>
          </a:p>
        </p:txBody>
      </p:sp>
      <p:sp>
        <p:nvSpPr>
          <p:cNvPr id="1279" name="Google Shape;1279;p61"/>
          <p:cNvSpPr txBox="1"/>
          <p:nvPr/>
        </p:nvSpPr>
        <p:spPr>
          <a:xfrm>
            <a:off x="5095439" y="2793350"/>
            <a:ext cx="420900" cy="276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600"/>
              <a:t>Error Rate</a:t>
            </a:r>
            <a:endParaRPr sz="600"/>
          </a:p>
        </p:txBody>
      </p:sp>
      <p:sp>
        <p:nvSpPr>
          <p:cNvPr id="1280" name="Google Shape;1280;p61"/>
          <p:cNvSpPr txBox="1"/>
          <p:nvPr/>
        </p:nvSpPr>
        <p:spPr>
          <a:xfrm>
            <a:off x="7379802" y="2891516"/>
            <a:ext cx="579900" cy="276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600"/>
              <a:t>Allele Fractions</a:t>
            </a:r>
            <a:endParaRPr sz="600"/>
          </a:p>
        </p:txBody>
      </p:sp>
      <p:sp>
        <p:nvSpPr>
          <p:cNvPr id="1281" name="Google Shape;1281;p61"/>
          <p:cNvSpPr txBox="1"/>
          <p:nvPr/>
        </p:nvSpPr>
        <p:spPr>
          <a:xfrm>
            <a:off x="6333904" y="3305499"/>
            <a:ext cx="579900" cy="276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600"/>
              <a:t>Expected Fractions</a:t>
            </a:r>
            <a:endParaRPr sz="600"/>
          </a:p>
        </p:txBody>
      </p:sp>
      <p:sp>
        <p:nvSpPr>
          <p:cNvPr id="1282" name="Google Shape;1282;p61"/>
          <p:cNvSpPr txBox="1"/>
          <p:nvPr/>
        </p:nvSpPr>
        <p:spPr>
          <a:xfrm>
            <a:off x="6069375" y="4196300"/>
            <a:ext cx="1034400" cy="276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600"/>
              <a:t>Allele Counts</a:t>
            </a:r>
            <a:endParaRPr sz="600"/>
          </a:p>
        </p:txBody>
      </p:sp>
      <p:cxnSp>
        <p:nvCxnSpPr>
          <p:cNvPr id="1283" name="Google Shape;1283;p61"/>
          <p:cNvCxnSpPr/>
          <p:nvPr/>
        </p:nvCxnSpPr>
        <p:spPr>
          <a:xfrm>
            <a:off x="4236300" y="2165671"/>
            <a:ext cx="553500" cy="0"/>
          </a:xfrm>
          <a:prstGeom prst="straightConnector1">
            <a:avLst/>
          </a:prstGeom>
          <a:noFill/>
          <a:ln cap="flat" cmpd="sng" w="38100">
            <a:solidFill>
              <a:srgbClr val="CC0000"/>
            </a:solidFill>
            <a:prstDash val="solid"/>
            <a:round/>
            <a:headEnd len="med" w="med" type="none"/>
            <a:tailEnd len="med" w="med" type="triangle"/>
          </a:ln>
        </p:spPr>
      </p:cxnSp>
      <p:sp>
        <p:nvSpPr>
          <p:cNvPr id="1284" name="Google Shape;1284;p6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Outline</a:t>
            </a:r>
            <a:endParaRPr/>
          </a:p>
        </p:txBody>
      </p:sp>
      <p:sp>
        <p:nvSpPr>
          <p:cNvPr id="88" name="Google Shape;88;p1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b="1" lang="en"/>
              <a:t>Intraspecific diversity in the microbiome</a:t>
            </a:r>
            <a:endParaRPr b="1"/>
          </a:p>
          <a:p>
            <a:pPr indent="0" lvl="0" marL="0" rtl="0" algn="l">
              <a:spcBef>
                <a:spcPts val="1200"/>
              </a:spcBef>
              <a:spcAft>
                <a:spcPts val="0"/>
              </a:spcAft>
              <a:buClr>
                <a:schemeClr val="dk1"/>
              </a:buClr>
              <a:buSzPts val="1100"/>
              <a:buFont typeface="Arial"/>
              <a:buNone/>
            </a:pPr>
            <a:r>
              <a:t/>
            </a:r>
            <a:endParaRPr/>
          </a:p>
          <a:p>
            <a:pPr indent="0" lvl="0" marL="0" rtl="0" algn="l">
              <a:spcBef>
                <a:spcPts val="1200"/>
              </a:spcBef>
              <a:spcAft>
                <a:spcPts val="0"/>
              </a:spcAft>
              <a:buClr>
                <a:schemeClr val="dk1"/>
              </a:buClr>
              <a:buSzPts val="1100"/>
              <a:buFont typeface="Arial"/>
              <a:buNone/>
            </a:pPr>
            <a:r>
              <a:rPr lang="en"/>
              <a:t>Strain inference</a:t>
            </a:r>
            <a:endParaRPr/>
          </a:p>
          <a:p>
            <a:pPr indent="0" lvl="0" marL="0" rtl="0" algn="l">
              <a:spcBef>
                <a:spcPts val="1200"/>
              </a:spcBef>
              <a:spcAft>
                <a:spcPts val="0"/>
              </a:spcAft>
              <a:buClr>
                <a:schemeClr val="dk1"/>
              </a:buClr>
              <a:buSzPts val="1100"/>
              <a:buFont typeface="Arial"/>
              <a:buNone/>
            </a:pPr>
            <a:r>
              <a:t/>
            </a:r>
            <a:endParaRPr b="1"/>
          </a:p>
          <a:p>
            <a:pPr indent="0" lvl="0" marL="0" rtl="0" algn="l">
              <a:spcBef>
                <a:spcPts val="1200"/>
              </a:spcBef>
              <a:spcAft>
                <a:spcPts val="0"/>
              </a:spcAft>
              <a:buClr>
                <a:schemeClr val="dk1"/>
              </a:buClr>
              <a:buSzPts val="1100"/>
              <a:buFont typeface="Arial"/>
              <a:buNone/>
            </a:pPr>
            <a:r>
              <a:rPr lang="en"/>
              <a:t>Metagenotype deconvolution</a:t>
            </a:r>
            <a:endParaRPr/>
          </a:p>
          <a:p>
            <a:pPr indent="0" lvl="0" marL="0" rtl="0" algn="l">
              <a:spcBef>
                <a:spcPts val="1200"/>
              </a:spcBef>
              <a:spcAft>
                <a:spcPts val="0"/>
              </a:spcAft>
              <a:buClr>
                <a:schemeClr val="dk1"/>
              </a:buClr>
              <a:buSzPts val="1100"/>
              <a:buFont typeface="Arial"/>
              <a:buNone/>
            </a:pPr>
            <a:r>
              <a:t/>
            </a:r>
            <a:endParaRPr b="1"/>
          </a:p>
          <a:p>
            <a:pPr indent="0" lvl="0" marL="0" rtl="0" algn="l">
              <a:spcBef>
                <a:spcPts val="1200"/>
              </a:spcBef>
              <a:spcAft>
                <a:spcPts val="1200"/>
              </a:spcAft>
              <a:buNone/>
            </a:pPr>
            <a:r>
              <a:rPr lang="en"/>
              <a:t>Application to large metagenome collections</a:t>
            </a:r>
            <a:endParaRPr b="1"/>
          </a:p>
        </p:txBody>
      </p:sp>
      <p:sp>
        <p:nvSpPr>
          <p:cNvPr id="89" name="Google Shape;89;p1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8" name="Shape 1288"/>
        <p:cNvGrpSpPr/>
        <p:nvPr/>
      </p:nvGrpSpPr>
      <p:grpSpPr>
        <a:xfrm>
          <a:off x="0" y="0"/>
          <a:ext cx="0" cy="0"/>
          <a:chOff x="0" y="0"/>
          <a:chExt cx="0" cy="0"/>
        </a:xfrm>
      </p:grpSpPr>
      <p:sp>
        <p:nvSpPr>
          <p:cNvPr id="1289" name="Google Shape;1289;p62"/>
          <p:cNvSpPr txBox="1"/>
          <p:nvPr>
            <p:ph type="title"/>
          </p:nvPr>
        </p:nvSpPr>
        <p:spPr>
          <a:xfrm>
            <a:off x="311700" y="445025"/>
            <a:ext cx="50313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StrainFacts regularizes strain heterogeneity and diversity</a:t>
            </a:r>
            <a:endParaRPr/>
          </a:p>
        </p:txBody>
      </p:sp>
      <p:sp>
        <p:nvSpPr>
          <p:cNvPr id="1290" name="Google Shape;1290;p62"/>
          <p:cNvSpPr txBox="1"/>
          <p:nvPr>
            <p:ph idx="1" type="body"/>
          </p:nvPr>
        </p:nvSpPr>
        <p:spPr>
          <a:xfrm>
            <a:off x="311700" y="1415950"/>
            <a:ext cx="3924600" cy="3509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Additionally, we put a hierarchical prior on π</a:t>
            </a:r>
            <a:endParaRPr/>
          </a:p>
          <a:p>
            <a:pPr indent="-317500" lvl="0" marL="457200" rtl="0" algn="l">
              <a:spcBef>
                <a:spcPts val="1200"/>
              </a:spcBef>
              <a:spcAft>
                <a:spcPts val="0"/>
              </a:spcAft>
              <a:buSzPts val="1400"/>
              <a:buChar char="●"/>
            </a:pPr>
            <a:r>
              <a:rPr lang="en"/>
              <a:t>Strain heterogeneity regularization (strains per sample)</a:t>
            </a:r>
            <a:endParaRPr/>
          </a:p>
          <a:p>
            <a:pPr indent="-317500" lvl="0" marL="457200" rtl="0" algn="l">
              <a:spcBef>
                <a:spcPts val="0"/>
              </a:spcBef>
              <a:spcAft>
                <a:spcPts val="0"/>
              </a:spcAft>
              <a:buSzPts val="1400"/>
              <a:buChar char="●"/>
            </a:pPr>
            <a:r>
              <a:rPr lang="en"/>
              <a:t>Overall strain diversity regularization</a:t>
            </a:r>
            <a:endParaRPr/>
          </a:p>
        </p:txBody>
      </p:sp>
      <p:sp>
        <p:nvSpPr>
          <p:cNvPr id="1291" name="Google Shape;1291;p62"/>
          <p:cNvSpPr/>
          <p:nvPr/>
        </p:nvSpPr>
        <p:spPr>
          <a:xfrm>
            <a:off x="5995875" y="374150"/>
            <a:ext cx="2328300" cy="4371000"/>
          </a:xfrm>
          <a:prstGeom prst="roundRect">
            <a:avLst>
              <a:gd fmla="val 16667" name="adj"/>
            </a:avLst>
          </a:prstGeom>
          <a:solidFill>
            <a:srgbClr val="F4F3FF">
              <a:alpha val="82120"/>
            </a:srgbClr>
          </a:solidFill>
          <a:ln cap="flat" cmpd="sng" w="9525">
            <a:solidFill>
              <a:srgbClr val="000000"/>
            </a:solidFill>
            <a:prstDash val="solid"/>
            <a:round/>
            <a:headEnd len="sm" w="sm" type="none"/>
            <a:tailEnd len="sm" w="sm" type="none"/>
          </a:ln>
        </p:spPr>
        <p:txBody>
          <a:bodyPr anchorCtr="0" anchor="ctr" bIns="18925" lIns="18925" spcFirstLastPara="1" rIns="18925" wrap="square" tIns="18925">
            <a:noAutofit/>
          </a:bodyPr>
          <a:lstStyle/>
          <a:p>
            <a:pPr indent="0" lvl="0" marL="0" rtl="0" algn="l">
              <a:spcBef>
                <a:spcPts val="0"/>
              </a:spcBef>
              <a:spcAft>
                <a:spcPts val="0"/>
              </a:spcAft>
              <a:buNone/>
            </a:pPr>
            <a:r>
              <a:t/>
            </a:r>
            <a:endParaRPr sz="100"/>
          </a:p>
        </p:txBody>
      </p:sp>
      <p:sp>
        <p:nvSpPr>
          <p:cNvPr id="1292" name="Google Shape;1292;p62"/>
          <p:cNvSpPr/>
          <p:nvPr/>
        </p:nvSpPr>
        <p:spPr>
          <a:xfrm>
            <a:off x="4723700" y="1773550"/>
            <a:ext cx="3378900" cy="2676300"/>
          </a:xfrm>
          <a:prstGeom prst="roundRect">
            <a:avLst>
              <a:gd fmla="val 16667" name="adj"/>
            </a:avLst>
          </a:prstGeom>
          <a:solidFill>
            <a:srgbClr val="FFF6FA">
              <a:alpha val="82120"/>
            </a:srgbClr>
          </a:solidFill>
          <a:ln cap="flat" cmpd="sng" w="9525">
            <a:solidFill>
              <a:srgbClr val="000000"/>
            </a:solidFill>
            <a:prstDash val="solid"/>
            <a:round/>
            <a:headEnd len="sm" w="sm" type="none"/>
            <a:tailEnd len="sm" w="sm" type="none"/>
          </a:ln>
        </p:spPr>
        <p:txBody>
          <a:bodyPr anchorCtr="0" anchor="ctr" bIns="18925" lIns="18925" spcFirstLastPara="1" rIns="18925" wrap="square" tIns="18925">
            <a:noAutofit/>
          </a:bodyPr>
          <a:lstStyle/>
          <a:p>
            <a:pPr indent="0" lvl="0" marL="0" rtl="0" algn="l">
              <a:spcBef>
                <a:spcPts val="0"/>
              </a:spcBef>
              <a:spcAft>
                <a:spcPts val="0"/>
              </a:spcAft>
              <a:buNone/>
            </a:pPr>
            <a:r>
              <a:t/>
            </a:r>
            <a:endParaRPr sz="100"/>
          </a:p>
        </p:txBody>
      </p:sp>
      <p:sp>
        <p:nvSpPr>
          <p:cNvPr id="1293" name="Google Shape;1293;p62"/>
          <p:cNvSpPr/>
          <p:nvPr/>
        </p:nvSpPr>
        <p:spPr>
          <a:xfrm>
            <a:off x="6053425" y="3895774"/>
            <a:ext cx="1114800" cy="505200"/>
          </a:xfrm>
          <a:prstGeom prst="rect">
            <a:avLst/>
          </a:prstGeom>
          <a:solidFill>
            <a:srgbClr val="C9DAF8"/>
          </a:solidFill>
          <a:ln cap="flat" cmpd="sng" w="9525">
            <a:solidFill>
              <a:srgbClr val="000000"/>
            </a:solidFill>
            <a:prstDash val="solid"/>
            <a:round/>
            <a:headEnd len="sm" w="sm" type="none"/>
            <a:tailEnd len="sm" w="sm" type="none"/>
          </a:ln>
        </p:spPr>
        <p:txBody>
          <a:bodyPr anchorCtr="0" anchor="ctr" bIns="18925" lIns="18925" spcFirstLastPara="1" rIns="18925" wrap="square" tIns="18925">
            <a:noAutofit/>
          </a:bodyPr>
          <a:lstStyle/>
          <a:p>
            <a:pPr indent="0" lvl="0" marL="0" rtl="0" algn="l">
              <a:spcBef>
                <a:spcPts val="0"/>
              </a:spcBef>
              <a:spcAft>
                <a:spcPts val="0"/>
              </a:spcAft>
              <a:buNone/>
            </a:pPr>
            <a:r>
              <a:t/>
            </a:r>
            <a:endParaRPr sz="400"/>
          </a:p>
        </p:txBody>
      </p:sp>
      <p:sp>
        <p:nvSpPr>
          <p:cNvPr id="1294" name="Google Shape;1294;p62"/>
          <p:cNvSpPr/>
          <p:nvPr/>
        </p:nvSpPr>
        <p:spPr>
          <a:xfrm>
            <a:off x="6297953" y="2919691"/>
            <a:ext cx="650100" cy="650100"/>
          </a:xfrm>
          <a:prstGeom prst="ellipse">
            <a:avLst/>
          </a:prstGeom>
          <a:solidFill>
            <a:srgbClr val="D9D9D9"/>
          </a:solidFill>
          <a:ln cap="flat" cmpd="sng" w="9525">
            <a:solidFill>
              <a:srgbClr val="000000"/>
            </a:solidFill>
            <a:prstDash val="solid"/>
            <a:round/>
            <a:headEnd len="sm" w="sm" type="none"/>
            <a:tailEnd len="sm" w="sm" type="none"/>
          </a:ln>
        </p:spPr>
        <p:txBody>
          <a:bodyPr anchorCtr="0" anchor="ctr" bIns="18925" lIns="18925" spcFirstLastPara="1" rIns="18925" wrap="square" tIns="18925">
            <a:noAutofit/>
          </a:bodyPr>
          <a:lstStyle/>
          <a:p>
            <a:pPr indent="0" lvl="0" marL="0" rtl="0" algn="l">
              <a:spcBef>
                <a:spcPts val="0"/>
              </a:spcBef>
              <a:spcAft>
                <a:spcPts val="0"/>
              </a:spcAft>
              <a:buNone/>
            </a:pPr>
            <a:r>
              <a:t/>
            </a:r>
            <a:endParaRPr sz="300"/>
          </a:p>
        </p:txBody>
      </p:sp>
      <p:sp>
        <p:nvSpPr>
          <p:cNvPr id="1295" name="Google Shape;1295;p62"/>
          <p:cNvSpPr/>
          <p:nvPr/>
        </p:nvSpPr>
        <p:spPr>
          <a:xfrm>
            <a:off x="7370597" y="2565133"/>
            <a:ext cx="604800" cy="604800"/>
          </a:xfrm>
          <a:prstGeom prst="ellipse">
            <a:avLst/>
          </a:prstGeom>
          <a:solidFill>
            <a:srgbClr val="D9D9D9"/>
          </a:solidFill>
          <a:ln cap="flat" cmpd="sng" w="9525">
            <a:solidFill>
              <a:srgbClr val="000000"/>
            </a:solidFill>
            <a:prstDash val="solid"/>
            <a:round/>
            <a:headEnd len="sm" w="sm" type="none"/>
            <a:tailEnd len="sm" w="sm" type="none"/>
          </a:ln>
        </p:spPr>
        <p:txBody>
          <a:bodyPr anchorCtr="0" anchor="ctr" bIns="18925" lIns="18925" spcFirstLastPara="1" rIns="18925" wrap="square" tIns="18925">
            <a:noAutofit/>
          </a:bodyPr>
          <a:lstStyle/>
          <a:p>
            <a:pPr indent="0" lvl="0" marL="0" rtl="0" algn="l">
              <a:spcBef>
                <a:spcPts val="0"/>
              </a:spcBef>
              <a:spcAft>
                <a:spcPts val="0"/>
              </a:spcAft>
              <a:buNone/>
            </a:pPr>
            <a:r>
              <a:t/>
            </a:r>
            <a:endParaRPr sz="300"/>
          </a:p>
        </p:txBody>
      </p:sp>
      <p:sp>
        <p:nvSpPr>
          <p:cNvPr id="1296" name="Google Shape;1296;p62"/>
          <p:cNvSpPr txBox="1"/>
          <p:nvPr/>
        </p:nvSpPr>
        <p:spPr>
          <a:xfrm>
            <a:off x="7082566" y="4145043"/>
            <a:ext cx="625200" cy="284400"/>
          </a:xfrm>
          <a:prstGeom prst="rect">
            <a:avLst/>
          </a:prstGeom>
          <a:noFill/>
          <a:ln>
            <a:noFill/>
          </a:ln>
        </p:spPr>
        <p:txBody>
          <a:bodyPr anchorCtr="0" anchor="t" bIns="18925" lIns="18925" spcFirstLastPara="1" rIns="18925" wrap="square" tIns="18925">
            <a:spAutoFit/>
          </a:bodyPr>
          <a:lstStyle/>
          <a:p>
            <a:pPr indent="0" lvl="0" marL="0" rtl="0" algn="r">
              <a:spcBef>
                <a:spcPts val="0"/>
              </a:spcBef>
              <a:spcAft>
                <a:spcPts val="0"/>
              </a:spcAft>
              <a:buNone/>
            </a:pPr>
            <a:r>
              <a:rPr lang="en" sz="800"/>
              <a:t>(N)</a:t>
            </a:r>
            <a:br>
              <a:rPr lang="en" sz="800"/>
            </a:br>
            <a:r>
              <a:rPr lang="en" sz="800"/>
              <a:t>Samples</a:t>
            </a:r>
            <a:endParaRPr sz="800"/>
          </a:p>
        </p:txBody>
      </p:sp>
      <p:sp>
        <p:nvSpPr>
          <p:cNvPr id="1297" name="Google Shape;1297;p62"/>
          <p:cNvSpPr/>
          <p:nvPr/>
        </p:nvSpPr>
        <p:spPr>
          <a:xfrm>
            <a:off x="5054241" y="2496284"/>
            <a:ext cx="528300" cy="557100"/>
          </a:xfrm>
          <a:prstGeom prst="roundRect">
            <a:avLst>
              <a:gd fmla="val 16667" name="adj"/>
            </a:avLst>
          </a:prstGeom>
          <a:solidFill>
            <a:srgbClr val="D9D9D9"/>
          </a:solidFill>
          <a:ln cap="flat" cmpd="sng" w="9525">
            <a:solidFill>
              <a:srgbClr val="000000"/>
            </a:solidFill>
            <a:prstDash val="solid"/>
            <a:round/>
            <a:headEnd len="sm" w="sm" type="none"/>
            <a:tailEnd len="sm" w="sm" type="none"/>
          </a:ln>
        </p:spPr>
        <p:txBody>
          <a:bodyPr anchorCtr="0" anchor="ctr" bIns="10325" lIns="10325" spcFirstLastPara="1" rIns="10325" wrap="square" tIns="10325">
            <a:noAutofit/>
          </a:bodyPr>
          <a:lstStyle/>
          <a:p>
            <a:pPr indent="0" lvl="0" marL="0" rtl="0" algn="l">
              <a:spcBef>
                <a:spcPts val="0"/>
              </a:spcBef>
              <a:spcAft>
                <a:spcPts val="0"/>
              </a:spcAft>
              <a:buNone/>
            </a:pPr>
            <a:r>
              <a:t/>
            </a:r>
            <a:endParaRPr sz="400"/>
          </a:p>
        </p:txBody>
      </p:sp>
      <p:sp>
        <p:nvSpPr>
          <p:cNvPr id="1298" name="Google Shape;1298;p62"/>
          <p:cNvSpPr/>
          <p:nvPr/>
        </p:nvSpPr>
        <p:spPr>
          <a:xfrm>
            <a:off x="6115921" y="418800"/>
            <a:ext cx="1882200" cy="1281600"/>
          </a:xfrm>
          <a:prstGeom prst="roundRect">
            <a:avLst>
              <a:gd fmla="val 16667" name="adj"/>
            </a:avLst>
          </a:prstGeom>
          <a:solidFill>
            <a:srgbClr val="FFFBF7">
              <a:alpha val="82120"/>
            </a:srgbClr>
          </a:solidFill>
          <a:ln cap="flat" cmpd="sng" w="9525">
            <a:solidFill>
              <a:srgbClr val="000000"/>
            </a:solidFill>
            <a:prstDash val="solid"/>
            <a:round/>
            <a:headEnd len="sm" w="sm" type="none"/>
            <a:tailEnd len="sm" w="sm" type="none"/>
          </a:ln>
        </p:spPr>
        <p:txBody>
          <a:bodyPr anchorCtr="0" anchor="ctr" bIns="18925" lIns="18925" spcFirstLastPara="1" rIns="18925" wrap="square" tIns="18925">
            <a:noAutofit/>
          </a:bodyPr>
          <a:lstStyle/>
          <a:p>
            <a:pPr indent="0" lvl="0" marL="0" rtl="0" algn="l">
              <a:spcBef>
                <a:spcPts val="0"/>
              </a:spcBef>
              <a:spcAft>
                <a:spcPts val="0"/>
              </a:spcAft>
              <a:buNone/>
            </a:pPr>
            <a:r>
              <a:t/>
            </a:r>
            <a:endParaRPr sz="100"/>
          </a:p>
        </p:txBody>
      </p:sp>
      <p:sp>
        <p:nvSpPr>
          <p:cNvPr id="1299" name="Google Shape;1299;p62"/>
          <p:cNvSpPr/>
          <p:nvPr/>
        </p:nvSpPr>
        <p:spPr>
          <a:xfrm>
            <a:off x="6705229" y="635646"/>
            <a:ext cx="816300" cy="557100"/>
          </a:xfrm>
          <a:prstGeom prst="roundRect">
            <a:avLst>
              <a:gd fmla="val 16667" name="adj"/>
            </a:avLst>
          </a:prstGeom>
          <a:solidFill>
            <a:srgbClr val="F4CCCC">
              <a:alpha val="81010"/>
            </a:srgbClr>
          </a:solidFill>
          <a:ln cap="flat" cmpd="sng" w="9525">
            <a:solidFill>
              <a:srgbClr val="000000"/>
            </a:solidFill>
            <a:prstDash val="solid"/>
            <a:round/>
            <a:headEnd len="sm" w="sm" type="none"/>
            <a:tailEnd len="sm" w="sm" type="none"/>
          </a:ln>
        </p:spPr>
        <p:txBody>
          <a:bodyPr anchorCtr="0" anchor="ctr" bIns="10325" lIns="10325" spcFirstLastPara="1" rIns="10325" wrap="square" tIns="10325">
            <a:noAutofit/>
          </a:bodyPr>
          <a:lstStyle/>
          <a:p>
            <a:pPr indent="0" lvl="0" marL="0" rtl="0" algn="l">
              <a:spcBef>
                <a:spcPts val="0"/>
              </a:spcBef>
              <a:spcAft>
                <a:spcPts val="0"/>
              </a:spcAft>
              <a:buNone/>
            </a:pPr>
            <a:r>
              <a:t/>
            </a:r>
            <a:endParaRPr sz="400"/>
          </a:p>
        </p:txBody>
      </p:sp>
      <p:sp>
        <p:nvSpPr>
          <p:cNvPr id="1300" name="Google Shape;1300;p62"/>
          <p:cNvSpPr txBox="1"/>
          <p:nvPr/>
        </p:nvSpPr>
        <p:spPr>
          <a:xfrm>
            <a:off x="7892726" y="1711414"/>
            <a:ext cx="283200" cy="99900"/>
          </a:xfrm>
          <a:prstGeom prst="rect">
            <a:avLst/>
          </a:prstGeom>
          <a:noFill/>
          <a:ln>
            <a:noFill/>
          </a:ln>
        </p:spPr>
        <p:txBody>
          <a:bodyPr anchorCtr="0" anchor="t" bIns="18925" lIns="18925" spcFirstLastPara="1" rIns="18925" wrap="square" tIns="18925">
            <a:spAutoFit/>
          </a:bodyPr>
          <a:lstStyle/>
          <a:p>
            <a:pPr indent="0" lvl="0" marL="0" rtl="0" algn="l">
              <a:spcBef>
                <a:spcPts val="0"/>
              </a:spcBef>
              <a:spcAft>
                <a:spcPts val="0"/>
              </a:spcAft>
              <a:buNone/>
            </a:pPr>
            <a:r>
              <a:t/>
            </a:r>
            <a:endParaRPr sz="400"/>
          </a:p>
        </p:txBody>
      </p:sp>
      <p:sp>
        <p:nvSpPr>
          <p:cNvPr id="1301" name="Google Shape;1301;p62"/>
          <p:cNvSpPr txBox="1"/>
          <p:nvPr/>
        </p:nvSpPr>
        <p:spPr>
          <a:xfrm>
            <a:off x="7172138" y="4434921"/>
            <a:ext cx="846600" cy="284400"/>
          </a:xfrm>
          <a:prstGeom prst="rect">
            <a:avLst/>
          </a:prstGeom>
          <a:noFill/>
          <a:ln>
            <a:noFill/>
          </a:ln>
        </p:spPr>
        <p:txBody>
          <a:bodyPr anchorCtr="0" anchor="t" bIns="18925" lIns="18925" spcFirstLastPara="1" rIns="18925" wrap="square" tIns="18925">
            <a:spAutoFit/>
          </a:bodyPr>
          <a:lstStyle/>
          <a:p>
            <a:pPr indent="0" lvl="0" marL="0" rtl="0" algn="r">
              <a:spcBef>
                <a:spcPts val="0"/>
              </a:spcBef>
              <a:spcAft>
                <a:spcPts val="0"/>
              </a:spcAft>
              <a:buNone/>
            </a:pPr>
            <a:r>
              <a:rPr lang="en" sz="800"/>
              <a:t>(G)</a:t>
            </a:r>
            <a:br>
              <a:rPr lang="en" sz="800"/>
            </a:br>
            <a:r>
              <a:rPr lang="en" sz="800"/>
              <a:t>Positions</a:t>
            </a:r>
            <a:endParaRPr sz="800"/>
          </a:p>
        </p:txBody>
      </p:sp>
      <p:cxnSp>
        <p:nvCxnSpPr>
          <p:cNvPr id="1302" name="Google Shape;1302;p62"/>
          <p:cNvCxnSpPr>
            <a:endCxn id="1294" idx="2"/>
          </p:cNvCxnSpPr>
          <p:nvPr/>
        </p:nvCxnSpPr>
        <p:spPr>
          <a:xfrm>
            <a:off x="5570153" y="3007141"/>
            <a:ext cx="727800" cy="237600"/>
          </a:xfrm>
          <a:prstGeom prst="straightConnector1">
            <a:avLst/>
          </a:prstGeom>
          <a:noFill/>
          <a:ln cap="flat" cmpd="sng" w="19050">
            <a:solidFill>
              <a:srgbClr val="000000"/>
            </a:solidFill>
            <a:prstDash val="solid"/>
            <a:round/>
            <a:headEnd len="med" w="med" type="none"/>
            <a:tailEnd len="med" w="med" type="triangle"/>
          </a:ln>
        </p:spPr>
      </p:cxnSp>
      <p:cxnSp>
        <p:nvCxnSpPr>
          <p:cNvPr id="1303" name="Google Shape;1303;p62"/>
          <p:cNvCxnSpPr>
            <a:endCxn id="1294" idx="6"/>
          </p:cNvCxnSpPr>
          <p:nvPr/>
        </p:nvCxnSpPr>
        <p:spPr>
          <a:xfrm flipH="1">
            <a:off x="6948053" y="3029941"/>
            <a:ext cx="461700" cy="214800"/>
          </a:xfrm>
          <a:prstGeom prst="straightConnector1">
            <a:avLst/>
          </a:prstGeom>
          <a:noFill/>
          <a:ln cap="flat" cmpd="sng" w="19050">
            <a:solidFill>
              <a:srgbClr val="000000"/>
            </a:solidFill>
            <a:prstDash val="solid"/>
            <a:round/>
            <a:headEnd len="med" w="med" type="none"/>
            <a:tailEnd len="med" w="med" type="triangle"/>
          </a:ln>
        </p:spPr>
      </p:cxnSp>
      <p:cxnSp>
        <p:nvCxnSpPr>
          <p:cNvPr id="1304" name="Google Shape;1304;p62"/>
          <p:cNvCxnSpPr>
            <a:stCxn id="1294" idx="4"/>
            <a:endCxn id="1293" idx="0"/>
          </p:cNvCxnSpPr>
          <p:nvPr/>
        </p:nvCxnSpPr>
        <p:spPr>
          <a:xfrm flipH="1">
            <a:off x="6610703" y="3569791"/>
            <a:ext cx="12300" cy="326100"/>
          </a:xfrm>
          <a:prstGeom prst="straightConnector1">
            <a:avLst/>
          </a:prstGeom>
          <a:noFill/>
          <a:ln cap="flat" cmpd="sng" w="19050">
            <a:solidFill>
              <a:srgbClr val="000000"/>
            </a:solidFill>
            <a:prstDash val="solid"/>
            <a:round/>
            <a:headEnd len="med" w="med" type="none"/>
            <a:tailEnd len="med" w="med" type="triangle"/>
          </a:ln>
        </p:spPr>
      </p:cxnSp>
      <p:cxnSp>
        <p:nvCxnSpPr>
          <p:cNvPr id="1305" name="Google Shape;1305;p62"/>
          <p:cNvCxnSpPr>
            <a:stCxn id="1299" idx="2"/>
            <a:endCxn id="1295" idx="0"/>
          </p:cNvCxnSpPr>
          <p:nvPr/>
        </p:nvCxnSpPr>
        <p:spPr>
          <a:xfrm>
            <a:off x="7113379" y="1192746"/>
            <a:ext cx="559500" cy="1372500"/>
          </a:xfrm>
          <a:prstGeom prst="straightConnector1">
            <a:avLst/>
          </a:prstGeom>
          <a:noFill/>
          <a:ln cap="flat" cmpd="sng" w="19050">
            <a:solidFill>
              <a:srgbClr val="000000"/>
            </a:solidFill>
            <a:prstDash val="solid"/>
            <a:round/>
            <a:headEnd len="med" w="med" type="none"/>
            <a:tailEnd len="med" w="med" type="triangle"/>
          </a:ln>
        </p:spPr>
      </p:cxnSp>
      <p:cxnSp>
        <p:nvCxnSpPr>
          <p:cNvPr id="1306" name="Google Shape;1306;p62"/>
          <p:cNvCxnSpPr>
            <a:endCxn id="1295" idx="2"/>
          </p:cNvCxnSpPr>
          <p:nvPr/>
        </p:nvCxnSpPr>
        <p:spPr>
          <a:xfrm>
            <a:off x="5908997" y="2377933"/>
            <a:ext cx="1461600" cy="489600"/>
          </a:xfrm>
          <a:prstGeom prst="straightConnector1">
            <a:avLst/>
          </a:prstGeom>
          <a:noFill/>
          <a:ln cap="flat" cmpd="sng" w="19050">
            <a:solidFill>
              <a:srgbClr val="000000"/>
            </a:solidFill>
            <a:prstDash val="solid"/>
            <a:round/>
            <a:headEnd len="med" w="med" type="none"/>
            <a:tailEnd len="med" w="med" type="triangle"/>
          </a:ln>
        </p:spPr>
      </p:cxnSp>
      <p:sp>
        <p:nvSpPr>
          <p:cNvPr id="1307" name="Google Shape;1307;p62"/>
          <p:cNvSpPr txBox="1"/>
          <p:nvPr/>
        </p:nvSpPr>
        <p:spPr>
          <a:xfrm>
            <a:off x="7408615" y="1415962"/>
            <a:ext cx="411900" cy="267000"/>
          </a:xfrm>
          <a:prstGeom prst="rect">
            <a:avLst/>
          </a:prstGeom>
          <a:noFill/>
          <a:ln>
            <a:noFill/>
          </a:ln>
        </p:spPr>
        <p:txBody>
          <a:bodyPr anchorCtr="0" anchor="t" bIns="10325" lIns="10325" spcFirstLastPara="1" rIns="10325" wrap="square" tIns="10325">
            <a:spAutoFit/>
          </a:bodyPr>
          <a:lstStyle/>
          <a:p>
            <a:pPr indent="0" lvl="0" marL="0" rtl="0" algn="r">
              <a:spcBef>
                <a:spcPts val="0"/>
              </a:spcBef>
              <a:spcAft>
                <a:spcPts val="0"/>
              </a:spcAft>
              <a:buNone/>
            </a:pPr>
            <a:r>
              <a:rPr lang="en" sz="800"/>
              <a:t>(S)</a:t>
            </a:r>
            <a:endParaRPr sz="800"/>
          </a:p>
          <a:p>
            <a:pPr indent="0" lvl="0" marL="0" rtl="0" algn="r">
              <a:spcBef>
                <a:spcPts val="0"/>
              </a:spcBef>
              <a:spcAft>
                <a:spcPts val="0"/>
              </a:spcAft>
              <a:buNone/>
            </a:pPr>
            <a:r>
              <a:rPr lang="en" sz="800"/>
              <a:t>Strains</a:t>
            </a:r>
            <a:endParaRPr sz="800"/>
          </a:p>
        </p:txBody>
      </p:sp>
      <p:pic>
        <p:nvPicPr>
          <p:cNvPr id="1308" name="Google Shape;1308;p62"/>
          <p:cNvPicPr preferRelativeResize="0"/>
          <p:nvPr/>
        </p:nvPicPr>
        <p:blipFill>
          <a:blip r:embed="rId3">
            <a:alphaModFix/>
          </a:blip>
          <a:stretch>
            <a:fillRect/>
          </a:stretch>
        </p:blipFill>
        <p:spPr>
          <a:xfrm>
            <a:off x="6955231" y="669078"/>
            <a:ext cx="274519" cy="347724"/>
          </a:xfrm>
          <a:prstGeom prst="rect">
            <a:avLst/>
          </a:prstGeom>
          <a:noFill/>
          <a:ln>
            <a:noFill/>
          </a:ln>
        </p:spPr>
      </p:pic>
      <p:pic>
        <p:nvPicPr>
          <p:cNvPr id="1309" name="Google Shape;1309;p62"/>
          <p:cNvPicPr preferRelativeResize="0"/>
          <p:nvPr/>
        </p:nvPicPr>
        <p:blipFill>
          <a:blip r:embed="rId4">
            <a:alphaModFix/>
          </a:blip>
          <a:stretch>
            <a:fillRect/>
          </a:stretch>
        </p:blipFill>
        <p:spPr>
          <a:xfrm>
            <a:off x="5208532" y="2567237"/>
            <a:ext cx="183013" cy="247067"/>
          </a:xfrm>
          <a:prstGeom prst="rect">
            <a:avLst/>
          </a:prstGeom>
          <a:noFill/>
          <a:ln>
            <a:noFill/>
          </a:ln>
        </p:spPr>
      </p:pic>
      <p:pic>
        <p:nvPicPr>
          <p:cNvPr id="1310" name="Google Shape;1310;p62"/>
          <p:cNvPicPr preferRelativeResize="0"/>
          <p:nvPr/>
        </p:nvPicPr>
        <p:blipFill>
          <a:blip r:embed="rId5">
            <a:alphaModFix/>
          </a:blip>
          <a:stretch>
            <a:fillRect/>
          </a:stretch>
        </p:blipFill>
        <p:spPr>
          <a:xfrm>
            <a:off x="7538675" y="2592199"/>
            <a:ext cx="274519" cy="338573"/>
          </a:xfrm>
          <a:prstGeom prst="rect">
            <a:avLst/>
          </a:prstGeom>
          <a:noFill/>
          <a:ln>
            <a:noFill/>
          </a:ln>
        </p:spPr>
      </p:pic>
      <p:pic>
        <p:nvPicPr>
          <p:cNvPr id="1311" name="Google Shape;1311;p62"/>
          <p:cNvPicPr preferRelativeResize="0"/>
          <p:nvPr/>
        </p:nvPicPr>
        <p:blipFill>
          <a:blip r:embed="rId6">
            <a:alphaModFix/>
          </a:blip>
          <a:stretch>
            <a:fillRect/>
          </a:stretch>
        </p:blipFill>
        <p:spPr>
          <a:xfrm>
            <a:off x="6470953" y="3915083"/>
            <a:ext cx="247067" cy="356875"/>
          </a:xfrm>
          <a:prstGeom prst="rect">
            <a:avLst/>
          </a:prstGeom>
          <a:noFill/>
          <a:ln>
            <a:noFill/>
          </a:ln>
        </p:spPr>
      </p:pic>
      <p:sp>
        <p:nvSpPr>
          <p:cNvPr id="1312" name="Google Shape;1312;p62"/>
          <p:cNvSpPr/>
          <p:nvPr/>
        </p:nvSpPr>
        <p:spPr>
          <a:xfrm>
            <a:off x="4988465" y="1850831"/>
            <a:ext cx="939000" cy="557100"/>
          </a:xfrm>
          <a:prstGeom prst="roundRect">
            <a:avLst>
              <a:gd fmla="val 16667" name="adj"/>
            </a:avLst>
          </a:prstGeom>
          <a:solidFill>
            <a:srgbClr val="F4CCCC">
              <a:alpha val="81010"/>
            </a:srgbClr>
          </a:solidFill>
          <a:ln cap="flat" cmpd="sng" w="9525">
            <a:solidFill>
              <a:srgbClr val="000000"/>
            </a:solidFill>
            <a:prstDash val="solid"/>
            <a:round/>
            <a:headEnd len="sm" w="sm" type="none"/>
            <a:tailEnd len="sm" w="sm" type="none"/>
          </a:ln>
        </p:spPr>
        <p:txBody>
          <a:bodyPr anchorCtr="0" anchor="ctr" bIns="10325" lIns="10325" spcFirstLastPara="1" rIns="10325" wrap="square" tIns="10325">
            <a:noAutofit/>
          </a:bodyPr>
          <a:lstStyle/>
          <a:p>
            <a:pPr indent="0" lvl="0" marL="0" rtl="0" algn="l">
              <a:spcBef>
                <a:spcPts val="0"/>
              </a:spcBef>
              <a:spcAft>
                <a:spcPts val="0"/>
              </a:spcAft>
              <a:buNone/>
            </a:pPr>
            <a:r>
              <a:t/>
            </a:r>
            <a:endParaRPr sz="400"/>
          </a:p>
        </p:txBody>
      </p:sp>
      <p:pic>
        <p:nvPicPr>
          <p:cNvPr id="1313" name="Google Shape;1313;p62"/>
          <p:cNvPicPr preferRelativeResize="0"/>
          <p:nvPr/>
        </p:nvPicPr>
        <p:blipFill>
          <a:blip r:embed="rId7">
            <a:alphaModFix/>
          </a:blip>
          <a:stretch>
            <a:fillRect/>
          </a:stretch>
        </p:blipFill>
        <p:spPr>
          <a:xfrm>
            <a:off x="5289589" y="1862041"/>
            <a:ext cx="301971" cy="384326"/>
          </a:xfrm>
          <a:prstGeom prst="rect">
            <a:avLst/>
          </a:prstGeom>
          <a:noFill/>
          <a:ln>
            <a:noFill/>
          </a:ln>
        </p:spPr>
      </p:pic>
      <p:pic>
        <p:nvPicPr>
          <p:cNvPr id="1314" name="Google Shape;1314;p62"/>
          <p:cNvPicPr preferRelativeResize="0"/>
          <p:nvPr/>
        </p:nvPicPr>
        <p:blipFill>
          <a:blip r:embed="rId8">
            <a:alphaModFix/>
          </a:blip>
          <a:stretch>
            <a:fillRect/>
          </a:stretch>
        </p:blipFill>
        <p:spPr>
          <a:xfrm>
            <a:off x="6455955" y="2915221"/>
            <a:ext cx="274519" cy="448381"/>
          </a:xfrm>
          <a:prstGeom prst="rect">
            <a:avLst/>
          </a:prstGeom>
          <a:noFill/>
          <a:ln>
            <a:noFill/>
          </a:ln>
        </p:spPr>
      </p:pic>
      <p:sp>
        <p:nvSpPr>
          <p:cNvPr id="1315" name="Google Shape;1315;p62"/>
          <p:cNvSpPr txBox="1"/>
          <p:nvPr/>
        </p:nvSpPr>
        <p:spPr>
          <a:xfrm>
            <a:off x="6759705" y="962754"/>
            <a:ext cx="721200" cy="276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600"/>
              <a:t>Genotype</a:t>
            </a:r>
            <a:endParaRPr sz="600"/>
          </a:p>
        </p:txBody>
      </p:sp>
      <p:sp>
        <p:nvSpPr>
          <p:cNvPr id="1316" name="Google Shape;1316;p62"/>
          <p:cNvSpPr txBox="1"/>
          <p:nvPr/>
        </p:nvSpPr>
        <p:spPr>
          <a:xfrm>
            <a:off x="4877175" y="2190149"/>
            <a:ext cx="1161600" cy="276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600"/>
              <a:t>Strain Composition</a:t>
            </a:r>
            <a:endParaRPr sz="600"/>
          </a:p>
        </p:txBody>
      </p:sp>
      <p:sp>
        <p:nvSpPr>
          <p:cNvPr id="1317" name="Google Shape;1317;p62"/>
          <p:cNvSpPr txBox="1"/>
          <p:nvPr/>
        </p:nvSpPr>
        <p:spPr>
          <a:xfrm>
            <a:off x="5095439" y="2793350"/>
            <a:ext cx="420900" cy="276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600"/>
              <a:t>Error Rate</a:t>
            </a:r>
            <a:endParaRPr sz="600"/>
          </a:p>
        </p:txBody>
      </p:sp>
      <p:sp>
        <p:nvSpPr>
          <p:cNvPr id="1318" name="Google Shape;1318;p62"/>
          <p:cNvSpPr txBox="1"/>
          <p:nvPr/>
        </p:nvSpPr>
        <p:spPr>
          <a:xfrm>
            <a:off x="7379802" y="2891516"/>
            <a:ext cx="579900" cy="276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600"/>
              <a:t>Allele Fractions</a:t>
            </a:r>
            <a:endParaRPr sz="600"/>
          </a:p>
        </p:txBody>
      </p:sp>
      <p:sp>
        <p:nvSpPr>
          <p:cNvPr id="1319" name="Google Shape;1319;p62"/>
          <p:cNvSpPr txBox="1"/>
          <p:nvPr/>
        </p:nvSpPr>
        <p:spPr>
          <a:xfrm>
            <a:off x="6333904" y="3305499"/>
            <a:ext cx="579900" cy="276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600"/>
              <a:t>Expected Fractions</a:t>
            </a:r>
            <a:endParaRPr sz="600"/>
          </a:p>
        </p:txBody>
      </p:sp>
      <p:sp>
        <p:nvSpPr>
          <p:cNvPr id="1320" name="Google Shape;1320;p62"/>
          <p:cNvSpPr txBox="1"/>
          <p:nvPr/>
        </p:nvSpPr>
        <p:spPr>
          <a:xfrm>
            <a:off x="6069375" y="4196300"/>
            <a:ext cx="1034400" cy="276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600"/>
              <a:t>Allele Counts</a:t>
            </a:r>
            <a:endParaRPr sz="600"/>
          </a:p>
        </p:txBody>
      </p:sp>
      <p:cxnSp>
        <p:nvCxnSpPr>
          <p:cNvPr id="1321" name="Google Shape;1321;p62"/>
          <p:cNvCxnSpPr/>
          <p:nvPr/>
        </p:nvCxnSpPr>
        <p:spPr>
          <a:xfrm>
            <a:off x="4457650" y="591571"/>
            <a:ext cx="553500" cy="0"/>
          </a:xfrm>
          <a:prstGeom prst="straightConnector1">
            <a:avLst/>
          </a:prstGeom>
          <a:noFill/>
          <a:ln cap="flat" cmpd="sng" w="38100">
            <a:solidFill>
              <a:srgbClr val="CC0000"/>
            </a:solidFill>
            <a:prstDash val="solid"/>
            <a:round/>
            <a:headEnd len="med" w="med" type="none"/>
            <a:tailEnd len="med" w="med" type="triangle"/>
          </a:ln>
        </p:spPr>
      </p:cxnSp>
      <p:sp>
        <p:nvSpPr>
          <p:cNvPr id="1322" name="Google Shape;1322;p62"/>
          <p:cNvSpPr/>
          <p:nvPr/>
        </p:nvSpPr>
        <p:spPr>
          <a:xfrm>
            <a:off x="5178615" y="252124"/>
            <a:ext cx="722100" cy="678900"/>
          </a:xfrm>
          <a:prstGeom prst="roundRect">
            <a:avLst>
              <a:gd fmla="val 16667" name="adj"/>
            </a:avLst>
          </a:prstGeom>
          <a:solidFill>
            <a:srgbClr val="D9D9D9"/>
          </a:solidFill>
          <a:ln cap="flat" cmpd="sng" w="9525">
            <a:solidFill>
              <a:srgbClr val="000000"/>
            </a:solidFill>
            <a:prstDash val="solid"/>
            <a:round/>
            <a:headEnd len="sm" w="sm" type="none"/>
            <a:tailEnd len="sm" w="sm" type="none"/>
          </a:ln>
        </p:spPr>
        <p:txBody>
          <a:bodyPr anchorCtr="0" anchor="ctr" bIns="10325" lIns="10325" spcFirstLastPara="1" rIns="10325" wrap="square" tIns="10325">
            <a:noAutofit/>
          </a:bodyPr>
          <a:lstStyle/>
          <a:p>
            <a:pPr indent="0" lvl="0" marL="0" rtl="0" algn="l">
              <a:spcBef>
                <a:spcPts val="0"/>
              </a:spcBef>
              <a:spcAft>
                <a:spcPts val="0"/>
              </a:spcAft>
              <a:buNone/>
            </a:pPr>
            <a:r>
              <a:t/>
            </a:r>
            <a:endParaRPr sz="400"/>
          </a:p>
        </p:txBody>
      </p:sp>
      <p:cxnSp>
        <p:nvCxnSpPr>
          <p:cNvPr id="1323" name="Google Shape;1323;p62"/>
          <p:cNvCxnSpPr>
            <a:stCxn id="1322" idx="2"/>
          </p:cNvCxnSpPr>
          <p:nvPr/>
        </p:nvCxnSpPr>
        <p:spPr>
          <a:xfrm flipH="1">
            <a:off x="5464365" y="931024"/>
            <a:ext cx="75300" cy="925200"/>
          </a:xfrm>
          <a:prstGeom prst="straightConnector1">
            <a:avLst/>
          </a:prstGeom>
          <a:noFill/>
          <a:ln cap="flat" cmpd="sng" w="19050">
            <a:solidFill>
              <a:srgbClr val="000000"/>
            </a:solidFill>
            <a:prstDash val="solid"/>
            <a:round/>
            <a:headEnd len="med" w="med" type="none"/>
            <a:tailEnd len="med" w="med" type="triangle"/>
          </a:ln>
        </p:spPr>
      </p:cxnSp>
      <p:pic>
        <p:nvPicPr>
          <p:cNvPr id="1324" name="Google Shape;1324;p62"/>
          <p:cNvPicPr preferRelativeResize="0"/>
          <p:nvPr/>
        </p:nvPicPr>
        <p:blipFill>
          <a:blip r:embed="rId9">
            <a:alphaModFix/>
          </a:blip>
          <a:stretch>
            <a:fillRect/>
          </a:stretch>
        </p:blipFill>
        <p:spPr>
          <a:xfrm>
            <a:off x="5365311" y="259786"/>
            <a:ext cx="320272" cy="475833"/>
          </a:xfrm>
          <a:prstGeom prst="rect">
            <a:avLst/>
          </a:prstGeom>
          <a:noFill/>
          <a:ln>
            <a:noFill/>
          </a:ln>
        </p:spPr>
      </p:pic>
      <p:sp>
        <p:nvSpPr>
          <p:cNvPr id="1325" name="Google Shape;1325;p62"/>
          <p:cNvSpPr txBox="1"/>
          <p:nvPr/>
        </p:nvSpPr>
        <p:spPr>
          <a:xfrm>
            <a:off x="5167150" y="700385"/>
            <a:ext cx="721200" cy="276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600"/>
              <a:t>Metacommunity</a:t>
            </a:r>
            <a:endParaRPr sz="600"/>
          </a:p>
        </p:txBody>
      </p:sp>
      <p:sp>
        <p:nvSpPr>
          <p:cNvPr id="1326" name="Google Shape;1326;p6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0" name="Shape 1330"/>
        <p:cNvGrpSpPr/>
        <p:nvPr/>
      </p:nvGrpSpPr>
      <p:grpSpPr>
        <a:xfrm>
          <a:off x="0" y="0"/>
          <a:ext cx="0" cy="0"/>
          <a:chOff x="0" y="0"/>
          <a:chExt cx="0" cy="0"/>
        </a:xfrm>
      </p:grpSpPr>
      <p:sp>
        <p:nvSpPr>
          <p:cNvPr id="1331" name="Google Shape;1331;p63"/>
          <p:cNvSpPr/>
          <p:nvPr/>
        </p:nvSpPr>
        <p:spPr>
          <a:xfrm>
            <a:off x="5995875" y="374150"/>
            <a:ext cx="2328300" cy="4371000"/>
          </a:xfrm>
          <a:prstGeom prst="roundRect">
            <a:avLst>
              <a:gd fmla="val 16667" name="adj"/>
            </a:avLst>
          </a:prstGeom>
          <a:solidFill>
            <a:srgbClr val="F4F3FF">
              <a:alpha val="82120"/>
            </a:srgbClr>
          </a:solidFill>
          <a:ln cap="flat" cmpd="sng" w="9525">
            <a:solidFill>
              <a:srgbClr val="000000"/>
            </a:solidFill>
            <a:prstDash val="solid"/>
            <a:round/>
            <a:headEnd len="sm" w="sm" type="none"/>
            <a:tailEnd len="sm" w="sm" type="none"/>
          </a:ln>
        </p:spPr>
        <p:txBody>
          <a:bodyPr anchorCtr="0" anchor="ctr" bIns="18925" lIns="18925" spcFirstLastPara="1" rIns="18925" wrap="square" tIns="18925">
            <a:noAutofit/>
          </a:bodyPr>
          <a:lstStyle/>
          <a:p>
            <a:pPr indent="0" lvl="0" marL="0" rtl="0" algn="l">
              <a:spcBef>
                <a:spcPts val="0"/>
              </a:spcBef>
              <a:spcAft>
                <a:spcPts val="0"/>
              </a:spcAft>
              <a:buNone/>
            </a:pPr>
            <a:r>
              <a:t/>
            </a:r>
            <a:endParaRPr sz="100"/>
          </a:p>
        </p:txBody>
      </p:sp>
      <p:sp>
        <p:nvSpPr>
          <p:cNvPr id="1332" name="Google Shape;1332;p63"/>
          <p:cNvSpPr/>
          <p:nvPr/>
        </p:nvSpPr>
        <p:spPr>
          <a:xfrm>
            <a:off x="4723700" y="1773550"/>
            <a:ext cx="3378900" cy="2676300"/>
          </a:xfrm>
          <a:prstGeom prst="roundRect">
            <a:avLst>
              <a:gd fmla="val 16667" name="adj"/>
            </a:avLst>
          </a:prstGeom>
          <a:solidFill>
            <a:srgbClr val="FFF6FA">
              <a:alpha val="82120"/>
            </a:srgbClr>
          </a:solidFill>
          <a:ln cap="flat" cmpd="sng" w="9525">
            <a:solidFill>
              <a:srgbClr val="000000"/>
            </a:solidFill>
            <a:prstDash val="solid"/>
            <a:round/>
            <a:headEnd len="sm" w="sm" type="none"/>
            <a:tailEnd len="sm" w="sm" type="none"/>
          </a:ln>
        </p:spPr>
        <p:txBody>
          <a:bodyPr anchorCtr="0" anchor="ctr" bIns="18925" lIns="18925" spcFirstLastPara="1" rIns="18925" wrap="square" tIns="18925">
            <a:noAutofit/>
          </a:bodyPr>
          <a:lstStyle/>
          <a:p>
            <a:pPr indent="0" lvl="0" marL="0" rtl="0" algn="l">
              <a:spcBef>
                <a:spcPts val="0"/>
              </a:spcBef>
              <a:spcAft>
                <a:spcPts val="0"/>
              </a:spcAft>
              <a:buNone/>
            </a:pPr>
            <a:r>
              <a:t/>
            </a:r>
            <a:endParaRPr sz="100"/>
          </a:p>
        </p:txBody>
      </p:sp>
      <p:sp>
        <p:nvSpPr>
          <p:cNvPr id="1333" name="Google Shape;1333;p63"/>
          <p:cNvSpPr/>
          <p:nvPr/>
        </p:nvSpPr>
        <p:spPr>
          <a:xfrm>
            <a:off x="6053425" y="3895774"/>
            <a:ext cx="1114800" cy="505200"/>
          </a:xfrm>
          <a:prstGeom prst="rect">
            <a:avLst/>
          </a:prstGeom>
          <a:solidFill>
            <a:srgbClr val="C9DAF8"/>
          </a:solidFill>
          <a:ln cap="flat" cmpd="sng" w="9525">
            <a:solidFill>
              <a:srgbClr val="000000"/>
            </a:solidFill>
            <a:prstDash val="solid"/>
            <a:round/>
            <a:headEnd len="sm" w="sm" type="none"/>
            <a:tailEnd len="sm" w="sm" type="none"/>
          </a:ln>
        </p:spPr>
        <p:txBody>
          <a:bodyPr anchorCtr="0" anchor="ctr" bIns="18925" lIns="18925" spcFirstLastPara="1" rIns="18925" wrap="square" tIns="18925">
            <a:noAutofit/>
          </a:bodyPr>
          <a:lstStyle/>
          <a:p>
            <a:pPr indent="0" lvl="0" marL="0" rtl="0" algn="l">
              <a:spcBef>
                <a:spcPts val="0"/>
              </a:spcBef>
              <a:spcAft>
                <a:spcPts val="0"/>
              </a:spcAft>
              <a:buNone/>
            </a:pPr>
            <a:r>
              <a:t/>
            </a:r>
            <a:endParaRPr sz="400"/>
          </a:p>
        </p:txBody>
      </p:sp>
      <p:sp>
        <p:nvSpPr>
          <p:cNvPr id="1334" name="Google Shape;1334;p63"/>
          <p:cNvSpPr/>
          <p:nvPr/>
        </p:nvSpPr>
        <p:spPr>
          <a:xfrm>
            <a:off x="6297953" y="2919691"/>
            <a:ext cx="650100" cy="650100"/>
          </a:xfrm>
          <a:prstGeom prst="ellipse">
            <a:avLst/>
          </a:prstGeom>
          <a:solidFill>
            <a:srgbClr val="D9D9D9"/>
          </a:solidFill>
          <a:ln cap="flat" cmpd="sng" w="9525">
            <a:solidFill>
              <a:srgbClr val="000000"/>
            </a:solidFill>
            <a:prstDash val="solid"/>
            <a:round/>
            <a:headEnd len="sm" w="sm" type="none"/>
            <a:tailEnd len="sm" w="sm" type="none"/>
          </a:ln>
        </p:spPr>
        <p:txBody>
          <a:bodyPr anchorCtr="0" anchor="ctr" bIns="18925" lIns="18925" spcFirstLastPara="1" rIns="18925" wrap="square" tIns="18925">
            <a:noAutofit/>
          </a:bodyPr>
          <a:lstStyle/>
          <a:p>
            <a:pPr indent="0" lvl="0" marL="0" rtl="0" algn="l">
              <a:spcBef>
                <a:spcPts val="0"/>
              </a:spcBef>
              <a:spcAft>
                <a:spcPts val="0"/>
              </a:spcAft>
              <a:buNone/>
            </a:pPr>
            <a:r>
              <a:t/>
            </a:r>
            <a:endParaRPr sz="300"/>
          </a:p>
        </p:txBody>
      </p:sp>
      <p:sp>
        <p:nvSpPr>
          <p:cNvPr id="1335" name="Google Shape;1335;p63"/>
          <p:cNvSpPr/>
          <p:nvPr/>
        </p:nvSpPr>
        <p:spPr>
          <a:xfrm>
            <a:off x="7370597" y="2565133"/>
            <a:ext cx="604800" cy="604800"/>
          </a:xfrm>
          <a:prstGeom prst="ellipse">
            <a:avLst/>
          </a:prstGeom>
          <a:solidFill>
            <a:srgbClr val="D9D9D9"/>
          </a:solidFill>
          <a:ln cap="flat" cmpd="sng" w="9525">
            <a:solidFill>
              <a:srgbClr val="000000"/>
            </a:solidFill>
            <a:prstDash val="solid"/>
            <a:round/>
            <a:headEnd len="sm" w="sm" type="none"/>
            <a:tailEnd len="sm" w="sm" type="none"/>
          </a:ln>
        </p:spPr>
        <p:txBody>
          <a:bodyPr anchorCtr="0" anchor="ctr" bIns="18925" lIns="18925" spcFirstLastPara="1" rIns="18925" wrap="square" tIns="18925">
            <a:noAutofit/>
          </a:bodyPr>
          <a:lstStyle/>
          <a:p>
            <a:pPr indent="0" lvl="0" marL="0" rtl="0" algn="l">
              <a:spcBef>
                <a:spcPts val="0"/>
              </a:spcBef>
              <a:spcAft>
                <a:spcPts val="0"/>
              </a:spcAft>
              <a:buNone/>
            </a:pPr>
            <a:r>
              <a:t/>
            </a:r>
            <a:endParaRPr sz="300"/>
          </a:p>
        </p:txBody>
      </p:sp>
      <p:sp>
        <p:nvSpPr>
          <p:cNvPr id="1336" name="Google Shape;1336;p63"/>
          <p:cNvSpPr txBox="1"/>
          <p:nvPr/>
        </p:nvSpPr>
        <p:spPr>
          <a:xfrm>
            <a:off x="7082566" y="4145043"/>
            <a:ext cx="625200" cy="284400"/>
          </a:xfrm>
          <a:prstGeom prst="rect">
            <a:avLst/>
          </a:prstGeom>
          <a:noFill/>
          <a:ln>
            <a:noFill/>
          </a:ln>
        </p:spPr>
        <p:txBody>
          <a:bodyPr anchorCtr="0" anchor="t" bIns="18925" lIns="18925" spcFirstLastPara="1" rIns="18925" wrap="square" tIns="18925">
            <a:spAutoFit/>
          </a:bodyPr>
          <a:lstStyle/>
          <a:p>
            <a:pPr indent="0" lvl="0" marL="0" rtl="0" algn="r">
              <a:spcBef>
                <a:spcPts val="0"/>
              </a:spcBef>
              <a:spcAft>
                <a:spcPts val="0"/>
              </a:spcAft>
              <a:buNone/>
            </a:pPr>
            <a:r>
              <a:rPr lang="en" sz="800"/>
              <a:t>(N)</a:t>
            </a:r>
            <a:br>
              <a:rPr lang="en" sz="800"/>
            </a:br>
            <a:r>
              <a:rPr lang="en" sz="800"/>
              <a:t>Samples</a:t>
            </a:r>
            <a:endParaRPr sz="800"/>
          </a:p>
        </p:txBody>
      </p:sp>
      <p:sp>
        <p:nvSpPr>
          <p:cNvPr id="1337" name="Google Shape;1337;p63"/>
          <p:cNvSpPr/>
          <p:nvPr/>
        </p:nvSpPr>
        <p:spPr>
          <a:xfrm>
            <a:off x="5054241" y="2496284"/>
            <a:ext cx="528300" cy="557100"/>
          </a:xfrm>
          <a:prstGeom prst="roundRect">
            <a:avLst>
              <a:gd fmla="val 16667" name="adj"/>
            </a:avLst>
          </a:prstGeom>
          <a:solidFill>
            <a:srgbClr val="D9D9D9"/>
          </a:solidFill>
          <a:ln cap="flat" cmpd="sng" w="9525">
            <a:solidFill>
              <a:srgbClr val="000000"/>
            </a:solidFill>
            <a:prstDash val="solid"/>
            <a:round/>
            <a:headEnd len="sm" w="sm" type="none"/>
            <a:tailEnd len="sm" w="sm" type="none"/>
          </a:ln>
        </p:spPr>
        <p:txBody>
          <a:bodyPr anchorCtr="0" anchor="ctr" bIns="10325" lIns="10325" spcFirstLastPara="1" rIns="10325" wrap="square" tIns="10325">
            <a:noAutofit/>
          </a:bodyPr>
          <a:lstStyle/>
          <a:p>
            <a:pPr indent="0" lvl="0" marL="0" rtl="0" algn="l">
              <a:spcBef>
                <a:spcPts val="0"/>
              </a:spcBef>
              <a:spcAft>
                <a:spcPts val="0"/>
              </a:spcAft>
              <a:buNone/>
            </a:pPr>
            <a:r>
              <a:t/>
            </a:r>
            <a:endParaRPr sz="400"/>
          </a:p>
        </p:txBody>
      </p:sp>
      <p:sp>
        <p:nvSpPr>
          <p:cNvPr id="1338" name="Google Shape;1338;p63"/>
          <p:cNvSpPr/>
          <p:nvPr/>
        </p:nvSpPr>
        <p:spPr>
          <a:xfrm>
            <a:off x="5178615" y="252124"/>
            <a:ext cx="722100" cy="678900"/>
          </a:xfrm>
          <a:prstGeom prst="roundRect">
            <a:avLst>
              <a:gd fmla="val 16667" name="adj"/>
            </a:avLst>
          </a:prstGeom>
          <a:solidFill>
            <a:srgbClr val="D9D9D9"/>
          </a:solidFill>
          <a:ln cap="flat" cmpd="sng" w="9525">
            <a:solidFill>
              <a:srgbClr val="000000"/>
            </a:solidFill>
            <a:prstDash val="solid"/>
            <a:round/>
            <a:headEnd len="sm" w="sm" type="none"/>
            <a:tailEnd len="sm" w="sm" type="none"/>
          </a:ln>
        </p:spPr>
        <p:txBody>
          <a:bodyPr anchorCtr="0" anchor="ctr" bIns="10325" lIns="10325" spcFirstLastPara="1" rIns="10325" wrap="square" tIns="10325">
            <a:noAutofit/>
          </a:bodyPr>
          <a:lstStyle/>
          <a:p>
            <a:pPr indent="0" lvl="0" marL="0" rtl="0" algn="l">
              <a:spcBef>
                <a:spcPts val="0"/>
              </a:spcBef>
              <a:spcAft>
                <a:spcPts val="0"/>
              </a:spcAft>
              <a:buNone/>
            </a:pPr>
            <a:r>
              <a:t/>
            </a:r>
            <a:endParaRPr sz="400"/>
          </a:p>
        </p:txBody>
      </p:sp>
      <p:sp>
        <p:nvSpPr>
          <p:cNvPr id="1339" name="Google Shape;1339;p63"/>
          <p:cNvSpPr/>
          <p:nvPr/>
        </p:nvSpPr>
        <p:spPr>
          <a:xfrm>
            <a:off x="6115921" y="418800"/>
            <a:ext cx="1882200" cy="1281600"/>
          </a:xfrm>
          <a:prstGeom prst="roundRect">
            <a:avLst>
              <a:gd fmla="val 16667" name="adj"/>
            </a:avLst>
          </a:prstGeom>
          <a:solidFill>
            <a:srgbClr val="FFFBF7">
              <a:alpha val="82120"/>
            </a:srgbClr>
          </a:solidFill>
          <a:ln cap="flat" cmpd="sng" w="9525">
            <a:solidFill>
              <a:srgbClr val="000000"/>
            </a:solidFill>
            <a:prstDash val="solid"/>
            <a:round/>
            <a:headEnd len="sm" w="sm" type="none"/>
            <a:tailEnd len="sm" w="sm" type="none"/>
          </a:ln>
        </p:spPr>
        <p:txBody>
          <a:bodyPr anchorCtr="0" anchor="ctr" bIns="18925" lIns="18925" spcFirstLastPara="1" rIns="18925" wrap="square" tIns="18925">
            <a:noAutofit/>
          </a:bodyPr>
          <a:lstStyle/>
          <a:p>
            <a:pPr indent="0" lvl="0" marL="0" rtl="0" algn="l">
              <a:spcBef>
                <a:spcPts val="0"/>
              </a:spcBef>
              <a:spcAft>
                <a:spcPts val="0"/>
              </a:spcAft>
              <a:buNone/>
            </a:pPr>
            <a:r>
              <a:t/>
            </a:r>
            <a:endParaRPr sz="100"/>
          </a:p>
        </p:txBody>
      </p:sp>
      <p:sp>
        <p:nvSpPr>
          <p:cNvPr id="1340" name="Google Shape;1340;p63"/>
          <p:cNvSpPr/>
          <p:nvPr/>
        </p:nvSpPr>
        <p:spPr>
          <a:xfrm>
            <a:off x="6705229" y="635646"/>
            <a:ext cx="816300" cy="557100"/>
          </a:xfrm>
          <a:prstGeom prst="roundRect">
            <a:avLst>
              <a:gd fmla="val 16667" name="adj"/>
            </a:avLst>
          </a:prstGeom>
          <a:solidFill>
            <a:srgbClr val="F4CCCC">
              <a:alpha val="81010"/>
            </a:srgbClr>
          </a:solidFill>
          <a:ln cap="flat" cmpd="sng" w="9525">
            <a:solidFill>
              <a:srgbClr val="000000"/>
            </a:solidFill>
            <a:prstDash val="solid"/>
            <a:round/>
            <a:headEnd len="sm" w="sm" type="none"/>
            <a:tailEnd len="sm" w="sm" type="none"/>
          </a:ln>
        </p:spPr>
        <p:txBody>
          <a:bodyPr anchorCtr="0" anchor="ctr" bIns="10325" lIns="10325" spcFirstLastPara="1" rIns="10325" wrap="square" tIns="10325">
            <a:noAutofit/>
          </a:bodyPr>
          <a:lstStyle/>
          <a:p>
            <a:pPr indent="0" lvl="0" marL="0" rtl="0" algn="l">
              <a:spcBef>
                <a:spcPts val="0"/>
              </a:spcBef>
              <a:spcAft>
                <a:spcPts val="0"/>
              </a:spcAft>
              <a:buNone/>
            </a:pPr>
            <a:r>
              <a:t/>
            </a:r>
            <a:endParaRPr sz="400"/>
          </a:p>
        </p:txBody>
      </p:sp>
      <p:sp>
        <p:nvSpPr>
          <p:cNvPr id="1341" name="Google Shape;1341;p63"/>
          <p:cNvSpPr txBox="1"/>
          <p:nvPr/>
        </p:nvSpPr>
        <p:spPr>
          <a:xfrm>
            <a:off x="7892726" y="1711414"/>
            <a:ext cx="283200" cy="99900"/>
          </a:xfrm>
          <a:prstGeom prst="rect">
            <a:avLst/>
          </a:prstGeom>
          <a:noFill/>
          <a:ln>
            <a:noFill/>
          </a:ln>
        </p:spPr>
        <p:txBody>
          <a:bodyPr anchorCtr="0" anchor="t" bIns="18925" lIns="18925" spcFirstLastPara="1" rIns="18925" wrap="square" tIns="18925">
            <a:spAutoFit/>
          </a:bodyPr>
          <a:lstStyle/>
          <a:p>
            <a:pPr indent="0" lvl="0" marL="0" rtl="0" algn="l">
              <a:spcBef>
                <a:spcPts val="0"/>
              </a:spcBef>
              <a:spcAft>
                <a:spcPts val="0"/>
              </a:spcAft>
              <a:buNone/>
            </a:pPr>
            <a:r>
              <a:t/>
            </a:r>
            <a:endParaRPr sz="400"/>
          </a:p>
        </p:txBody>
      </p:sp>
      <p:sp>
        <p:nvSpPr>
          <p:cNvPr id="1342" name="Google Shape;1342;p63"/>
          <p:cNvSpPr txBox="1"/>
          <p:nvPr/>
        </p:nvSpPr>
        <p:spPr>
          <a:xfrm>
            <a:off x="7172138" y="4434921"/>
            <a:ext cx="846600" cy="284400"/>
          </a:xfrm>
          <a:prstGeom prst="rect">
            <a:avLst/>
          </a:prstGeom>
          <a:noFill/>
          <a:ln>
            <a:noFill/>
          </a:ln>
        </p:spPr>
        <p:txBody>
          <a:bodyPr anchorCtr="0" anchor="t" bIns="18925" lIns="18925" spcFirstLastPara="1" rIns="18925" wrap="square" tIns="18925">
            <a:spAutoFit/>
          </a:bodyPr>
          <a:lstStyle/>
          <a:p>
            <a:pPr indent="0" lvl="0" marL="0" rtl="0" algn="r">
              <a:spcBef>
                <a:spcPts val="0"/>
              </a:spcBef>
              <a:spcAft>
                <a:spcPts val="0"/>
              </a:spcAft>
              <a:buNone/>
            </a:pPr>
            <a:r>
              <a:rPr lang="en" sz="800"/>
              <a:t>(G)</a:t>
            </a:r>
            <a:br>
              <a:rPr lang="en" sz="800"/>
            </a:br>
            <a:r>
              <a:rPr lang="en" sz="800"/>
              <a:t>Positions</a:t>
            </a:r>
            <a:endParaRPr sz="800"/>
          </a:p>
        </p:txBody>
      </p:sp>
      <p:cxnSp>
        <p:nvCxnSpPr>
          <p:cNvPr id="1343" name="Google Shape;1343;p63"/>
          <p:cNvCxnSpPr>
            <a:endCxn id="1334" idx="2"/>
          </p:cNvCxnSpPr>
          <p:nvPr/>
        </p:nvCxnSpPr>
        <p:spPr>
          <a:xfrm>
            <a:off x="5570153" y="3007141"/>
            <a:ext cx="727800" cy="237600"/>
          </a:xfrm>
          <a:prstGeom prst="straightConnector1">
            <a:avLst/>
          </a:prstGeom>
          <a:noFill/>
          <a:ln cap="flat" cmpd="sng" w="19050">
            <a:solidFill>
              <a:srgbClr val="000000"/>
            </a:solidFill>
            <a:prstDash val="solid"/>
            <a:round/>
            <a:headEnd len="med" w="med" type="none"/>
            <a:tailEnd len="med" w="med" type="triangle"/>
          </a:ln>
        </p:spPr>
      </p:cxnSp>
      <p:cxnSp>
        <p:nvCxnSpPr>
          <p:cNvPr id="1344" name="Google Shape;1344;p63"/>
          <p:cNvCxnSpPr>
            <a:endCxn id="1334" idx="6"/>
          </p:cNvCxnSpPr>
          <p:nvPr/>
        </p:nvCxnSpPr>
        <p:spPr>
          <a:xfrm flipH="1">
            <a:off x="6948053" y="3029941"/>
            <a:ext cx="461700" cy="214800"/>
          </a:xfrm>
          <a:prstGeom prst="straightConnector1">
            <a:avLst/>
          </a:prstGeom>
          <a:noFill/>
          <a:ln cap="flat" cmpd="sng" w="19050">
            <a:solidFill>
              <a:srgbClr val="000000"/>
            </a:solidFill>
            <a:prstDash val="solid"/>
            <a:round/>
            <a:headEnd len="med" w="med" type="none"/>
            <a:tailEnd len="med" w="med" type="triangle"/>
          </a:ln>
        </p:spPr>
      </p:cxnSp>
      <p:cxnSp>
        <p:nvCxnSpPr>
          <p:cNvPr id="1345" name="Google Shape;1345;p63"/>
          <p:cNvCxnSpPr>
            <a:stCxn id="1334" idx="4"/>
            <a:endCxn id="1333" idx="0"/>
          </p:cNvCxnSpPr>
          <p:nvPr/>
        </p:nvCxnSpPr>
        <p:spPr>
          <a:xfrm flipH="1">
            <a:off x="6610703" y="3569791"/>
            <a:ext cx="12300" cy="326100"/>
          </a:xfrm>
          <a:prstGeom prst="straightConnector1">
            <a:avLst/>
          </a:prstGeom>
          <a:noFill/>
          <a:ln cap="flat" cmpd="sng" w="19050">
            <a:solidFill>
              <a:srgbClr val="000000"/>
            </a:solidFill>
            <a:prstDash val="solid"/>
            <a:round/>
            <a:headEnd len="med" w="med" type="none"/>
            <a:tailEnd len="med" w="med" type="triangle"/>
          </a:ln>
        </p:spPr>
      </p:cxnSp>
      <p:cxnSp>
        <p:nvCxnSpPr>
          <p:cNvPr id="1346" name="Google Shape;1346;p63"/>
          <p:cNvCxnSpPr>
            <a:stCxn id="1340" idx="2"/>
            <a:endCxn id="1335" idx="0"/>
          </p:cNvCxnSpPr>
          <p:nvPr/>
        </p:nvCxnSpPr>
        <p:spPr>
          <a:xfrm>
            <a:off x="7113379" y="1192746"/>
            <a:ext cx="559500" cy="1372500"/>
          </a:xfrm>
          <a:prstGeom prst="straightConnector1">
            <a:avLst/>
          </a:prstGeom>
          <a:noFill/>
          <a:ln cap="flat" cmpd="sng" w="19050">
            <a:solidFill>
              <a:srgbClr val="000000"/>
            </a:solidFill>
            <a:prstDash val="solid"/>
            <a:round/>
            <a:headEnd len="med" w="med" type="none"/>
            <a:tailEnd len="med" w="med" type="triangle"/>
          </a:ln>
        </p:spPr>
      </p:cxnSp>
      <p:cxnSp>
        <p:nvCxnSpPr>
          <p:cNvPr id="1347" name="Google Shape;1347;p63"/>
          <p:cNvCxnSpPr>
            <a:endCxn id="1335" idx="2"/>
          </p:cNvCxnSpPr>
          <p:nvPr/>
        </p:nvCxnSpPr>
        <p:spPr>
          <a:xfrm>
            <a:off x="5908997" y="2377933"/>
            <a:ext cx="1461600" cy="489600"/>
          </a:xfrm>
          <a:prstGeom prst="straightConnector1">
            <a:avLst/>
          </a:prstGeom>
          <a:noFill/>
          <a:ln cap="flat" cmpd="sng" w="19050">
            <a:solidFill>
              <a:srgbClr val="000000"/>
            </a:solidFill>
            <a:prstDash val="solid"/>
            <a:round/>
            <a:headEnd len="med" w="med" type="none"/>
            <a:tailEnd len="med" w="med" type="triangle"/>
          </a:ln>
        </p:spPr>
      </p:cxnSp>
      <p:cxnSp>
        <p:nvCxnSpPr>
          <p:cNvPr id="1348" name="Google Shape;1348;p63"/>
          <p:cNvCxnSpPr>
            <a:stCxn id="1338" idx="2"/>
          </p:cNvCxnSpPr>
          <p:nvPr/>
        </p:nvCxnSpPr>
        <p:spPr>
          <a:xfrm flipH="1">
            <a:off x="5464365" y="931024"/>
            <a:ext cx="75300" cy="925200"/>
          </a:xfrm>
          <a:prstGeom prst="straightConnector1">
            <a:avLst/>
          </a:prstGeom>
          <a:noFill/>
          <a:ln cap="flat" cmpd="sng" w="19050">
            <a:solidFill>
              <a:srgbClr val="000000"/>
            </a:solidFill>
            <a:prstDash val="solid"/>
            <a:round/>
            <a:headEnd len="med" w="med" type="none"/>
            <a:tailEnd len="med" w="med" type="triangle"/>
          </a:ln>
        </p:spPr>
      </p:cxnSp>
      <p:sp>
        <p:nvSpPr>
          <p:cNvPr id="1349" name="Google Shape;1349;p63"/>
          <p:cNvSpPr txBox="1"/>
          <p:nvPr/>
        </p:nvSpPr>
        <p:spPr>
          <a:xfrm>
            <a:off x="7408615" y="1415962"/>
            <a:ext cx="411900" cy="267000"/>
          </a:xfrm>
          <a:prstGeom prst="rect">
            <a:avLst/>
          </a:prstGeom>
          <a:noFill/>
          <a:ln>
            <a:noFill/>
          </a:ln>
        </p:spPr>
        <p:txBody>
          <a:bodyPr anchorCtr="0" anchor="t" bIns="10325" lIns="10325" spcFirstLastPara="1" rIns="10325" wrap="square" tIns="10325">
            <a:spAutoFit/>
          </a:bodyPr>
          <a:lstStyle/>
          <a:p>
            <a:pPr indent="0" lvl="0" marL="0" rtl="0" algn="r">
              <a:spcBef>
                <a:spcPts val="0"/>
              </a:spcBef>
              <a:spcAft>
                <a:spcPts val="0"/>
              </a:spcAft>
              <a:buNone/>
            </a:pPr>
            <a:r>
              <a:rPr lang="en" sz="800"/>
              <a:t>(S)</a:t>
            </a:r>
            <a:endParaRPr sz="800"/>
          </a:p>
          <a:p>
            <a:pPr indent="0" lvl="0" marL="0" rtl="0" algn="r">
              <a:spcBef>
                <a:spcPts val="0"/>
              </a:spcBef>
              <a:spcAft>
                <a:spcPts val="0"/>
              </a:spcAft>
              <a:buNone/>
            </a:pPr>
            <a:r>
              <a:rPr lang="en" sz="800"/>
              <a:t>Strains</a:t>
            </a:r>
            <a:endParaRPr sz="800"/>
          </a:p>
        </p:txBody>
      </p:sp>
      <p:pic>
        <p:nvPicPr>
          <p:cNvPr id="1350" name="Google Shape;1350;p63"/>
          <p:cNvPicPr preferRelativeResize="0"/>
          <p:nvPr/>
        </p:nvPicPr>
        <p:blipFill>
          <a:blip r:embed="rId3">
            <a:alphaModFix/>
          </a:blip>
          <a:stretch>
            <a:fillRect/>
          </a:stretch>
        </p:blipFill>
        <p:spPr>
          <a:xfrm>
            <a:off x="6955231" y="669078"/>
            <a:ext cx="274519" cy="347724"/>
          </a:xfrm>
          <a:prstGeom prst="rect">
            <a:avLst/>
          </a:prstGeom>
          <a:noFill/>
          <a:ln>
            <a:noFill/>
          </a:ln>
        </p:spPr>
      </p:pic>
      <p:pic>
        <p:nvPicPr>
          <p:cNvPr id="1351" name="Google Shape;1351;p63"/>
          <p:cNvPicPr preferRelativeResize="0"/>
          <p:nvPr/>
        </p:nvPicPr>
        <p:blipFill>
          <a:blip r:embed="rId4">
            <a:alphaModFix/>
          </a:blip>
          <a:stretch>
            <a:fillRect/>
          </a:stretch>
        </p:blipFill>
        <p:spPr>
          <a:xfrm>
            <a:off x="5365311" y="259786"/>
            <a:ext cx="320272" cy="475833"/>
          </a:xfrm>
          <a:prstGeom prst="rect">
            <a:avLst/>
          </a:prstGeom>
          <a:noFill/>
          <a:ln>
            <a:noFill/>
          </a:ln>
        </p:spPr>
      </p:pic>
      <p:pic>
        <p:nvPicPr>
          <p:cNvPr id="1352" name="Google Shape;1352;p63"/>
          <p:cNvPicPr preferRelativeResize="0"/>
          <p:nvPr/>
        </p:nvPicPr>
        <p:blipFill>
          <a:blip r:embed="rId5">
            <a:alphaModFix/>
          </a:blip>
          <a:stretch>
            <a:fillRect/>
          </a:stretch>
        </p:blipFill>
        <p:spPr>
          <a:xfrm>
            <a:off x="5208532" y="2567237"/>
            <a:ext cx="183013" cy="247067"/>
          </a:xfrm>
          <a:prstGeom prst="rect">
            <a:avLst/>
          </a:prstGeom>
          <a:noFill/>
          <a:ln>
            <a:noFill/>
          </a:ln>
        </p:spPr>
      </p:pic>
      <p:pic>
        <p:nvPicPr>
          <p:cNvPr id="1353" name="Google Shape;1353;p63"/>
          <p:cNvPicPr preferRelativeResize="0"/>
          <p:nvPr/>
        </p:nvPicPr>
        <p:blipFill>
          <a:blip r:embed="rId6">
            <a:alphaModFix/>
          </a:blip>
          <a:stretch>
            <a:fillRect/>
          </a:stretch>
        </p:blipFill>
        <p:spPr>
          <a:xfrm>
            <a:off x="7538675" y="2592199"/>
            <a:ext cx="274519" cy="338573"/>
          </a:xfrm>
          <a:prstGeom prst="rect">
            <a:avLst/>
          </a:prstGeom>
          <a:noFill/>
          <a:ln>
            <a:noFill/>
          </a:ln>
        </p:spPr>
      </p:pic>
      <p:pic>
        <p:nvPicPr>
          <p:cNvPr id="1354" name="Google Shape;1354;p63"/>
          <p:cNvPicPr preferRelativeResize="0"/>
          <p:nvPr/>
        </p:nvPicPr>
        <p:blipFill>
          <a:blip r:embed="rId7">
            <a:alphaModFix/>
          </a:blip>
          <a:stretch>
            <a:fillRect/>
          </a:stretch>
        </p:blipFill>
        <p:spPr>
          <a:xfrm>
            <a:off x="6470953" y="3915083"/>
            <a:ext cx="247067" cy="356875"/>
          </a:xfrm>
          <a:prstGeom prst="rect">
            <a:avLst/>
          </a:prstGeom>
          <a:noFill/>
          <a:ln>
            <a:noFill/>
          </a:ln>
        </p:spPr>
      </p:pic>
      <p:sp>
        <p:nvSpPr>
          <p:cNvPr id="1355" name="Google Shape;1355;p63"/>
          <p:cNvSpPr/>
          <p:nvPr/>
        </p:nvSpPr>
        <p:spPr>
          <a:xfrm>
            <a:off x="4988465" y="1850831"/>
            <a:ext cx="939000" cy="557100"/>
          </a:xfrm>
          <a:prstGeom prst="roundRect">
            <a:avLst>
              <a:gd fmla="val 16667" name="adj"/>
            </a:avLst>
          </a:prstGeom>
          <a:solidFill>
            <a:srgbClr val="F4CCCC">
              <a:alpha val="81010"/>
            </a:srgbClr>
          </a:solidFill>
          <a:ln cap="flat" cmpd="sng" w="9525">
            <a:solidFill>
              <a:srgbClr val="000000"/>
            </a:solidFill>
            <a:prstDash val="solid"/>
            <a:round/>
            <a:headEnd len="sm" w="sm" type="none"/>
            <a:tailEnd len="sm" w="sm" type="none"/>
          </a:ln>
        </p:spPr>
        <p:txBody>
          <a:bodyPr anchorCtr="0" anchor="ctr" bIns="10325" lIns="10325" spcFirstLastPara="1" rIns="10325" wrap="square" tIns="10325">
            <a:noAutofit/>
          </a:bodyPr>
          <a:lstStyle/>
          <a:p>
            <a:pPr indent="0" lvl="0" marL="0" rtl="0" algn="l">
              <a:spcBef>
                <a:spcPts val="0"/>
              </a:spcBef>
              <a:spcAft>
                <a:spcPts val="0"/>
              </a:spcAft>
              <a:buNone/>
            </a:pPr>
            <a:r>
              <a:t/>
            </a:r>
            <a:endParaRPr sz="400"/>
          </a:p>
        </p:txBody>
      </p:sp>
      <p:pic>
        <p:nvPicPr>
          <p:cNvPr id="1356" name="Google Shape;1356;p63"/>
          <p:cNvPicPr preferRelativeResize="0"/>
          <p:nvPr/>
        </p:nvPicPr>
        <p:blipFill>
          <a:blip r:embed="rId8">
            <a:alphaModFix/>
          </a:blip>
          <a:stretch>
            <a:fillRect/>
          </a:stretch>
        </p:blipFill>
        <p:spPr>
          <a:xfrm>
            <a:off x="5289589" y="1862041"/>
            <a:ext cx="301971" cy="384326"/>
          </a:xfrm>
          <a:prstGeom prst="rect">
            <a:avLst/>
          </a:prstGeom>
          <a:noFill/>
          <a:ln>
            <a:noFill/>
          </a:ln>
        </p:spPr>
      </p:pic>
      <p:pic>
        <p:nvPicPr>
          <p:cNvPr id="1357" name="Google Shape;1357;p63"/>
          <p:cNvPicPr preferRelativeResize="0"/>
          <p:nvPr/>
        </p:nvPicPr>
        <p:blipFill>
          <a:blip r:embed="rId9">
            <a:alphaModFix/>
          </a:blip>
          <a:stretch>
            <a:fillRect/>
          </a:stretch>
        </p:blipFill>
        <p:spPr>
          <a:xfrm>
            <a:off x="6455955" y="2915221"/>
            <a:ext cx="274519" cy="448381"/>
          </a:xfrm>
          <a:prstGeom prst="rect">
            <a:avLst/>
          </a:prstGeom>
          <a:noFill/>
          <a:ln>
            <a:noFill/>
          </a:ln>
        </p:spPr>
      </p:pic>
      <p:sp>
        <p:nvSpPr>
          <p:cNvPr id="1358" name="Google Shape;1358;p63"/>
          <p:cNvSpPr txBox="1"/>
          <p:nvPr/>
        </p:nvSpPr>
        <p:spPr>
          <a:xfrm>
            <a:off x="5167150" y="700385"/>
            <a:ext cx="721200" cy="276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600"/>
              <a:t>Metacommunity</a:t>
            </a:r>
            <a:endParaRPr sz="600"/>
          </a:p>
        </p:txBody>
      </p:sp>
      <p:sp>
        <p:nvSpPr>
          <p:cNvPr id="1359" name="Google Shape;1359;p63"/>
          <p:cNvSpPr txBox="1"/>
          <p:nvPr/>
        </p:nvSpPr>
        <p:spPr>
          <a:xfrm>
            <a:off x="6759705" y="962754"/>
            <a:ext cx="721200" cy="276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600"/>
              <a:t>Genotype</a:t>
            </a:r>
            <a:endParaRPr sz="600"/>
          </a:p>
        </p:txBody>
      </p:sp>
      <p:sp>
        <p:nvSpPr>
          <p:cNvPr id="1360" name="Google Shape;1360;p63"/>
          <p:cNvSpPr txBox="1"/>
          <p:nvPr/>
        </p:nvSpPr>
        <p:spPr>
          <a:xfrm>
            <a:off x="4877175" y="2190149"/>
            <a:ext cx="1161600" cy="276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600"/>
              <a:t>Strain</a:t>
            </a:r>
            <a:r>
              <a:rPr lang="en" sz="600"/>
              <a:t> Composition</a:t>
            </a:r>
            <a:endParaRPr sz="600"/>
          </a:p>
        </p:txBody>
      </p:sp>
      <p:sp>
        <p:nvSpPr>
          <p:cNvPr id="1361" name="Google Shape;1361;p63"/>
          <p:cNvSpPr txBox="1"/>
          <p:nvPr/>
        </p:nvSpPr>
        <p:spPr>
          <a:xfrm>
            <a:off x="5095439" y="2793350"/>
            <a:ext cx="420900" cy="276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600"/>
              <a:t>Error Rate</a:t>
            </a:r>
            <a:endParaRPr sz="600"/>
          </a:p>
        </p:txBody>
      </p:sp>
      <p:sp>
        <p:nvSpPr>
          <p:cNvPr id="1362" name="Google Shape;1362;p63"/>
          <p:cNvSpPr txBox="1"/>
          <p:nvPr/>
        </p:nvSpPr>
        <p:spPr>
          <a:xfrm>
            <a:off x="7379802" y="2891516"/>
            <a:ext cx="579900" cy="276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600"/>
              <a:t>Allele Fractions</a:t>
            </a:r>
            <a:endParaRPr sz="600"/>
          </a:p>
        </p:txBody>
      </p:sp>
      <p:sp>
        <p:nvSpPr>
          <p:cNvPr id="1363" name="Google Shape;1363;p63"/>
          <p:cNvSpPr txBox="1"/>
          <p:nvPr/>
        </p:nvSpPr>
        <p:spPr>
          <a:xfrm>
            <a:off x="6333904" y="3305499"/>
            <a:ext cx="579900" cy="276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600"/>
              <a:t>Expected Fractions</a:t>
            </a:r>
            <a:endParaRPr sz="600"/>
          </a:p>
        </p:txBody>
      </p:sp>
      <p:sp>
        <p:nvSpPr>
          <p:cNvPr id="1364" name="Google Shape;1364;p63"/>
          <p:cNvSpPr txBox="1"/>
          <p:nvPr/>
        </p:nvSpPr>
        <p:spPr>
          <a:xfrm>
            <a:off x="6069375" y="4196300"/>
            <a:ext cx="1034400" cy="276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600"/>
              <a:t>Allele Counts</a:t>
            </a:r>
            <a:endParaRPr sz="600"/>
          </a:p>
        </p:txBody>
      </p:sp>
      <p:sp>
        <p:nvSpPr>
          <p:cNvPr id="1365" name="Google Shape;1365;p63"/>
          <p:cNvSpPr txBox="1"/>
          <p:nvPr>
            <p:ph type="title"/>
          </p:nvPr>
        </p:nvSpPr>
        <p:spPr>
          <a:xfrm>
            <a:off x="311700" y="445025"/>
            <a:ext cx="46767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Strain deconvolution as model-based inference</a:t>
            </a:r>
            <a:endParaRPr/>
          </a:p>
        </p:txBody>
      </p:sp>
      <p:sp>
        <p:nvSpPr>
          <p:cNvPr id="1366" name="Google Shape;1366;p63"/>
          <p:cNvSpPr txBox="1"/>
          <p:nvPr>
            <p:ph idx="1" type="body"/>
          </p:nvPr>
        </p:nvSpPr>
        <p:spPr>
          <a:xfrm>
            <a:off x="311700" y="1415950"/>
            <a:ext cx="3924600" cy="3509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Additionally, we put a hierarchical prior on π</a:t>
            </a:r>
            <a:endParaRPr/>
          </a:p>
          <a:p>
            <a:pPr indent="-317500" lvl="0" marL="457200" rtl="0" algn="l">
              <a:spcBef>
                <a:spcPts val="1200"/>
              </a:spcBef>
              <a:spcAft>
                <a:spcPts val="0"/>
              </a:spcAft>
              <a:buSzPts val="1400"/>
              <a:buChar char="●"/>
            </a:pPr>
            <a:r>
              <a:rPr lang="en"/>
              <a:t>Strain heterogeneity regularization (strains per sample)</a:t>
            </a:r>
            <a:endParaRPr/>
          </a:p>
          <a:p>
            <a:pPr indent="-317500" lvl="0" marL="457200" rtl="0" algn="l">
              <a:spcBef>
                <a:spcPts val="0"/>
              </a:spcBef>
              <a:spcAft>
                <a:spcPts val="0"/>
              </a:spcAft>
              <a:buSzPts val="1400"/>
              <a:buChar char="●"/>
            </a:pPr>
            <a:r>
              <a:rPr lang="en"/>
              <a:t>Overall strain diversity regularization</a:t>
            </a:r>
            <a:endParaRPr/>
          </a:p>
          <a:p>
            <a:pPr indent="0" lvl="0" marL="0" rtl="0" algn="l">
              <a:spcBef>
                <a:spcPts val="1200"/>
              </a:spcBef>
              <a:spcAft>
                <a:spcPts val="0"/>
              </a:spcAft>
              <a:buNone/>
            </a:pPr>
            <a:r>
              <a:rPr lang="en"/>
              <a:t>Full model also includes count over-dispersion (Beta-Binomial likelihood)</a:t>
            </a:r>
            <a:endParaRPr/>
          </a:p>
          <a:p>
            <a:pPr indent="0" lvl="0" marL="0" rtl="0" algn="l">
              <a:spcBef>
                <a:spcPts val="1200"/>
              </a:spcBef>
              <a:spcAft>
                <a:spcPts val="1200"/>
              </a:spcAft>
              <a:buNone/>
            </a:pPr>
            <a:r>
              <a:rPr lang="en"/>
              <a:t>Maximum a posteriori (MAP) estimation for inference</a:t>
            </a:r>
            <a:endParaRPr/>
          </a:p>
        </p:txBody>
      </p:sp>
      <p:cxnSp>
        <p:nvCxnSpPr>
          <p:cNvPr id="1367" name="Google Shape;1367;p63"/>
          <p:cNvCxnSpPr/>
          <p:nvPr/>
        </p:nvCxnSpPr>
        <p:spPr>
          <a:xfrm>
            <a:off x="5379300" y="4146871"/>
            <a:ext cx="553500" cy="0"/>
          </a:xfrm>
          <a:prstGeom prst="straightConnector1">
            <a:avLst/>
          </a:prstGeom>
          <a:noFill/>
          <a:ln cap="flat" cmpd="sng" w="38100">
            <a:solidFill>
              <a:srgbClr val="CC0000"/>
            </a:solidFill>
            <a:prstDash val="solid"/>
            <a:round/>
            <a:headEnd len="med" w="med" type="none"/>
            <a:tailEnd len="med" w="med" type="triangle"/>
          </a:ln>
        </p:spPr>
      </p:cxnSp>
      <p:sp>
        <p:nvSpPr>
          <p:cNvPr id="1368" name="Google Shape;1368;p6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2" name="Shape 1372"/>
        <p:cNvGrpSpPr/>
        <p:nvPr/>
      </p:nvGrpSpPr>
      <p:grpSpPr>
        <a:xfrm>
          <a:off x="0" y="0"/>
          <a:ext cx="0" cy="0"/>
          <a:chOff x="0" y="0"/>
          <a:chExt cx="0" cy="0"/>
        </a:xfrm>
      </p:grpSpPr>
      <p:sp>
        <p:nvSpPr>
          <p:cNvPr id="1373" name="Google Shape;1373;p6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StrainFacts is accurate</a:t>
            </a:r>
            <a:endParaRPr/>
          </a:p>
        </p:txBody>
      </p:sp>
      <p:grpSp>
        <p:nvGrpSpPr>
          <p:cNvPr id="1374" name="Google Shape;1374;p64"/>
          <p:cNvGrpSpPr/>
          <p:nvPr/>
        </p:nvGrpSpPr>
        <p:grpSpPr>
          <a:xfrm>
            <a:off x="820275" y="1192300"/>
            <a:ext cx="3619500" cy="3470700"/>
            <a:chOff x="286875" y="1192300"/>
            <a:chExt cx="3619500" cy="3470700"/>
          </a:xfrm>
        </p:grpSpPr>
        <p:pic>
          <p:nvPicPr>
            <p:cNvPr id="1375" name="Google Shape;1375;p64"/>
            <p:cNvPicPr preferRelativeResize="0"/>
            <p:nvPr/>
          </p:nvPicPr>
          <p:blipFill rotWithShape="1">
            <a:blip r:embed="rId3">
              <a:alphaModFix/>
            </a:blip>
            <a:srcRect b="54622" l="0" r="67241" t="3388"/>
            <a:stretch/>
          </p:blipFill>
          <p:spPr>
            <a:xfrm>
              <a:off x="286875" y="1192300"/>
              <a:ext cx="3619500" cy="3470700"/>
            </a:xfrm>
            <a:prstGeom prst="rect">
              <a:avLst/>
            </a:prstGeom>
            <a:noFill/>
            <a:ln>
              <a:noFill/>
            </a:ln>
          </p:spPr>
        </p:pic>
        <p:sp>
          <p:nvSpPr>
            <p:cNvPr id="1376" name="Google Shape;1376;p64"/>
            <p:cNvSpPr/>
            <p:nvPr/>
          </p:nvSpPr>
          <p:spPr>
            <a:xfrm>
              <a:off x="1069700" y="2741025"/>
              <a:ext cx="2568000" cy="10374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77" name="Google Shape;1377;p64"/>
            <p:cNvPicPr preferRelativeResize="0"/>
            <p:nvPr/>
          </p:nvPicPr>
          <p:blipFill rotWithShape="1">
            <a:blip r:embed="rId3">
              <a:alphaModFix/>
            </a:blip>
            <a:srcRect b="64502" l="11271" r="84509" t="21492"/>
            <a:stretch/>
          </p:blipFill>
          <p:spPr>
            <a:xfrm>
              <a:off x="2973299" y="2675500"/>
              <a:ext cx="466127" cy="1157550"/>
            </a:xfrm>
            <a:prstGeom prst="rect">
              <a:avLst/>
            </a:prstGeom>
            <a:noFill/>
            <a:ln>
              <a:noFill/>
            </a:ln>
          </p:spPr>
        </p:pic>
        <p:pic>
          <p:nvPicPr>
            <p:cNvPr id="1378" name="Google Shape;1378;p64"/>
            <p:cNvPicPr preferRelativeResize="0"/>
            <p:nvPr/>
          </p:nvPicPr>
          <p:blipFill rotWithShape="1">
            <a:blip r:embed="rId4">
              <a:alphaModFix/>
            </a:blip>
            <a:srcRect b="34078" l="15074" r="13750" t="16560"/>
            <a:stretch/>
          </p:blipFill>
          <p:spPr>
            <a:xfrm>
              <a:off x="1602912" y="3997975"/>
              <a:ext cx="1501576" cy="520675"/>
            </a:xfrm>
            <a:prstGeom prst="rect">
              <a:avLst/>
            </a:prstGeom>
            <a:noFill/>
            <a:ln>
              <a:noFill/>
            </a:ln>
          </p:spPr>
        </p:pic>
        <p:pic>
          <p:nvPicPr>
            <p:cNvPr id="1379" name="Google Shape;1379;p64"/>
            <p:cNvPicPr preferRelativeResize="0"/>
            <p:nvPr/>
          </p:nvPicPr>
          <p:blipFill rotWithShape="1">
            <a:blip r:embed="rId3">
              <a:alphaModFix/>
            </a:blip>
            <a:srcRect b="64502" l="6793" r="88988" t="21492"/>
            <a:stretch/>
          </p:blipFill>
          <p:spPr>
            <a:xfrm>
              <a:off x="1269641" y="2675500"/>
              <a:ext cx="466127" cy="1157550"/>
            </a:xfrm>
            <a:prstGeom prst="rect">
              <a:avLst/>
            </a:prstGeom>
            <a:noFill/>
            <a:ln>
              <a:noFill/>
            </a:ln>
          </p:spPr>
        </p:pic>
      </p:grpSp>
      <p:sp>
        <p:nvSpPr>
          <p:cNvPr id="1380" name="Google Shape;1380;p64"/>
          <p:cNvSpPr txBox="1"/>
          <p:nvPr>
            <p:ph idx="1" type="body"/>
          </p:nvPr>
        </p:nvSpPr>
        <p:spPr>
          <a:xfrm>
            <a:off x="5128975" y="1263550"/>
            <a:ext cx="3222000" cy="3509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Based on simulations, StrainFacts is similarly accurate to an existing deconvolution tool</a:t>
            </a:r>
            <a:endParaRPr/>
          </a:p>
          <a:p>
            <a:pPr indent="0" lvl="0" marL="0" rtl="0" algn="l">
              <a:spcBef>
                <a:spcPts val="1200"/>
              </a:spcBef>
              <a:spcAft>
                <a:spcPts val="1200"/>
              </a:spcAft>
              <a:buNone/>
            </a:pPr>
            <a:r>
              <a:rPr lang="en"/>
              <a:t>Several orders of magnitude faster</a:t>
            </a:r>
            <a:endParaRPr/>
          </a:p>
        </p:txBody>
      </p:sp>
      <p:sp>
        <p:nvSpPr>
          <p:cNvPr id="1381" name="Google Shape;1381;p6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5" name="Shape 1385"/>
        <p:cNvGrpSpPr/>
        <p:nvPr/>
      </p:nvGrpSpPr>
      <p:grpSpPr>
        <a:xfrm>
          <a:off x="0" y="0"/>
          <a:ext cx="0" cy="0"/>
          <a:chOff x="0" y="0"/>
          <a:chExt cx="0" cy="0"/>
        </a:xfrm>
      </p:grpSpPr>
      <p:sp>
        <p:nvSpPr>
          <p:cNvPr id="1386" name="Google Shape;1386;p65"/>
          <p:cNvSpPr txBox="1"/>
          <p:nvPr>
            <p:ph type="title"/>
          </p:nvPr>
        </p:nvSpPr>
        <p:spPr>
          <a:xfrm>
            <a:off x="311700" y="445025"/>
            <a:ext cx="36798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Single-cell genomics validates inferences in complex strain mixtures</a:t>
            </a:r>
            <a:endParaRPr/>
          </a:p>
        </p:txBody>
      </p:sp>
      <p:sp>
        <p:nvSpPr>
          <p:cNvPr id="1387" name="Google Shape;1387;p65"/>
          <p:cNvSpPr txBox="1"/>
          <p:nvPr>
            <p:ph idx="1" type="body"/>
          </p:nvPr>
        </p:nvSpPr>
        <p:spPr>
          <a:xfrm>
            <a:off x="311700" y="2004775"/>
            <a:ext cx="3634500" cy="2564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Clr>
                <a:schemeClr val="dk1"/>
              </a:buClr>
              <a:buSzPts val="1100"/>
              <a:buFont typeface="Arial"/>
              <a:buNone/>
            </a:pPr>
            <a:r>
              <a:rPr lang="en" sz="1600"/>
              <a:t>Streptococcus thermophilus single-cell genotypes cluster into four groups</a:t>
            </a:r>
            <a:endParaRPr sz="1600"/>
          </a:p>
        </p:txBody>
      </p:sp>
      <p:pic>
        <p:nvPicPr>
          <p:cNvPr id="1388" name="Google Shape;1388;p65"/>
          <p:cNvPicPr preferRelativeResize="0"/>
          <p:nvPr/>
        </p:nvPicPr>
        <p:blipFill>
          <a:blip r:embed="rId3">
            <a:alphaModFix/>
          </a:blip>
          <a:stretch>
            <a:fillRect/>
          </a:stretch>
        </p:blipFill>
        <p:spPr>
          <a:xfrm>
            <a:off x="4159275" y="-410925"/>
            <a:ext cx="5143500" cy="5143500"/>
          </a:xfrm>
          <a:prstGeom prst="rect">
            <a:avLst/>
          </a:prstGeom>
          <a:noFill/>
          <a:ln>
            <a:noFill/>
          </a:ln>
        </p:spPr>
      </p:pic>
      <p:sp>
        <p:nvSpPr>
          <p:cNvPr id="1389" name="Google Shape;1389;p6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390" name="Google Shape;1390;p65"/>
          <p:cNvSpPr txBox="1"/>
          <p:nvPr/>
        </p:nvSpPr>
        <p:spPr>
          <a:xfrm>
            <a:off x="4687750" y="4732575"/>
            <a:ext cx="1302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Xiangpeng Li</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4" name="Shape 1394"/>
        <p:cNvGrpSpPr/>
        <p:nvPr/>
      </p:nvGrpSpPr>
      <p:grpSpPr>
        <a:xfrm>
          <a:off x="0" y="0"/>
          <a:ext cx="0" cy="0"/>
          <a:chOff x="0" y="0"/>
          <a:chExt cx="0" cy="0"/>
        </a:xfrm>
      </p:grpSpPr>
      <p:sp>
        <p:nvSpPr>
          <p:cNvPr id="1395" name="Google Shape;1395;p66"/>
          <p:cNvSpPr txBox="1"/>
          <p:nvPr>
            <p:ph type="title"/>
          </p:nvPr>
        </p:nvSpPr>
        <p:spPr>
          <a:xfrm>
            <a:off x="311700" y="445025"/>
            <a:ext cx="36798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Single-cell genomics validates inferences in complex strain mixtures</a:t>
            </a:r>
            <a:endParaRPr/>
          </a:p>
        </p:txBody>
      </p:sp>
      <p:sp>
        <p:nvSpPr>
          <p:cNvPr id="1396" name="Google Shape;1396;p66"/>
          <p:cNvSpPr txBox="1"/>
          <p:nvPr>
            <p:ph idx="1" type="body"/>
          </p:nvPr>
        </p:nvSpPr>
        <p:spPr>
          <a:xfrm>
            <a:off x="311700" y="2004775"/>
            <a:ext cx="3634500" cy="256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sz="1600"/>
              <a:t>Streptococcus thermophilus single-cell genotypes cluster into four groups</a:t>
            </a:r>
            <a:endParaRPr sz="1600"/>
          </a:p>
          <a:p>
            <a:pPr indent="0" lvl="0" marL="0" rtl="0" algn="l">
              <a:spcBef>
                <a:spcPts val="1200"/>
              </a:spcBef>
              <a:spcAft>
                <a:spcPts val="1200"/>
              </a:spcAft>
              <a:buClr>
                <a:schemeClr val="dk1"/>
              </a:buClr>
              <a:buSzPts val="1100"/>
              <a:buFont typeface="Arial"/>
              <a:buNone/>
            </a:pPr>
            <a:r>
              <a:rPr lang="en" sz="1600"/>
              <a:t>Consensus metagenotype only reflects dominant strain</a:t>
            </a:r>
            <a:endParaRPr sz="1600"/>
          </a:p>
        </p:txBody>
      </p:sp>
      <p:pic>
        <p:nvPicPr>
          <p:cNvPr id="1397" name="Google Shape;1397;p66"/>
          <p:cNvPicPr preferRelativeResize="0"/>
          <p:nvPr/>
        </p:nvPicPr>
        <p:blipFill>
          <a:blip r:embed="rId3">
            <a:alphaModFix/>
          </a:blip>
          <a:stretch>
            <a:fillRect/>
          </a:stretch>
        </p:blipFill>
        <p:spPr>
          <a:xfrm>
            <a:off x="4159275" y="-410925"/>
            <a:ext cx="5143500" cy="5143500"/>
          </a:xfrm>
          <a:prstGeom prst="rect">
            <a:avLst/>
          </a:prstGeom>
          <a:noFill/>
          <a:ln>
            <a:noFill/>
          </a:ln>
        </p:spPr>
      </p:pic>
      <p:sp>
        <p:nvSpPr>
          <p:cNvPr id="1398" name="Google Shape;1398;p6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399" name="Google Shape;1399;p66"/>
          <p:cNvSpPr txBox="1"/>
          <p:nvPr/>
        </p:nvSpPr>
        <p:spPr>
          <a:xfrm>
            <a:off x="4687750" y="4732575"/>
            <a:ext cx="1302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Xiangpeng Li</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3" name="Shape 1403"/>
        <p:cNvGrpSpPr/>
        <p:nvPr/>
      </p:nvGrpSpPr>
      <p:grpSpPr>
        <a:xfrm>
          <a:off x="0" y="0"/>
          <a:ext cx="0" cy="0"/>
          <a:chOff x="0" y="0"/>
          <a:chExt cx="0" cy="0"/>
        </a:xfrm>
      </p:grpSpPr>
      <p:sp>
        <p:nvSpPr>
          <p:cNvPr id="1404" name="Google Shape;1404;p67"/>
          <p:cNvSpPr txBox="1"/>
          <p:nvPr>
            <p:ph type="title"/>
          </p:nvPr>
        </p:nvSpPr>
        <p:spPr>
          <a:xfrm>
            <a:off x="311700" y="445025"/>
            <a:ext cx="36798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Single-cell genomics validates inferences in complex strain mixtures</a:t>
            </a:r>
            <a:endParaRPr/>
          </a:p>
        </p:txBody>
      </p:sp>
      <p:sp>
        <p:nvSpPr>
          <p:cNvPr id="1405" name="Google Shape;1405;p67"/>
          <p:cNvSpPr txBox="1"/>
          <p:nvPr>
            <p:ph idx="1" type="body"/>
          </p:nvPr>
        </p:nvSpPr>
        <p:spPr>
          <a:xfrm>
            <a:off x="311700" y="2004775"/>
            <a:ext cx="3634500" cy="256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600"/>
              <a:t>Streptococcus thermophilus single-cell genotypes cluster into four groups</a:t>
            </a:r>
            <a:endParaRPr sz="1600"/>
          </a:p>
          <a:p>
            <a:pPr indent="0" lvl="0" marL="0" rtl="0" algn="l">
              <a:spcBef>
                <a:spcPts val="1200"/>
              </a:spcBef>
              <a:spcAft>
                <a:spcPts val="0"/>
              </a:spcAft>
              <a:buClr>
                <a:schemeClr val="dk1"/>
              </a:buClr>
              <a:buSzPts val="1100"/>
              <a:buFont typeface="Arial"/>
              <a:buNone/>
            </a:pPr>
            <a:r>
              <a:rPr lang="en" sz="1600"/>
              <a:t>Consensus metagenotype only reflects dominant strain</a:t>
            </a:r>
            <a:endParaRPr sz="1600"/>
          </a:p>
          <a:p>
            <a:pPr indent="0" lvl="0" marL="0" rtl="0" algn="l">
              <a:spcBef>
                <a:spcPts val="1200"/>
              </a:spcBef>
              <a:spcAft>
                <a:spcPts val="1200"/>
              </a:spcAft>
              <a:buNone/>
            </a:pPr>
            <a:r>
              <a:rPr lang="en" sz="1600"/>
              <a:t>StrainFacts identifies four strains, three of which match the single-cell genotypes</a:t>
            </a:r>
            <a:endParaRPr sz="1600"/>
          </a:p>
        </p:txBody>
      </p:sp>
      <p:pic>
        <p:nvPicPr>
          <p:cNvPr id="1406" name="Google Shape;1406;p67"/>
          <p:cNvPicPr preferRelativeResize="0"/>
          <p:nvPr/>
        </p:nvPicPr>
        <p:blipFill>
          <a:blip r:embed="rId3">
            <a:alphaModFix/>
          </a:blip>
          <a:stretch>
            <a:fillRect/>
          </a:stretch>
        </p:blipFill>
        <p:spPr>
          <a:xfrm>
            <a:off x="4159232" y="-407321"/>
            <a:ext cx="5143500" cy="5143500"/>
          </a:xfrm>
          <a:prstGeom prst="rect">
            <a:avLst/>
          </a:prstGeom>
          <a:noFill/>
          <a:ln>
            <a:noFill/>
          </a:ln>
        </p:spPr>
      </p:pic>
      <p:sp>
        <p:nvSpPr>
          <p:cNvPr id="1407" name="Google Shape;1407;p6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408" name="Google Shape;1408;p67"/>
          <p:cNvSpPr txBox="1"/>
          <p:nvPr/>
        </p:nvSpPr>
        <p:spPr>
          <a:xfrm>
            <a:off x="4687750" y="4732575"/>
            <a:ext cx="1302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Xiangpeng Li</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2" name="Shape 1412"/>
        <p:cNvGrpSpPr/>
        <p:nvPr/>
      </p:nvGrpSpPr>
      <p:grpSpPr>
        <a:xfrm>
          <a:off x="0" y="0"/>
          <a:ext cx="0" cy="0"/>
          <a:chOff x="0" y="0"/>
          <a:chExt cx="0" cy="0"/>
        </a:xfrm>
      </p:grpSpPr>
      <p:sp>
        <p:nvSpPr>
          <p:cNvPr id="1413" name="Google Shape;1413;p6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Outline</a:t>
            </a:r>
            <a:endParaRPr/>
          </a:p>
        </p:txBody>
      </p:sp>
      <p:sp>
        <p:nvSpPr>
          <p:cNvPr id="1414" name="Google Shape;1414;p6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a:t>Intraspecific diversity in the microbiome</a:t>
            </a:r>
            <a:endParaRPr/>
          </a:p>
          <a:p>
            <a:pPr indent="0" lvl="0" marL="0" rtl="0" algn="l">
              <a:spcBef>
                <a:spcPts val="1200"/>
              </a:spcBef>
              <a:spcAft>
                <a:spcPts val="0"/>
              </a:spcAft>
              <a:buClr>
                <a:schemeClr val="dk1"/>
              </a:buClr>
              <a:buSzPts val="1100"/>
              <a:buFont typeface="Arial"/>
              <a:buNone/>
            </a:pPr>
            <a:r>
              <a:t/>
            </a:r>
            <a:endParaRPr/>
          </a:p>
          <a:p>
            <a:pPr indent="0" lvl="0" marL="0" rtl="0" algn="l">
              <a:spcBef>
                <a:spcPts val="1200"/>
              </a:spcBef>
              <a:spcAft>
                <a:spcPts val="0"/>
              </a:spcAft>
              <a:buClr>
                <a:schemeClr val="dk1"/>
              </a:buClr>
              <a:buSzPts val="1100"/>
              <a:buFont typeface="Arial"/>
              <a:buNone/>
            </a:pPr>
            <a:r>
              <a:rPr lang="en"/>
              <a:t>Strain inference</a:t>
            </a:r>
            <a:endParaRPr/>
          </a:p>
          <a:p>
            <a:pPr indent="0" lvl="0" marL="0" rtl="0" algn="l">
              <a:spcBef>
                <a:spcPts val="1200"/>
              </a:spcBef>
              <a:spcAft>
                <a:spcPts val="0"/>
              </a:spcAft>
              <a:buClr>
                <a:schemeClr val="dk1"/>
              </a:buClr>
              <a:buSzPts val="1100"/>
              <a:buFont typeface="Arial"/>
              <a:buNone/>
            </a:pPr>
            <a:r>
              <a:t/>
            </a:r>
            <a:endParaRPr b="1"/>
          </a:p>
          <a:p>
            <a:pPr indent="0" lvl="0" marL="0" rtl="0" algn="l">
              <a:spcBef>
                <a:spcPts val="1200"/>
              </a:spcBef>
              <a:spcAft>
                <a:spcPts val="0"/>
              </a:spcAft>
              <a:buClr>
                <a:schemeClr val="dk1"/>
              </a:buClr>
              <a:buSzPts val="1100"/>
              <a:buFont typeface="Arial"/>
              <a:buNone/>
            </a:pPr>
            <a:r>
              <a:rPr lang="en"/>
              <a:t>Metagenotype deconvolution</a:t>
            </a:r>
            <a:endParaRPr/>
          </a:p>
          <a:p>
            <a:pPr indent="0" lvl="0" marL="0" rtl="0" algn="l">
              <a:spcBef>
                <a:spcPts val="1200"/>
              </a:spcBef>
              <a:spcAft>
                <a:spcPts val="0"/>
              </a:spcAft>
              <a:buClr>
                <a:schemeClr val="dk1"/>
              </a:buClr>
              <a:buSzPts val="1100"/>
              <a:buFont typeface="Arial"/>
              <a:buNone/>
            </a:pPr>
            <a:r>
              <a:t/>
            </a:r>
            <a:endParaRPr b="1"/>
          </a:p>
          <a:p>
            <a:pPr indent="0" lvl="0" marL="0" rtl="0" algn="l">
              <a:spcBef>
                <a:spcPts val="1200"/>
              </a:spcBef>
              <a:spcAft>
                <a:spcPts val="1200"/>
              </a:spcAft>
              <a:buNone/>
            </a:pPr>
            <a:r>
              <a:rPr b="1" lang="en"/>
              <a:t>Application to large metagenome collections</a:t>
            </a:r>
            <a:endParaRPr b="1"/>
          </a:p>
        </p:txBody>
      </p:sp>
      <p:sp>
        <p:nvSpPr>
          <p:cNvPr id="1415" name="Google Shape;1415;p6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9" name="Shape 1419"/>
        <p:cNvGrpSpPr/>
        <p:nvPr/>
      </p:nvGrpSpPr>
      <p:grpSpPr>
        <a:xfrm>
          <a:off x="0" y="0"/>
          <a:ext cx="0" cy="0"/>
          <a:chOff x="0" y="0"/>
          <a:chExt cx="0" cy="0"/>
        </a:xfrm>
      </p:grpSpPr>
      <p:sp>
        <p:nvSpPr>
          <p:cNvPr id="1420" name="Google Shape;1420;p69"/>
          <p:cNvSpPr txBox="1"/>
          <p:nvPr>
            <p:ph type="title"/>
          </p:nvPr>
        </p:nvSpPr>
        <p:spPr>
          <a:xfrm>
            <a:off x="4687750" y="445025"/>
            <a:ext cx="4144500" cy="1331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a:t>
            </a:r>
            <a:r>
              <a:rPr lang="en"/>
              <a:t>hat can we do with strain inference across thousands of metagenomic samples?</a:t>
            </a:r>
            <a:endParaRPr/>
          </a:p>
        </p:txBody>
      </p:sp>
      <p:sp>
        <p:nvSpPr>
          <p:cNvPr id="1421" name="Google Shape;1421;p6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5" name="Shape 1425"/>
        <p:cNvGrpSpPr/>
        <p:nvPr/>
      </p:nvGrpSpPr>
      <p:grpSpPr>
        <a:xfrm>
          <a:off x="0" y="0"/>
          <a:ext cx="0" cy="0"/>
          <a:chOff x="0" y="0"/>
          <a:chExt cx="0" cy="0"/>
        </a:xfrm>
      </p:grpSpPr>
      <p:sp>
        <p:nvSpPr>
          <p:cNvPr id="1426" name="Google Shape;1426;p70"/>
          <p:cNvSpPr txBox="1"/>
          <p:nvPr>
            <p:ph type="title"/>
          </p:nvPr>
        </p:nvSpPr>
        <p:spPr>
          <a:xfrm>
            <a:off x="4687750" y="445025"/>
            <a:ext cx="4144500" cy="1331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can we do with strain inference across thousands of metagenomic samples?</a:t>
            </a:r>
            <a:endParaRPr/>
          </a:p>
        </p:txBody>
      </p:sp>
      <p:sp>
        <p:nvSpPr>
          <p:cNvPr id="1427" name="Google Shape;1427;p70"/>
          <p:cNvSpPr txBox="1"/>
          <p:nvPr>
            <p:ph idx="1" type="body"/>
          </p:nvPr>
        </p:nvSpPr>
        <p:spPr>
          <a:xfrm>
            <a:off x="4687750" y="1928275"/>
            <a:ext cx="4137300" cy="2640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800"/>
              <a:t>Two</a:t>
            </a:r>
            <a:r>
              <a:rPr lang="en" sz="1800"/>
              <a:t> examples:</a:t>
            </a:r>
            <a:endParaRPr sz="1800"/>
          </a:p>
          <a:p>
            <a:pPr indent="-342900" lvl="0" marL="457200" rtl="0" algn="l">
              <a:spcBef>
                <a:spcPts val="1200"/>
              </a:spcBef>
              <a:spcAft>
                <a:spcPts val="0"/>
              </a:spcAft>
              <a:buSzPts val="1800"/>
              <a:buChar char="●"/>
            </a:pPr>
            <a:r>
              <a:rPr lang="en" sz="1800"/>
              <a:t>Biogeography</a:t>
            </a:r>
            <a:endParaRPr sz="1800"/>
          </a:p>
          <a:p>
            <a:pPr indent="-342900" lvl="0" marL="457200" rtl="0" algn="l">
              <a:spcBef>
                <a:spcPts val="0"/>
              </a:spcBef>
              <a:spcAft>
                <a:spcPts val="0"/>
              </a:spcAft>
              <a:buSzPts val="1800"/>
              <a:buChar char="●"/>
            </a:pPr>
            <a:r>
              <a:rPr lang="en" sz="1800"/>
              <a:t>Population Genetics</a:t>
            </a:r>
            <a:endParaRPr sz="1800"/>
          </a:p>
        </p:txBody>
      </p:sp>
      <p:sp>
        <p:nvSpPr>
          <p:cNvPr id="1428" name="Google Shape;1428;p7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2" name="Shape 1432"/>
        <p:cNvGrpSpPr/>
        <p:nvPr/>
      </p:nvGrpSpPr>
      <p:grpSpPr>
        <a:xfrm>
          <a:off x="0" y="0"/>
          <a:ext cx="0" cy="0"/>
          <a:chOff x="0" y="0"/>
          <a:chExt cx="0" cy="0"/>
        </a:xfrm>
      </p:grpSpPr>
      <p:sp>
        <p:nvSpPr>
          <p:cNvPr id="1433" name="Google Shape;1433;p71"/>
          <p:cNvSpPr txBox="1"/>
          <p:nvPr>
            <p:ph type="title"/>
          </p:nvPr>
        </p:nvSpPr>
        <p:spPr>
          <a:xfrm>
            <a:off x="311700" y="445025"/>
            <a:ext cx="35445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Strain biogeography</a:t>
            </a:r>
            <a:endParaRPr/>
          </a:p>
        </p:txBody>
      </p:sp>
      <p:sp>
        <p:nvSpPr>
          <p:cNvPr id="1434" name="Google Shape;1434;p7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435" name="Google Shape;1435;p71"/>
          <p:cNvSpPr txBox="1"/>
          <p:nvPr>
            <p:ph idx="1" type="body"/>
          </p:nvPr>
        </p:nvSpPr>
        <p:spPr>
          <a:xfrm>
            <a:off x="311700" y="1152475"/>
            <a:ext cx="3929700" cy="3656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i="1" lang="en"/>
              <a:t>Agathobacter rectalis</a:t>
            </a:r>
            <a:r>
              <a:rPr lang="en"/>
              <a:t> is a prevalent and abundant gut bacterium</a:t>
            </a:r>
            <a:endParaRPr/>
          </a:p>
          <a:p>
            <a:pPr indent="0" lvl="0" marL="0" rtl="0" algn="l">
              <a:spcBef>
                <a:spcPts val="1200"/>
              </a:spcBef>
              <a:spcAft>
                <a:spcPts val="1200"/>
              </a:spcAft>
              <a:buNone/>
            </a:pPr>
            <a:r>
              <a:rPr lang="en"/>
              <a:t>20 countries</a:t>
            </a:r>
            <a:br>
              <a:rPr lang="en"/>
            </a:br>
            <a:r>
              <a:rPr lang="en"/>
              <a:t>→ 33 studies</a:t>
            </a:r>
            <a:br>
              <a:rPr lang="en"/>
            </a:br>
            <a:r>
              <a:rPr lang="en"/>
              <a:t>→ 9,224 stool samples</a:t>
            </a:r>
            <a:br>
              <a:rPr lang="en"/>
            </a:br>
            <a:r>
              <a:rPr lang="en"/>
              <a:t>→ 198 inferred strains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pic>
        <p:nvPicPr>
          <p:cNvPr id="94" name="Google Shape;94;p18"/>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95" name="Google Shape;95;p18"/>
          <p:cNvSpPr txBox="1"/>
          <p:nvPr>
            <p:ph type="title"/>
          </p:nvPr>
        </p:nvSpPr>
        <p:spPr>
          <a:xfrm>
            <a:off x="311700" y="445025"/>
            <a:ext cx="8520600" cy="572700"/>
          </a:xfrm>
          <a:prstGeom prst="rect">
            <a:avLst/>
          </a:prstGeom>
          <a:solidFill>
            <a:srgbClr val="F0F0F0">
              <a:alpha val="82680"/>
            </a:srgbClr>
          </a:solidFill>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3000"/>
              <a:t>Human associated microbes are diverse and important</a:t>
            </a:r>
            <a:endParaRPr/>
          </a:p>
        </p:txBody>
      </p:sp>
      <p:sp>
        <p:nvSpPr>
          <p:cNvPr id="96" name="Google Shape;96;p1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9" name="Shape 1439"/>
        <p:cNvGrpSpPr/>
        <p:nvPr/>
      </p:nvGrpSpPr>
      <p:grpSpPr>
        <a:xfrm>
          <a:off x="0" y="0"/>
          <a:ext cx="0" cy="0"/>
          <a:chOff x="0" y="0"/>
          <a:chExt cx="0" cy="0"/>
        </a:xfrm>
      </p:grpSpPr>
      <p:pic>
        <p:nvPicPr>
          <p:cNvPr id="1440" name="Google Shape;1440;p72"/>
          <p:cNvPicPr preferRelativeResize="0"/>
          <p:nvPr/>
        </p:nvPicPr>
        <p:blipFill rotWithShape="1">
          <a:blip r:embed="rId3">
            <a:alphaModFix/>
          </a:blip>
          <a:srcRect b="2305" l="0" r="2171" t="0"/>
          <a:stretch/>
        </p:blipFill>
        <p:spPr>
          <a:xfrm>
            <a:off x="4157625" y="-30400"/>
            <a:ext cx="4901625" cy="5025075"/>
          </a:xfrm>
          <a:prstGeom prst="rect">
            <a:avLst/>
          </a:prstGeom>
          <a:noFill/>
          <a:ln>
            <a:noFill/>
          </a:ln>
        </p:spPr>
      </p:pic>
      <p:sp>
        <p:nvSpPr>
          <p:cNvPr id="1441" name="Google Shape;1441;p72"/>
          <p:cNvSpPr txBox="1"/>
          <p:nvPr>
            <p:ph type="title"/>
          </p:nvPr>
        </p:nvSpPr>
        <p:spPr>
          <a:xfrm>
            <a:off x="311700" y="445025"/>
            <a:ext cx="35445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Strain biogeography</a:t>
            </a:r>
            <a:endParaRPr/>
          </a:p>
        </p:txBody>
      </p:sp>
      <p:sp>
        <p:nvSpPr>
          <p:cNvPr id="1442" name="Google Shape;1442;p7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443" name="Google Shape;1443;p72"/>
          <p:cNvSpPr txBox="1"/>
          <p:nvPr>
            <p:ph idx="1" type="body"/>
          </p:nvPr>
        </p:nvSpPr>
        <p:spPr>
          <a:xfrm>
            <a:off x="311700" y="1152475"/>
            <a:ext cx="3929700" cy="3656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i="1" lang="en"/>
              <a:t>Agathobacter rectalis</a:t>
            </a:r>
            <a:r>
              <a:rPr lang="en"/>
              <a:t> is a prevalent and abundant gut bacterium</a:t>
            </a:r>
            <a:endParaRPr/>
          </a:p>
          <a:p>
            <a:pPr indent="0" lvl="0" marL="0" rtl="0" algn="l">
              <a:spcBef>
                <a:spcPts val="1200"/>
              </a:spcBef>
              <a:spcAft>
                <a:spcPts val="1200"/>
              </a:spcAft>
              <a:buNone/>
            </a:pPr>
            <a:r>
              <a:rPr lang="en"/>
              <a:t>20 countries</a:t>
            </a:r>
            <a:br>
              <a:rPr lang="en"/>
            </a:br>
            <a:r>
              <a:rPr lang="en"/>
              <a:t>→ 33 studies</a:t>
            </a:r>
            <a:br>
              <a:rPr lang="en"/>
            </a:br>
            <a:r>
              <a:rPr lang="en"/>
              <a:t>→ 9,224 stool samples</a:t>
            </a:r>
            <a:br>
              <a:rPr lang="en"/>
            </a:br>
            <a:r>
              <a:rPr lang="en"/>
              <a:t>→ 198 inferred strains</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7" name="Shape 1447"/>
        <p:cNvGrpSpPr/>
        <p:nvPr/>
      </p:nvGrpSpPr>
      <p:grpSpPr>
        <a:xfrm>
          <a:off x="0" y="0"/>
          <a:ext cx="0" cy="0"/>
          <a:chOff x="0" y="0"/>
          <a:chExt cx="0" cy="0"/>
        </a:xfrm>
      </p:grpSpPr>
      <p:pic>
        <p:nvPicPr>
          <p:cNvPr id="1448" name="Google Shape;1448;p73"/>
          <p:cNvPicPr preferRelativeResize="0"/>
          <p:nvPr/>
        </p:nvPicPr>
        <p:blipFill rotWithShape="1">
          <a:blip r:embed="rId3">
            <a:alphaModFix/>
          </a:blip>
          <a:srcRect b="2305" l="0" r="2171" t="0"/>
          <a:stretch/>
        </p:blipFill>
        <p:spPr>
          <a:xfrm>
            <a:off x="4157625" y="-30400"/>
            <a:ext cx="4901625" cy="5025075"/>
          </a:xfrm>
          <a:prstGeom prst="rect">
            <a:avLst/>
          </a:prstGeom>
          <a:noFill/>
          <a:ln>
            <a:noFill/>
          </a:ln>
        </p:spPr>
      </p:pic>
      <p:sp>
        <p:nvSpPr>
          <p:cNvPr id="1449" name="Google Shape;1449;p73"/>
          <p:cNvSpPr txBox="1"/>
          <p:nvPr>
            <p:ph type="title"/>
          </p:nvPr>
        </p:nvSpPr>
        <p:spPr>
          <a:xfrm>
            <a:off x="311700" y="445025"/>
            <a:ext cx="35445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Strain biogeography</a:t>
            </a:r>
            <a:endParaRPr/>
          </a:p>
        </p:txBody>
      </p:sp>
      <p:sp>
        <p:nvSpPr>
          <p:cNvPr id="1450" name="Google Shape;1450;p7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451" name="Google Shape;1451;p73"/>
          <p:cNvSpPr txBox="1"/>
          <p:nvPr>
            <p:ph idx="1" type="body"/>
          </p:nvPr>
        </p:nvSpPr>
        <p:spPr>
          <a:xfrm>
            <a:off x="311700" y="1152475"/>
            <a:ext cx="3929700" cy="3656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i="1" lang="en"/>
              <a:t>Agathobacter rectalis</a:t>
            </a:r>
            <a:r>
              <a:rPr lang="en"/>
              <a:t> is a prevalent and abundant gut bacterium</a:t>
            </a:r>
            <a:endParaRPr/>
          </a:p>
          <a:p>
            <a:pPr indent="0" lvl="0" marL="0" rtl="0" algn="l">
              <a:spcBef>
                <a:spcPts val="1200"/>
              </a:spcBef>
              <a:spcAft>
                <a:spcPts val="0"/>
              </a:spcAft>
              <a:buNone/>
            </a:pPr>
            <a:r>
              <a:rPr lang="en"/>
              <a:t>20 countries</a:t>
            </a:r>
            <a:br>
              <a:rPr lang="en"/>
            </a:br>
            <a:r>
              <a:rPr lang="en"/>
              <a:t>→ 33 studies</a:t>
            </a:r>
            <a:br>
              <a:rPr lang="en"/>
            </a:br>
            <a:r>
              <a:rPr lang="en"/>
              <a:t>→ 9,224 stool samples</a:t>
            </a:r>
            <a:br>
              <a:rPr lang="en"/>
            </a:br>
            <a:r>
              <a:rPr lang="en"/>
              <a:t>→ 198 inferred strains</a:t>
            </a:r>
            <a:endParaRPr/>
          </a:p>
          <a:p>
            <a:pPr indent="0" lvl="0" marL="0" rtl="0" algn="l">
              <a:lnSpc>
                <a:spcPct val="100000"/>
              </a:lnSpc>
              <a:spcBef>
                <a:spcPts val="1200"/>
              </a:spcBef>
              <a:spcAft>
                <a:spcPts val="0"/>
              </a:spcAft>
              <a:buNone/>
            </a:pPr>
            <a:r>
              <a:rPr lang="en"/>
              <a:t>Strains reflect which country samples were collected in across independent studies</a:t>
            </a:r>
            <a:endParaRPr/>
          </a:p>
          <a:p>
            <a:pPr indent="0" lvl="0" marL="0" rtl="0" algn="l">
              <a:spcBef>
                <a:spcPts val="0"/>
              </a:spcBef>
              <a:spcAft>
                <a:spcPts val="1200"/>
              </a:spcAft>
              <a:buNone/>
            </a:pPr>
            <a:r>
              <a:t/>
            </a:r>
            <a:endParaRPr/>
          </a:p>
        </p:txBody>
      </p:sp>
      <p:sp>
        <p:nvSpPr>
          <p:cNvPr id="1452" name="Google Shape;1452;p73"/>
          <p:cNvSpPr/>
          <p:nvPr/>
        </p:nvSpPr>
        <p:spPr>
          <a:xfrm>
            <a:off x="7846252" y="92375"/>
            <a:ext cx="659400" cy="4902300"/>
          </a:xfrm>
          <a:prstGeom prst="rect">
            <a:avLst/>
          </a:prstGeom>
          <a:noFill/>
          <a:ln cap="flat" cmpd="sng" w="76200">
            <a:solidFill>
              <a:srgbClr val="94777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6" name="Shape 1456"/>
        <p:cNvGrpSpPr/>
        <p:nvPr/>
      </p:nvGrpSpPr>
      <p:grpSpPr>
        <a:xfrm>
          <a:off x="0" y="0"/>
          <a:ext cx="0" cy="0"/>
          <a:chOff x="0" y="0"/>
          <a:chExt cx="0" cy="0"/>
        </a:xfrm>
      </p:grpSpPr>
      <p:pic>
        <p:nvPicPr>
          <p:cNvPr id="1457" name="Google Shape;1457;p74"/>
          <p:cNvPicPr preferRelativeResize="0"/>
          <p:nvPr/>
        </p:nvPicPr>
        <p:blipFill rotWithShape="1">
          <a:blip r:embed="rId3">
            <a:alphaModFix/>
          </a:blip>
          <a:srcRect b="2305" l="0" r="2171" t="0"/>
          <a:stretch/>
        </p:blipFill>
        <p:spPr>
          <a:xfrm>
            <a:off x="4157625" y="-30400"/>
            <a:ext cx="4901625" cy="5025075"/>
          </a:xfrm>
          <a:prstGeom prst="rect">
            <a:avLst/>
          </a:prstGeom>
          <a:noFill/>
          <a:ln>
            <a:noFill/>
          </a:ln>
        </p:spPr>
      </p:pic>
      <p:sp>
        <p:nvSpPr>
          <p:cNvPr id="1458" name="Google Shape;1458;p74"/>
          <p:cNvSpPr txBox="1"/>
          <p:nvPr>
            <p:ph type="title"/>
          </p:nvPr>
        </p:nvSpPr>
        <p:spPr>
          <a:xfrm>
            <a:off x="311700" y="445025"/>
            <a:ext cx="35445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Strain biogeography</a:t>
            </a:r>
            <a:endParaRPr/>
          </a:p>
        </p:txBody>
      </p:sp>
      <p:sp>
        <p:nvSpPr>
          <p:cNvPr id="1459" name="Google Shape;1459;p7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460" name="Google Shape;1460;p74"/>
          <p:cNvSpPr txBox="1"/>
          <p:nvPr>
            <p:ph idx="1" type="body"/>
          </p:nvPr>
        </p:nvSpPr>
        <p:spPr>
          <a:xfrm>
            <a:off x="311700" y="1152475"/>
            <a:ext cx="3929700" cy="3656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i="1" lang="en"/>
              <a:t>Agathobacter rectalis</a:t>
            </a:r>
            <a:r>
              <a:rPr lang="en"/>
              <a:t> is a prevalent and abundant gut bacterium</a:t>
            </a:r>
            <a:endParaRPr/>
          </a:p>
          <a:p>
            <a:pPr indent="0" lvl="0" marL="0" rtl="0" algn="l">
              <a:spcBef>
                <a:spcPts val="1200"/>
              </a:spcBef>
              <a:spcAft>
                <a:spcPts val="0"/>
              </a:spcAft>
              <a:buNone/>
            </a:pPr>
            <a:r>
              <a:rPr lang="en"/>
              <a:t>20 countries</a:t>
            </a:r>
            <a:br>
              <a:rPr lang="en"/>
            </a:br>
            <a:r>
              <a:rPr lang="en"/>
              <a:t>→ 33 studies</a:t>
            </a:r>
            <a:br>
              <a:rPr lang="en"/>
            </a:br>
            <a:r>
              <a:rPr lang="en"/>
              <a:t>→ 9,224 stool samples</a:t>
            </a:r>
            <a:br>
              <a:rPr lang="en"/>
            </a:br>
            <a:r>
              <a:rPr lang="en"/>
              <a:t>→ 198 inferred strains</a:t>
            </a:r>
            <a:endParaRPr/>
          </a:p>
          <a:p>
            <a:pPr indent="0" lvl="0" marL="0" rtl="0" algn="l">
              <a:lnSpc>
                <a:spcPct val="100000"/>
              </a:lnSpc>
              <a:spcBef>
                <a:spcPts val="1200"/>
              </a:spcBef>
              <a:spcAft>
                <a:spcPts val="0"/>
              </a:spcAft>
              <a:buNone/>
            </a:pPr>
            <a:r>
              <a:rPr lang="en"/>
              <a:t>Strains reflect which country samples were collected in across independent studies</a:t>
            </a:r>
            <a:endParaRPr/>
          </a:p>
          <a:p>
            <a:pPr indent="0" lvl="0" marL="0" rtl="0" algn="l">
              <a:spcBef>
                <a:spcPts val="0"/>
              </a:spcBef>
              <a:spcAft>
                <a:spcPts val="1200"/>
              </a:spcAft>
              <a:buNone/>
            </a:pPr>
            <a:r>
              <a:t/>
            </a:r>
            <a:endParaRPr/>
          </a:p>
        </p:txBody>
      </p:sp>
      <p:sp>
        <p:nvSpPr>
          <p:cNvPr id="1461" name="Google Shape;1461;p74"/>
          <p:cNvSpPr/>
          <p:nvPr/>
        </p:nvSpPr>
        <p:spPr>
          <a:xfrm>
            <a:off x="7846252" y="92375"/>
            <a:ext cx="659400" cy="4902300"/>
          </a:xfrm>
          <a:prstGeom prst="rect">
            <a:avLst/>
          </a:prstGeom>
          <a:noFill/>
          <a:ln cap="flat" cmpd="sng" w="38100">
            <a:solidFill>
              <a:srgbClr val="94777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74"/>
          <p:cNvSpPr/>
          <p:nvPr/>
        </p:nvSpPr>
        <p:spPr>
          <a:xfrm>
            <a:off x="7107612" y="92375"/>
            <a:ext cx="703500" cy="4902300"/>
          </a:xfrm>
          <a:prstGeom prst="rect">
            <a:avLst/>
          </a:prstGeom>
          <a:noFill/>
          <a:ln cap="flat" cmpd="sng" w="76200">
            <a:solidFill>
              <a:srgbClr val="0F7EE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6" name="Shape 1466"/>
        <p:cNvGrpSpPr/>
        <p:nvPr/>
      </p:nvGrpSpPr>
      <p:grpSpPr>
        <a:xfrm>
          <a:off x="0" y="0"/>
          <a:ext cx="0" cy="0"/>
          <a:chOff x="0" y="0"/>
          <a:chExt cx="0" cy="0"/>
        </a:xfrm>
      </p:grpSpPr>
      <p:pic>
        <p:nvPicPr>
          <p:cNvPr id="1467" name="Google Shape;1467;p75"/>
          <p:cNvPicPr preferRelativeResize="0"/>
          <p:nvPr/>
        </p:nvPicPr>
        <p:blipFill rotWithShape="1">
          <a:blip r:embed="rId3">
            <a:alphaModFix/>
          </a:blip>
          <a:srcRect b="2305" l="0" r="2171" t="0"/>
          <a:stretch/>
        </p:blipFill>
        <p:spPr>
          <a:xfrm>
            <a:off x="4157625" y="-30400"/>
            <a:ext cx="4901625" cy="5025075"/>
          </a:xfrm>
          <a:prstGeom prst="rect">
            <a:avLst/>
          </a:prstGeom>
          <a:noFill/>
          <a:ln>
            <a:noFill/>
          </a:ln>
        </p:spPr>
      </p:pic>
      <p:sp>
        <p:nvSpPr>
          <p:cNvPr id="1468" name="Google Shape;1468;p75"/>
          <p:cNvSpPr txBox="1"/>
          <p:nvPr>
            <p:ph type="title"/>
          </p:nvPr>
        </p:nvSpPr>
        <p:spPr>
          <a:xfrm>
            <a:off x="311700" y="445025"/>
            <a:ext cx="35445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Strain biogeography</a:t>
            </a:r>
            <a:endParaRPr/>
          </a:p>
        </p:txBody>
      </p:sp>
      <p:sp>
        <p:nvSpPr>
          <p:cNvPr id="1469" name="Google Shape;1469;p7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470" name="Google Shape;1470;p75"/>
          <p:cNvSpPr/>
          <p:nvPr/>
        </p:nvSpPr>
        <p:spPr>
          <a:xfrm>
            <a:off x="7846252" y="92375"/>
            <a:ext cx="659400" cy="4902300"/>
          </a:xfrm>
          <a:prstGeom prst="rect">
            <a:avLst/>
          </a:prstGeom>
          <a:noFill/>
          <a:ln cap="flat" cmpd="sng" w="38100">
            <a:solidFill>
              <a:srgbClr val="94777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75"/>
          <p:cNvSpPr txBox="1"/>
          <p:nvPr>
            <p:ph idx="1" type="body"/>
          </p:nvPr>
        </p:nvSpPr>
        <p:spPr>
          <a:xfrm>
            <a:off x="311700" y="1152475"/>
            <a:ext cx="3929700" cy="3656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i="1" lang="en"/>
              <a:t>Agathobacter rectalis</a:t>
            </a:r>
            <a:r>
              <a:rPr lang="en"/>
              <a:t> is a prevalent and abundant gut bacterium</a:t>
            </a:r>
            <a:endParaRPr/>
          </a:p>
          <a:p>
            <a:pPr indent="0" lvl="0" marL="0" rtl="0" algn="l">
              <a:spcBef>
                <a:spcPts val="1200"/>
              </a:spcBef>
              <a:spcAft>
                <a:spcPts val="0"/>
              </a:spcAft>
              <a:buNone/>
            </a:pPr>
            <a:r>
              <a:rPr lang="en"/>
              <a:t>20 countries</a:t>
            </a:r>
            <a:br>
              <a:rPr lang="en"/>
            </a:br>
            <a:r>
              <a:rPr lang="en"/>
              <a:t>→ 33 studies</a:t>
            </a:r>
            <a:br>
              <a:rPr lang="en"/>
            </a:br>
            <a:r>
              <a:rPr lang="en"/>
              <a:t>→ 9,224 stool samples</a:t>
            </a:r>
            <a:br>
              <a:rPr lang="en"/>
            </a:br>
            <a:r>
              <a:rPr lang="en"/>
              <a:t>→ 198 inferred strains</a:t>
            </a:r>
            <a:endParaRPr/>
          </a:p>
          <a:p>
            <a:pPr indent="0" lvl="0" marL="0" rtl="0" algn="l">
              <a:lnSpc>
                <a:spcPct val="100000"/>
              </a:lnSpc>
              <a:spcBef>
                <a:spcPts val="1200"/>
              </a:spcBef>
              <a:spcAft>
                <a:spcPts val="0"/>
              </a:spcAft>
              <a:buNone/>
            </a:pPr>
            <a:r>
              <a:rPr lang="en"/>
              <a:t>Strains reflect which country samples were collected in across independent studies</a:t>
            </a:r>
            <a:endParaRPr/>
          </a:p>
          <a:p>
            <a:pPr indent="0" lvl="0" marL="0" rtl="0" algn="l">
              <a:spcBef>
                <a:spcPts val="0"/>
              </a:spcBef>
              <a:spcAft>
                <a:spcPts val="1200"/>
              </a:spcAft>
              <a:buNone/>
            </a:pPr>
            <a:r>
              <a:t/>
            </a:r>
            <a:endParaRPr/>
          </a:p>
        </p:txBody>
      </p:sp>
      <p:sp>
        <p:nvSpPr>
          <p:cNvPr id="1472" name="Google Shape;1472;p75"/>
          <p:cNvSpPr/>
          <p:nvPr/>
        </p:nvSpPr>
        <p:spPr>
          <a:xfrm>
            <a:off x="7107612" y="92375"/>
            <a:ext cx="703500" cy="4902300"/>
          </a:xfrm>
          <a:prstGeom prst="rect">
            <a:avLst/>
          </a:prstGeom>
          <a:noFill/>
          <a:ln cap="flat" cmpd="sng" w="38100">
            <a:solidFill>
              <a:srgbClr val="0F7EE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75"/>
          <p:cNvSpPr/>
          <p:nvPr/>
        </p:nvSpPr>
        <p:spPr>
          <a:xfrm>
            <a:off x="5283025" y="92375"/>
            <a:ext cx="1781700" cy="4902300"/>
          </a:xfrm>
          <a:prstGeom prst="rect">
            <a:avLst/>
          </a:prstGeom>
          <a:noFill/>
          <a:ln cap="flat" cmpd="sng" w="76200">
            <a:solidFill>
              <a:srgbClr val="BEF28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7" name="Shape 1477"/>
        <p:cNvGrpSpPr/>
        <p:nvPr/>
      </p:nvGrpSpPr>
      <p:grpSpPr>
        <a:xfrm>
          <a:off x="0" y="0"/>
          <a:ext cx="0" cy="0"/>
          <a:chOff x="0" y="0"/>
          <a:chExt cx="0" cy="0"/>
        </a:xfrm>
      </p:grpSpPr>
      <p:sp>
        <p:nvSpPr>
          <p:cNvPr id="1478" name="Google Shape;1478;p7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479" name="Google Shape;1479;p76"/>
          <p:cNvSpPr txBox="1"/>
          <p:nvPr>
            <p:ph type="title"/>
          </p:nvPr>
        </p:nvSpPr>
        <p:spPr>
          <a:xfrm>
            <a:off x="311700" y="445025"/>
            <a:ext cx="35445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Population</a:t>
            </a:r>
            <a:r>
              <a:rPr lang="en"/>
              <a:t> genetics</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3" name="Shape 1483"/>
        <p:cNvGrpSpPr/>
        <p:nvPr/>
      </p:nvGrpSpPr>
      <p:grpSpPr>
        <a:xfrm>
          <a:off x="0" y="0"/>
          <a:ext cx="0" cy="0"/>
          <a:chOff x="0" y="0"/>
          <a:chExt cx="0" cy="0"/>
        </a:xfrm>
      </p:grpSpPr>
      <p:sp>
        <p:nvSpPr>
          <p:cNvPr id="1484" name="Google Shape;1484;p77"/>
          <p:cNvSpPr txBox="1"/>
          <p:nvPr>
            <p:ph idx="1" type="body"/>
          </p:nvPr>
        </p:nvSpPr>
        <p:spPr>
          <a:xfrm>
            <a:off x="4121700" y="1152475"/>
            <a:ext cx="47481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Correlations between SNPs reflect shared descent</a:t>
            </a:r>
            <a:endParaRPr/>
          </a:p>
          <a:p>
            <a:pPr indent="0" lvl="0" marL="0" rtl="0" algn="l">
              <a:spcBef>
                <a:spcPts val="1200"/>
              </a:spcBef>
              <a:spcAft>
                <a:spcPts val="1200"/>
              </a:spcAft>
              <a:buNone/>
            </a:pPr>
            <a:r>
              <a:rPr lang="en"/>
              <a:t>In asexual organisms, SNPs stay correlated</a:t>
            </a:r>
            <a:endParaRPr/>
          </a:p>
        </p:txBody>
      </p:sp>
      <p:grpSp>
        <p:nvGrpSpPr>
          <p:cNvPr id="1485" name="Google Shape;1485;p77"/>
          <p:cNvGrpSpPr/>
          <p:nvPr/>
        </p:nvGrpSpPr>
        <p:grpSpPr>
          <a:xfrm>
            <a:off x="743100" y="1491825"/>
            <a:ext cx="3069600" cy="143700"/>
            <a:chOff x="666900" y="1644225"/>
            <a:chExt cx="3069600" cy="143700"/>
          </a:xfrm>
        </p:grpSpPr>
        <p:cxnSp>
          <p:nvCxnSpPr>
            <p:cNvPr id="1486" name="Google Shape;1486;p77"/>
            <p:cNvCxnSpPr/>
            <p:nvPr/>
          </p:nvCxnSpPr>
          <p:spPr>
            <a:xfrm>
              <a:off x="666900" y="1716075"/>
              <a:ext cx="3069600" cy="0"/>
            </a:xfrm>
            <a:prstGeom prst="straightConnector1">
              <a:avLst/>
            </a:prstGeom>
            <a:noFill/>
            <a:ln cap="flat" cmpd="sng" w="76200">
              <a:solidFill>
                <a:srgbClr val="3C78D8"/>
              </a:solidFill>
              <a:prstDash val="solid"/>
              <a:round/>
              <a:headEnd len="med" w="med" type="none"/>
              <a:tailEnd len="med" w="med" type="none"/>
            </a:ln>
          </p:spPr>
        </p:cxnSp>
        <p:grpSp>
          <p:nvGrpSpPr>
            <p:cNvPr id="1487" name="Google Shape;1487;p77"/>
            <p:cNvGrpSpPr/>
            <p:nvPr/>
          </p:nvGrpSpPr>
          <p:grpSpPr>
            <a:xfrm>
              <a:off x="898240" y="1644225"/>
              <a:ext cx="1202186" cy="143700"/>
              <a:chOff x="946865" y="2174775"/>
              <a:chExt cx="1202186" cy="143700"/>
            </a:xfrm>
          </p:grpSpPr>
          <p:sp>
            <p:nvSpPr>
              <p:cNvPr id="1488" name="Google Shape;1488;p77"/>
              <p:cNvSpPr/>
              <p:nvPr/>
            </p:nvSpPr>
            <p:spPr>
              <a:xfrm>
                <a:off x="946865" y="2174775"/>
                <a:ext cx="124500" cy="143700"/>
              </a:xfrm>
              <a:prstGeom prst="star6">
                <a:avLst>
                  <a:gd fmla="val 28868" name="adj"/>
                  <a:gd fmla="val 115470" name="hf"/>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77"/>
              <p:cNvSpPr/>
              <p:nvPr/>
            </p:nvSpPr>
            <p:spPr>
              <a:xfrm>
                <a:off x="2024551" y="2174775"/>
                <a:ext cx="124500" cy="143700"/>
              </a:xfrm>
              <a:prstGeom prst="star6">
                <a:avLst>
                  <a:gd fmla="val 28868" name="adj"/>
                  <a:gd fmla="val 115470" name="hf"/>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cxnSp>
        <p:nvCxnSpPr>
          <p:cNvPr id="1490" name="Google Shape;1490;p77"/>
          <p:cNvCxnSpPr/>
          <p:nvPr/>
        </p:nvCxnSpPr>
        <p:spPr>
          <a:xfrm>
            <a:off x="743100" y="2020875"/>
            <a:ext cx="3069600" cy="0"/>
          </a:xfrm>
          <a:prstGeom prst="straightConnector1">
            <a:avLst/>
          </a:prstGeom>
          <a:noFill/>
          <a:ln cap="flat" cmpd="sng" w="76200">
            <a:solidFill>
              <a:srgbClr val="3C78D8"/>
            </a:solidFill>
            <a:prstDash val="solid"/>
            <a:round/>
            <a:headEnd len="med" w="med" type="none"/>
            <a:tailEnd len="med" w="med" type="none"/>
          </a:ln>
        </p:spPr>
      </p:cxnSp>
      <p:cxnSp>
        <p:nvCxnSpPr>
          <p:cNvPr id="1491" name="Google Shape;1491;p77"/>
          <p:cNvCxnSpPr/>
          <p:nvPr/>
        </p:nvCxnSpPr>
        <p:spPr>
          <a:xfrm>
            <a:off x="743100" y="2478075"/>
            <a:ext cx="3069600" cy="0"/>
          </a:xfrm>
          <a:prstGeom prst="straightConnector1">
            <a:avLst/>
          </a:prstGeom>
          <a:noFill/>
          <a:ln cap="flat" cmpd="sng" w="76200">
            <a:solidFill>
              <a:srgbClr val="3C78D8"/>
            </a:solidFill>
            <a:prstDash val="solid"/>
            <a:round/>
            <a:headEnd len="med" w="med" type="none"/>
            <a:tailEnd len="med" w="med" type="none"/>
          </a:ln>
        </p:spPr>
      </p:cxnSp>
      <p:grpSp>
        <p:nvGrpSpPr>
          <p:cNvPr id="1492" name="Google Shape;1492;p77"/>
          <p:cNvGrpSpPr/>
          <p:nvPr/>
        </p:nvGrpSpPr>
        <p:grpSpPr>
          <a:xfrm>
            <a:off x="743100" y="2863425"/>
            <a:ext cx="3069600" cy="143700"/>
            <a:chOff x="666900" y="1644225"/>
            <a:chExt cx="3069600" cy="143700"/>
          </a:xfrm>
        </p:grpSpPr>
        <p:cxnSp>
          <p:nvCxnSpPr>
            <p:cNvPr id="1493" name="Google Shape;1493;p77"/>
            <p:cNvCxnSpPr/>
            <p:nvPr/>
          </p:nvCxnSpPr>
          <p:spPr>
            <a:xfrm>
              <a:off x="666900" y="1716075"/>
              <a:ext cx="3069600" cy="0"/>
            </a:xfrm>
            <a:prstGeom prst="straightConnector1">
              <a:avLst/>
            </a:prstGeom>
            <a:noFill/>
            <a:ln cap="flat" cmpd="sng" w="76200">
              <a:solidFill>
                <a:srgbClr val="3C78D8"/>
              </a:solidFill>
              <a:prstDash val="solid"/>
              <a:round/>
              <a:headEnd len="med" w="med" type="none"/>
              <a:tailEnd len="med" w="med" type="none"/>
            </a:ln>
          </p:spPr>
        </p:cxnSp>
        <p:grpSp>
          <p:nvGrpSpPr>
            <p:cNvPr id="1494" name="Google Shape;1494;p77"/>
            <p:cNvGrpSpPr/>
            <p:nvPr/>
          </p:nvGrpSpPr>
          <p:grpSpPr>
            <a:xfrm>
              <a:off x="898240" y="1644225"/>
              <a:ext cx="1202186" cy="143700"/>
              <a:chOff x="946865" y="2174775"/>
              <a:chExt cx="1202186" cy="143700"/>
            </a:xfrm>
          </p:grpSpPr>
          <p:sp>
            <p:nvSpPr>
              <p:cNvPr id="1495" name="Google Shape;1495;p77"/>
              <p:cNvSpPr/>
              <p:nvPr/>
            </p:nvSpPr>
            <p:spPr>
              <a:xfrm>
                <a:off x="946865" y="2174775"/>
                <a:ext cx="124500" cy="143700"/>
              </a:xfrm>
              <a:prstGeom prst="star6">
                <a:avLst>
                  <a:gd fmla="val 28868" name="adj"/>
                  <a:gd fmla="val 115470" name="hf"/>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77"/>
              <p:cNvSpPr/>
              <p:nvPr/>
            </p:nvSpPr>
            <p:spPr>
              <a:xfrm>
                <a:off x="2024551" y="2174775"/>
                <a:ext cx="124500" cy="143700"/>
              </a:xfrm>
              <a:prstGeom prst="star6">
                <a:avLst>
                  <a:gd fmla="val 28868" name="adj"/>
                  <a:gd fmla="val 115470" name="hf"/>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cxnSp>
        <p:nvCxnSpPr>
          <p:cNvPr id="1497" name="Google Shape;1497;p77"/>
          <p:cNvCxnSpPr/>
          <p:nvPr/>
        </p:nvCxnSpPr>
        <p:spPr>
          <a:xfrm>
            <a:off x="743100" y="3392475"/>
            <a:ext cx="3069600" cy="0"/>
          </a:xfrm>
          <a:prstGeom prst="straightConnector1">
            <a:avLst/>
          </a:prstGeom>
          <a:noFill/>
          <a:ln cap="flat" cmpd="sng" w="76200">
            <a:solidFill>
              <a:srgbClr val="3C78D8"/>
            </a:solidFill>
            <a:prstDash val="solid"/>
            <a:round/>
            <a:headEnd len="med" w="med" type="none"/>
            <a:tailEnd len="med" w="med" type="none"/>
          </a:ln>
        </p:spPr>
      </p:cxnSp>
      <p:grpSp>
        <p:nvGrpSpPr>
          <p:cNvPr id="1498" name="Google Shape;1498;p77"/>
          <p:cNvGrpSpPr/>
          <p:nvPr/>
        </p:nvGrpSpPr>
        <p:grpSpPr>
          <a:xfrm>
            <a:off x="743100" y="3777825"/>
            <a:ext cx="3069600" cy="143700"/>
            <a:chOff x="666900" y="1644225"/>
            <a:chExt cx="3069600" cy="143700"/>
          </a:xfrm>
        </p:grpSpPr>
        <p:cxnSp>
          <p:nvCxnSpPr>
            <p:cNvPr id="1499" name="Google Shape;1499;p77"/>
            <p:cNvCxnSpPr/>
            <p:nvPr/>
          </p:nvCxnSpPr>
          <p:spPr>
            <a:xfrm>
              <a:off x="666900" y="1716075"/>
              <a:ext cx="3069600" cy="0"/>
            </a:xfrm>
            <a:prstGeom prst="straightConnector1">
              <a:avLst/>
            </a:prstGeom>
            <a:noFill/>
            <a:ln cap="flat" cmpd="sng" w="76200">
              <a:solidFill>
                <a:srgbClr val="3C78D8"/>
              </a:solidFill>
              <a:prstDash val="solid"/>
              <a:round/>
              <a:headEnd len="med" w="med" type="none"/>
              <a:tailEnd len="med" w="med" type="none"/>
            </a:ln>
          </p:spPr>
        </p:cxnSp>
        <p:sp>
          <p:nvSpPr>
            <p:cNvPr id="1500" name="Google Shape;1500;p77"/>
            <p:cNvSpPr/>
            <p:nvPr/>
          </p:nvSpPr>
          <p:spPr>
            <a:xfrm>
              <a:off x="898240" y="1644225"/>
              <a:ext cx="124500" cy="143700"/>
            </a:xfrm>
            <a:prstGeom prst="star6">
              <a:avLst>
                <a:gd fmla="val 28868" name="adj"/>
                <a:gd fmla="val 115470" name="hf"/>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01" name="Google Shape;1501;p77"/>
          <p:cNvGrpSpPr/>
          <p:nvPr/>
        </p:nvGrpSpPr>
        <p:grpSpPr>
          <a:xfrm>
            <a:off x="743100" y="4235025"/>
            <a:ext cx="3069600" cy="143700"/>
            <a:chOff x="666900" y="1644225"/>
            <a:chExt cx="3069600" cy="143700"/>
          </a:xfrm>
        </p:grpSpPr>
        <p:cxnSp>
          <p:nvCxnSpPr>
            <p:cNvPr id="1502" name="Google Shape;1502;p77"/>
            <p:cNvCxnSpPr/>
            <p:nvPr/>
          </p:nvCxnSpPr>
          <p:spPr>
            <a:xfrm>
              <a:off x="666900" y="1716075"/>
              <a:ext cx="3069600" cy="0"/>
            </a:xfrm>
            <a:prstGeom prst="straightConnector1">
              <a:avLst/>
            </a:prstGeom>
            <a:noFill/>
            <a:ln cap="flat" cmpd="sng" w="76200">
              <a:solidFill>
                <a:srgbClr val="3C78D8"/>
              </a:solidFill>
              <a:prstDash val="solid"/>
              <a:round/>
              <a:headEnd len="med" w="med" type="none"/>
              <a:tailEnd len="med" w="med" type="none"/>
            </a:ln>
          </p:spPr>
        </p:cxnSp>
        <p:grpSp>
          <p:nvGrpSpPr>
            <p:cNvPr id="1503" name="Google Shape;1503;p77"/>
            <p:cNvGrpSpPr/>
            <p:nvPr/>
          </p:nvGrpSpPr>
          <p:grpSpPr>
            <a:xfrm>
              <a:off x="898240" y="1644225"/>
              <a:ext cx="1202186" cy="143700"/>
              <a:chOff x="946865" y="2174775"/>
              <a:chExt cx="1202186" cy="143700"/>
            </a:xfrm>
          </p:grpSpPr>
          <p:sp>
            <p:nvSpPr>
              <p:cNvPr id="1504" name="Google Shape;1504;p77"/>
              <p:cNvSpPr/>
              <p:nvPr/>
            </p:nvSpPr>
            <p:spPr>
              <a:xfrm>
                <a:off x="946865" y="2174775"/>
                <a:ext cx="124500" cy="143700"/>
              </a:xfrm>
              <a:prstGeom prst="star6">
                <a:avLst>
                  <a:gd fmla="val 28868" name="adj"/>
                  <a:gd fmla="val 115470" name="hf"/>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77"/>
              <p:cNvSpPr/>
              <p:nvPr/>
            </p:nvSpPr>
            <p:spPr>
              <a:xfrm>
                <a:off x="2024551" y="2174775"/>
                <a:ext cx="124500" cy="143700"/>
              </a:xfrm>
              <a:prstGeom prst="star6">
                <a:avLst>
                  <a:gd fmla="val 28868" name="adj"/>
                  <a:gd fmla="val 115470" name="hf"/>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506" name="Google Shape;1506;p7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507" name="Google Shape;1507;p77"/>
          <p:cNvSpPr txBox="1"/>
          <p:nvPr>
            <p:ph type="title"/>
          </p:nvPr>
        </p:nvSpPr>
        <p:spPr>
          <a:xfrm>
            <a:off x="311700" y="445025"/>
            <a:ext cx="35445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Population genetics</a:t>
            </a:r>
            <a:endParaRPr/>
          </a:p>
        </p:txBody>
      </p:sp>
      <p:sp>
        <p:nvSpPr>
          <p:cNvPr id="1508" name="Google Shape;1508;p77"/>
          <p:cNvSpPr txBox="1"/>
          <p:nvPr>
            <p:ph type="title"/>
          </p:nvPr>
        </p:nvSpPr>
        <p:spPr>
          <a:xfrm>
            <a:off x="4121700" y="445025"/>
            <a:ext cx="35445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Linkage disequilibrium</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2" name="Shape 1512"/>
        <p:cNvGrpSpPr/>
        <p:nvPr/>
      </p:nvGrpSpPr>
      <p:grpSpPr>
        <a:xfrm>
          <a:off x="0" y="0"/>
          <a:ext cx="0" cy="0"/>
          <a:chOff x="0" y="0"/>
          <a:chExt cx="0" cy="0"/>
        </a:xfrm>
      </p:grpSpPr>
      <p:grpSp>
        <p:nvGrpSpPr>
          <p:cNvPr id="1513" name="Google Shape;1513;p78"/>
          <p:cNvGrpSpPr/>
          <p:nvPr/>
        </p:nvGrpSpPr>
        <p:grpSpPr>
          <a:xfrm>
            <a:off x="743100" y="1491825"/>
            <a:ext cx="3069600" cy="143700"/>
            <a:chOff x="666900" y="1644225"/>
            <a:chExt cx="3069600" cy="143700"/>
          </a:xfrm>
        </p:grpSpPr>
        <p:cxnSp>
          <p:nvCxnSpPr>
            <p:cNvPr id="1514" name="Google Shape;1514;p78"/>
            <p:cNvCxnSpPr/>
            <p:nvPr/>
          </p:nvCxnSpPr>
          <p:spPr>
            <a:xfrm>
              <a:off x="666900" y="1716075"/>
              <a:ext cx="3069600" cy="0"/>
            </a:xfrm>
            <a:prstGeom prst="straightConnector1">
              <a:avLst/>
            </a:prstGeom>
            <a:noFill/>
            <a:ln cap="flat" cmpd="sng" w="76200">
              <a:solidFill>
                <a:srgbClr val="3C78D8"/>
              </a:solidFill>
              <a:prstDash val="solid"/>
              <a:round/>
              <a:headEnd len="med" w="med" type="none"/>
              <a:tailEnd len="med" w="med" type="none"/>
            </a:ln>
          </p:spPr>
        </p:cxnSp>
        <p:grpSp>
          <p:nvGrpSpPr>
            <p:cNvPr id="1515" name="Google Shape;1515;p78"/>
            <p:cNvGrpSpPr/>
            <p:nvPr/>
          </p:nvGrpSpPr>
          <p:grpSpPr>
            <a:xfrm>
              <a:off x="898240" y="1644225"/>
              <a:ext cx="1202186" cy="143700"/>
              <a:chOff x="946865" y="2174775"/>
              <a:chExt cx="1202186" cy="143700"/>
            </a:xfrm>
          </p:grpSpPr>
          <p:sp>
            <p:nvSpPr>
              <p:cNvPr id="1516" name="Google Shape;1516;p78"/>
              <p:cNvSpPr/>
              <p:nvPr/>
            </p:nvSpPr>
            <p:spPr>
              <a:xfrm>
                <a:off x="946865" y="2174775"/>
                <a:ext cx="124500" cy="143700"/>
              </a:xfrm>
              <a:prstGeom prst="star6">
                <a:avLst>
                  <a:gd fmla="val 28868" name="adj"/>
                  <a:gd fmla="val 115470" name="hf"/>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78"/>
              <p:cNvSpPr/>
              <p:nvPr/>
            </p:nvSpPr>
            <p:spPr>
              <a:xfrm>
                <a:off x="2024551" y="2174775"/>
                <a:ext cx="124500" cy="143700"/>
              </a:xfrm>
              <a:prstGeom prst="star6">
                <a:avLst>
                  <a:gd fmla="val 28868" name="adj"/>
                  <a:gd fmla="val 115470" name="hf"/>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cxnSp>
        <p:nvCxnSpPr>
          <p:cNvPr id="1518" name="Google Shape;1518;p78"/>
          <p:cNvCxnSpPr/>
          <p:nvPr/>
        </p:nvCxnSpPr>
        <p:spPr>
          <a:xfrm>
            <a:off x="743100" y="2020875"/>
            <a:ext cx="3069600" cy="0"/>
          </a:xfrm>
          <a:prstGeom prst="straightConnector1">
            <a:avLst/>
          </a:prstGeom>
          <a:noFill/>
          <a:ln cap="flat" cmpd="sng" w="76200">
            <a:solidFill>
              <a:srgbClr val="3C78D8"/>
            </a:solidFill>
            <a:prstDash val="solid"/>
            <a:round/>
            <a:headEnd len="med" w="med" type="none"/>
            <a:tailEnd len="med" w="med" type="none"/>
          </a:ln>
        </p:spPr>
      </p:cxnSp>
      <p:cxnSp>
        <p:nvCxnSpPr>
          <p:cNvPr id="1519" name="Google Shape;1519;p78"/>
          <p:cNvCxnSpPr/>
          <p:nvPr/>
        </p:nvCxnSpPr>
        <p:spPr>
          <a:xfrm>
            <a:off x="743100" y="2478075"/>
            <a:ext cx="3069600" cy="0"/>
          </a:xfrm>
          <a:prstGeom prst="straightConnector1">
            <a:avLst/>
          </a:prstGeom>
          <a:noFill/>
          <a:ln cap="flat" cmpd="sng" w="76200">
            <a:solidFill>
              <a:srgbClr val="3C78D8"/>
            </a:solidFill>
            <a:prstDash val="solid"/>
            <a:round/>
            <a:headEnd len="med" w="med" type="none"/>
            <a:tailEnd len="med" w="med" type="none"/>
          </a:ln>
        </p:spPr>
      </p:cxnSp>
      <p:grpSp>
        <p:nvGrpSpPr>
          <p:cNvPr id="1520" name="Google Shape;1520;p78"/>
          <p:cNvGrpSpPr/>
          <p:nvPr/>
        </p:nvGrpSpPr>
        <p:grpSpPr>
          <a:xfrm>
            <a:off x="743100" y="2863425"/>
            <a:ext cx="3069600" cy="143700"/>
            <a:chOff x="666900" y="1644225"/>
            <a:chExt cx="3069600" cy="143700"/>
          </a:xfrm>
        </p:grpSpPr>
        <p:cxnSp>
          <p:nvCxnSpPr>
            <p:cNvPr id="1521" name="Google Shape;1521;p78"/>
            <p:cNvCxnSpPr/>
            <p:nvPr/>
          </p:nvCxnSpPr>
          <p:spPr>
            <a:xfrm>
              <a:off x="666900" y="1716075"/>
              <a:ext cx="3069600" cy="0"/>
            </a:xfrm>
            <a:prstGeom prst="straightConnector1">
              <a:avLst/>
            </a:prstGeom>
            <a:noFill/>
            <a:ln cap="flat" cmpd="sng" w="76200">
              <a:solidFill>
                <a:srgbClr val="3C78D8"/>
              </a:solidFill>
              <a:prstDash val="solid"/>
              <a:round/>
              <a:headEnd len="med" w="med" type="none"/>
              <a:tailEnd len="med" w="med" type="none"/>
            </a:ln>
          </p:spPr>
        </p:cxnSp>
        <p:grpSp>
          <p:nvGrpSpPr>
            <p:cNvPr id="1522" name="Google Shape;1522;p78"/>
            <p:cNvGrpSpPr/>
            <p:nvPr/>
          </p:nvGrpSpPr>
          <p:grpSpPr>
            <a:xfrm>
              <a:off x="898240" y="1644225"/>
              <a:ext cx="1202186" cy="143700"/>
              <a:chOff x="946865" y="2174775"/>
              <a:chExt cx="1202186" cy="143700"/>
            </a:xfrm>
          </p:grpSpPr>
          <p:sp>
            <p:nvSpPr>
              <p:cNvPr id="1523" name="Google Shape;1523;p78"/>
              <p:cNvSpPr/>
              <p:nvPr/>
            </p:nvSpPr>
            <p:spPr>
              <a:xfrm>
                <a:off x="946865" y="2174775"/>
                <a:ext cx="124500" cy="143700"/>
              </a:xfrm>
              <a:prstGeom prst="star6">
                <a:avLst>
                  <a:gd fmla="val 28868" name="adj"/>
                  <a:gd fmla="val 115470" name="hf"/>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78"/>
              <p:cNvSpPr/>
              <p:nvPr/>
            </p:nvSpPr>
            <p:spPr>
              <a:xfrm>
                <a:off x="2024551" y="2174775"/>
                <a:ext cx="124500" cy="143700"/>
              </a:xfrm>
              <a:prstGeom prst="star6">
                <a:avLst>
                  <a:gd fmla="val 28868" name="adj"/>
                  <a:gd fmla="val 115470" name="hf"/>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cxnSp>
        <p:nvCxnSpPr>
          <p:cNvPr id="1525" name="Google Shape;1525;p78"/>
          <p:cNvCxnSpPr/>
          <p:nvPr/>
        </p:nvCxnSpPr>
        <p:spPr>
          <a:xfrm>
            <a:off x="743100" y="3392475"/>
            <a:ext cx="3069600" cy="0"/>
          </a:xfrm>
          <a:prstGeom prst="straightConnector1">
            <a:avLst/>
          </a:prstGeom>
          <a:noFill/>
          <a:ln cap="flat" cmpd="sng" w="76200">
            <a:solidFill>
              <a:srgbClr val="3C78D8"/>
            </a:solidFill>
            <a:prstDash val="solid"/>
            <a:round/>
            <a:headEnd len="med" w="med" type="none"/>
            <a:tailEnd len="med" w="med" type="none"/>
          </a:ln>
        </p:spPr>
      </p:cxnSp>
      <p:grpSp>
        <p:nvGrpSpPr>
          <p:cNvPr id="1526" name="Google Shape;1526;p78"/>
          <p:cNvGrpSpPr/>
          <p:nvPr/>
        </p:nvGrpSpPr>
        <p:grpSpPr>
          <a:xfrm>
            <a:off x="743100" y="3777825"/>
            <a:ext cx="3069600" cy="143700"/>
            <a:chOff x="666900" y="1644225"/>
            <a:chExt cx="3069600" cy="143700"/>
          </a:xfrm>
        </p:grpSpPr>
        <p:cxnSp>
          <p:nvCxnSpPr>
            <p:cNvPr id="1527" name="Google Shape;1527;p78"/>
            <p:cNvCxnSpPr/>
            <p:nvPr/>
          </p:nvCxnSpPr>
          <p:spPr>
            <a:xfrm>
              <a:off x="666900" y="1716075"/>
              <a:ext cx="3069600" cy="0"/>
            </a:xfrm>
            <a:prstGeom prst="straightConnector1">
              <a:avLst/>
            </a:prstGeom>
            <a:noFill/>
            <a:ln cap="flat" cmpd="sng" w="76200">
              <a:solidFill>
                <a:srgbClr val="3C78D8"/>
              </a:solidFill>
              <a:prstDash val="solid"/>
              <a:round/>
              <a:headEnd len="med" w="med" type="none"/>
              <a:tailEnd len="med" w="med" type="none"/>
            </a:ln>
          </p:spPr>
        </p:cxnSp>
        <p:sp>
          <p:nvSpPr>
            <p:cNvPr id="1528" name="Google Shape;1528;p78"/>
            <p:cNvSpPr/>
            <p:nvPr/>
          </p:nvSpPr>
          <p:spPr>
            <a:xfrm>
              <a:off x="898240" y="1644225"/>
              <a:ext cx="124500" cy="143700"/>
            </a:xfrm>
            <a:prstGeom prst="star6">
              <a:avLst>
                <a:gd fmla="val 28868" name="adj"/>
                <a:gd fmla="val 115470" name="hf"/>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29" name="Google Shape;1529;p78"/>
          <p:cNvGrpSpPr/>
          <p:nvPr/>
        </p:nvGrpSpPr>
        <p:grpSpPr>
          <a:xfrm>
            <a:off x="743100" y="4235025"/>
            <a:ext cx="3069600" cy="143700"/>
            <a:chOff x="666900" y="1644225"/>
            <a:chExt cx="3069600" cy="143700"/>
          </a:xfrm>
        </p:grpSpPr>
        <p:cxnSp>
          <p:nvCxnSpPr>
            <p:cNvPr id="1530" name="Google Shape;1530;p78"/>
            <p:cNvCxnSpPr/>
            <p:nvPr/>
          </p:nvCxnSpPr>
          <p:spPr>
            <a:xfrm>
              <a:off x="666900" y="1716075"/>
              <a:ext cx="3069600" cy="0"/>
            </a:xfrm>
            <a:prstGeom prst="straightConnector1">
              <a:avLst/>
            </a:prstGeom>
            <a:noFill/>
            <a:ln cap="flat" cmpd="sng" w="76200">
              <a:solidFill>
                <a:srgbClr val="3C78D8"/>
              </a:solidFill>
              <a:prstDash val="solid"/>
              <a:round/>
              <a:headEnd len="med" w="med" type="none"/>
              <a:tailEnd len="med" w="med" type="none"/>
            </a:ln>
          </p:spPr>
        </p:cxnSp>
        <p:grpSp>
          <p:nvGrpSpPr>
            <p:cNvPr id="1531" name="Google Shape;1531;p78"/>
            <p:cNvGrpSpPr/>
            <p:nvPr/>
          </p:nvGrpSpPr>
          <p:grpSpPr>
            <a:xfrm>
              <a:off x="898240" y="1644225"/>
              <a:ext cx="1202186" cy="143700"/>
              <a:chOff x="946865" y="2174775"/>
              <a:chExt cx="1202186" cy="143700"/>
            </a:xfrm>
          </p:grpSpPr>
          <p:sp>
            <p:nvSpPr>
              <p:cNvPr id="1532" name="Google Shape;1532;p78"/>
              <p:cNvSpPr/>
              <p:nvPr/>
            </p:nvSpPr>
            <p:spPr>
              <a:xfrm>
                <a:off x="946865" y="2174775"/>
                <a:ext cx="124500" cy="143700"/>
              </a:xfrm>
              <a:prstGeom prst="star6">
                <a:avLst>
                  <a:gd fmla="val 28868" name="adj"/>
                  <a:gd fmla="val 115470" name="hf"/>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78"/>
              <p:cNvSpPr/>
              <p:nvPr/>
            </p:nvSpPr>
            <p:spPr>
              <a:xfrm>
                <a:off x="2024551" y="2174775"/>
                <a:ext cx="124500" cy="143700"/>
              </a:xfrm>
              <a:prstGeom prst="star6">
                <a:avLst>
                  <a:gd fmla="val 28868" name="adj"/>
                  <a:gd fmla="val 115470" name="hf"/>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534" name="Google Shape;1534;p78"/>
          <p:cNvSpPr/>
          <p:nvPr/>
        </p:nvSpPr>
        <p:spPr>
          <a:xfrm>
            <a:off x="3576126" y="1491825"/>
            <a:ext cx="124500" cy="143700"/>
          </a:xfrm>
          <a:prstGeom prst="star6">
            <a:avLst>
              <a:gd fmla="val 28868" name="adj"/>
              <a:gd fmla="val 115470" name="hf"/>
            </a:avLst>
          </a:prstGeom>
          <a:solidFill>
            <a:srgbClr val="F6B2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78"/>
          <p:cNvSpPr/>
          <p:nvPr/>
        </p:nvSpPr>
        <p:spPr>
          <a:xfrm>
            <a:off x="3576126" y="1957047"/>
            <a:ext cx="124500" cy="143700"/>
          </a:xfrm>
          <a:prstGeom prst="star6">
            <a:avLst>
              <a:gd fmla="val 28868" name="adj"/>
              <a:gd fmla="val 115470" name="hf"/>
            </a:avLst>
          </a:prstGeom>
          <a:solidFill>
            <a:srgbClr val="F6B2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78"/>
          <p:cNvSpPr/>
          <p:nvPr/>
        </p:nvSpPr>
        <p:spPr>
          <a:xfrm>
            <a:off x="3576126" y="2396284"/>
            <a:ext cx="124500" cy="143700"/>
          </a:xfrm>
          <a:prstGeom prst="star6">
            <a:avLst>
              <a:gd fmla="val 28868" name="adj"/>
              <a:gd fmla="val 115470" name="hf"/>
            </a:avLst>
          </a:prstGeom>
          <a:solidFill>
            <a:srgbClr val="F6B2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78"/>
          <p:cNvSpPr/>
          <p:nvPr/>
        </p:nvSpPr>
        <p:spPr>
          <a:xfrm>
            <a:off x="3576126" y="3320625"/>
            <a:ext cx="124500" cy="143700"/>
          </a:xfrm>
          <a:prstGeom prst="star6">
            <a:avLst>
              <a:gd fmla="val 28868" name="adj"/>
              <a:gd fmla="val 115470" name="hf"/>
            </a:avLst>
          </a:prstGeom>
          <a:solidFill>
            <a:srgbClr val="F6B2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78"/>
          <p:cNvSpPr/>
          <p:nvPr/>
        </p:nvSpPr>
        <p:spPr>
          <a:xfrm>
            <a:off x="3576126" y="3777825"/>
            <a:ext cx="124500" cy="143700"/>
          </a:xfrm>
          <a:prstGeom prst="star6">
            <a:avLst>
              <a:gd fmla="val 28868" name="adj"/>
              <a:gd fmla="val 115470" name="hf"/>
            </a:avLst>
          </a:prstGeom>
          <a:solidFill>
            <a:srgbClr val="F6B2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78"/>
          <p:cNvSpPr txBox="1"/>
          <p:nvPr>
            <p:ph idx="1" type="body"/>
          </p:nvPr>
        </p:nvSpPr>
        <p:spPr>
          <a:xfrm>
            <a:off x="4121700" y="1152475"/>
            <a:ext cx="47481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a:t>Correlations between SNPs reflect shared descent</a:t>
            </a:r>
            <a:endParaRPr/>
          </a:p>
          <a:p>
            <a:pPr indent="0" lvl="0" marL="0" rtl="0" algn="l">
              <a:spcBef>
                <a:spcPts val="1200"/>
              </a:spcBef>
              <a:spcAft>
                <a:spcPts val="0"/>
              </a:spcAft>
              <a:buNone/>
            </a:pPr>
            <a:r>
              <a:rPr lang="en"/>
              <a:t>In asexual organisms, SNPs stay correlated</a:t>
            </a:r>
            <a:endParaRPr/>
          </a:p>
          <a:p>
            <a:pPr indent="0" lvl="0" marL="0" rtl="0" algn="l">
              <a:spcBef>
                <a:spcPts val="1200"/>
              </a:spcBef>
              <a:spcAft>
                <a:spcPts val="1200"/>
              </a:spcAft>
              <a:buNone/>
            </a:pPr>
            <a:r>
              <a:rPr lang="en"/>
              <a:t>SNPs that are </a:t>
            </a:r>
            <a:r>
              <a:rPr i="1" lang="en"/>
              <a:t>not</a:t>
            </a:r>
            <a:r>
              <a:rPr lang="en"/>
              <a:t> correlated reflect recombination</a:t>
            </a:r>
            <a:endParaRPr/>
          </a:p>
        </p:txBody>
      </p:sp>
      <p:sp>
        <p:nvSpPr>
          <p:cNvPr id="1540" name="Google Shape;1540;p78"/>
          <p:cNvSpPr/>
          <p:nvPr/>
        </p:nvSpPr>
        <p:spPr>
          <a:xfrm>
            <a:off x="2874025" y="1320750"/>
            <a:ext cx="195300" cy="3199500"/>
          </a:xfrm>
          <a:prstGeom prst="rect">
            <a:avLst/>
          </a:prstGeom>
          <a:solidFill>
            <a:srgbClr val="FFFFFF">
              <a:alpha val="77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7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542" name="Google Shape;1542;p78"/>
          <p:cNvSpPr txBox="1"/>
          <p:nvPr>
            <p:ph type="title"/>
          </p:nvPr>
        </p:nvSpPr>
        <p:spPr>
          <a:xfrm>
            <a:off x="311700" y="445025"/>
            <a:ext cx="35445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Population genetics</a:t>
            </a:r>
            <a:endParaRPr/>
          </a:p>
        </p:txBody>
      </p:sp>
      <p:sp>
        <p:nvSpPr>
          <p:cNvPr id="1543" name="Google Shape;1543;p78"/>
          <p:cNvSpPr txBox="1"/>
          <p:nvPr>
            <p:ph type="title"/>
          </p:nvPr>
        </p:nvSpPr>
        <p:spPr>
          <a:xfrm>
            <a:off x="4121700" y="445025"/>
            <a:ext cx="35445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Linkage disequilibrium</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7" name="Shape 1547"/>
        <p:cNvGrpSpPr/>
        <p:nvPr/>
      </p:nvGrpSpPr>
      <p:grpSpPr>
        <a:xfrm>
          <a:off x="0" y="0"/>
          <a:ext cx="0" cy="0"/>
          <a:chOff x="0" y="0"/>
          <a:chExt cx="0" cy="0"/>
        </a:xfrm>
      </p:grpSpPr>
      <p:grpSp>
        <p:nvGrpSpPr>
          <p:cNvPr id="1548" name="Google Shape;1548;p79"/>
          <p:cNvGrpSpPr/>
          <p:nvPr/>
        </p:nvGrpSpPr>
        <p:grpSpPr>
          <a:xfrm>
            <a:off x="743100" y="1491825"/>
            <a:ext cx="3069600" cy="143700"/>
            <a:chOff x="666900" y="1644225"/>
            <a:chExt cx="3069600" cy="143700"/>
          </a:xfrm>
        </p:grpSpPr>
        <p:cxnSp>
          <p:nvCxnSpPr>
            <p:cNvPr id="1549" name="Google Shape;1549;p79"/>
            <p:cNvCxnSpPr/>
            <p:nvPr/>
          </p:nvCxnSpPr>
          <p:spPr>
            <a:xfrm>
              <a:off x="666900" y="1716075"/>
              <a:ext cx="3069600" cy="0"/>
            </a:xfrm>
            <a:prstGeom prst="straightConnector1">
              <a:avLst/>
            </a:prstGeom>
            <a:noFill/>
            <a:ln cap="flat" cmpd="sng" w="76200">
              <a:solidFill>
                <a:srgbClr val="3C78D8"/>
              </a:solidFill>
              <a:prstDash val="solid"/>
              <a:round/>
              <a:headEnd len="med" w="med" type="none"/>
              <a:tailEnd len="med" w="med" type="none"/>
            </a:ln>
          </p:spPr>
        </p:cxnSp>
        <p:grpSp>
          <p:nvGrpSpPr>
            <p:cNvPr id="1550" name="Google Shape;1550;p79"/>
            <p:cNvGrpSpPr/>
            <p:nvPr/>
          </p:nvGrpSpPr>
          <p:grpSpPr>
            <a:xfrm>
              <a:off x="898240" y="1644225"/>
              <a:ext cx="1202186" cy="143700"/>
              <a:chOff x="946865" y="2174775"/>
              <a:chExt cx="1202186" cy="143700"/>
            </a:xfrm>
          </p:grpSpPr>
          <p:sp>
            <p:nvSpPr>
              <p:cNvPr id="1551" name="Google Shape;1551;p79"/>
              <p:cNvSpPr/>
              <p:nvPr/>
            </p:nvSpPr>
            <p:spPr>
              <a:xfrm>
                <a:off x="946865" y="2174775"/>
                <a:ext cx="124500" cy="143700"/>
              </a:xfrm>
              <a:prstGeom prst="star6">
                <a:avLst>
                  <a:gd fmla="val 28868" name="adj"/>
                  <a:gd fmla="val 115470" name="hf"/>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79"/>
              <p:cNvSpPr/>
              <p:nvPr/>
            </p:nvSpPr>
            <p:spPr>
              <a:xfrm>
                <a:off x="2024551" y="2174775"/>
                <a:ext cx="124500" cy="143700"/>
              </a:xfrm>
              <a:prstGeom prst="star6">
                <a:avLst>
                  <a:gd fmla="val 28868" name="adj"/>
                  <a:gd fmla="val 115470" name="hf"/>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cxnSp>
        <p:nvCxnSpPr>
          <p:cNvPr id="1553" name="Google Shape;1553;p79"/>
          <p:cNvCxnSpPr/>
          <p:nvPr/>
        </p:nvCxnSpPr>
        <p:spPr>
          <a:xfrm>
            <a:off x="743100" y="2020875"/>
            <a:ext cx="3069600" cy="0"/>
          </a:xfrm>
          <a:prstGeom prst="straightConnector1">
            <a:avLst/>
          </a:prstGeom>
          <a:noFill/>
          <a:ln cap="flat" cmpd="sng" w="76200">
            <a:solidFill>
              <a:srgbClr val="3C78D8"/>
            </a:solidFill>
            <a:prstDash val="solid"/>
            <a:round/>
            <a:headEnd len="med" w="med" type="none"/>
            <a:tailEnd len="med" w="med" type="none"/>
          </a:ln>
        </p:spPr>
      </p:cxnSp>
      <p:cxnSp>
        <p:nvCxnSpPr>
          <p:cNvPr id="1554" name="Google Shape;1554;p79"/>
          <p:cNvCxnSpPr/>
          <p:nvPr/>
        </p:nvCxnSpPr>
        <p:spPr>
          <a:xfrm>
            <a:off x="743100" y="2478075"/>
            <a:ext cx="3069600" cy="0"/>
          </a:xfrm>
          <a:prstGeom prst="straightConnector1">
            <a:avLst/>
          </a:prstGeom>
          <a:noFill/>
          <a:ln cap="flat" cmpd="sng" w="76200">
            <a:solidFill>
              <a:srgbClr val="3C78D8"/>
            </a:solidFill>
            <a:prstDash val="solid"/>
            <a:round/>
            <a:headEnd len="med" w="med" type="none"/>
            <a:tailEnd len="med" w="med" type="none"/>
          </a:ln>
        </p:spPr>
      </p:cxnSp>
      <p:grpSp>
        <p:nvGrpSpPr>
          <p:cNvPr id="1555" name="Google Shape;1555;p79"/>
          <p:cNvGrpSpPr/>
          <p:nvPr/>
        </p:nvGrpSpPr>
        <p:grpSpPr>
          <a:xfrm>
            <a:off x="743100" y="2863425"/>
            <a:ext cx="3069600" cy="143700"/>
            <a:chOff x="666900" y="1644225"/>
            <a:chExt cx="3069600" cy="143700"/>
          </a:xfrm>
        </p:grpSpPr>
        <p:cxnSp>
          <p:nvCxnSpPr>
            <p:cNvPr id="1556" name="Google Shape;1556;p79"/>
            <p:cNvCxnSpPr/>
            <p:nvPr/>
          </p:nvCxnSpPr>
          <p:spPr>
            <a:xfrm>
              <a:off x="666900" y="1716075"/>
              <a:ext cx="3069600" cy="0"/>
            </a:xfrm>
            <a:prstGeom prst="straightConnector1">
              <a:avLst/>
            </a:prstGeom>
            <a:noFill/>
            <a:ln cap="flat" cmpd="sng" w="76200">
              <a:solidFill>
                <a:srgbClr val="3C78D8"/>
              </a:solidFill>
              <a:prstDash val="solid"/>
              <a:round/>
              <a:headEnd len="med" w="med" type="none"/>
              <a:tailEnd len="med" w="med" type="none"/>
            </a:ln>
          </p:spPr>
        </p:cxnSp>
        <p:grpSp>
          <p:nvGrpSpPr>
            <p:cNvPr id="1557" name="Google Shape;1557;p79"/>
            <p:cNvGrpSpPr/>
            <p:nvPr/>
          </p:nvGrpSpPr>
          <p:grpSpPr>
            <a:xfrm>
              <a:off x="898240" y="1644225"/>
              <a:ext cx="1202186" cy="143700"/>
              <a:chOff x="946865" y="2174775"/>
              <a:chExt cx="1202186" cy="143700"/>
            </a:xfrm>
          </p:grpSpPr>
          <p:sp>
            <p:nvSpPr>
              <p:cNvPr id="1558" name="Google Shape;1558;p79"/>
              <p:cNvSpPr/>
              <p:nvPr/>
            </p:nvSpPr>
            <p:spPr>
              <a:xfrm>
                <a:off x="946865" y="2174775"/>
                <a:ext cx="124500" cy="143700"/>
              </a:xfrm>
              <a:prstGeom prst="star6">
                <a:avLst>
                  <a:gd fmla="val 28868" name="adj"/>
                  <a:gd fmla="val 115470" name="hf"/>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79"/>
              <p:cNvSpPr/>
              <p:nvPr/>
            </p:nvSpPr>
            <p:spPr>
              <a:xfrm>
                <a:off x="2024551" y="2174775"/>
                <a:ext cx="124500" cy="143700"/>
              </a:xfrm>
              <a:prstGeom prst="star6">
                <a:avLst>
                  <a:gd fmla="val 28868" name="adj"/>
                  <a:gd fmla="val 115470" name="hf"/>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cxnSp>
        <p:nvCxnSpPr>
          <p:cNvPr id="1560" name="Google Shape;1560;p79"/>
          <p:cNvCxnSpPr/>
          <p:nvPr/>
        </p:nvCxnSpPr>
        <p:spPr>
          <a:xfrm>
            <a:off x="743100" y="3392475"/>
            <a:ext cx="3069600" cy="0"/>
          </a:xfrm>
          <a:prstGeom prst="straightConnector1">
            <a:avLst/>
          </a:prstGeom>
          <a:noFill/>
          <a:ln cap="flat" cmpd="sng" w="76200">
            <a:solidFill>
              <a:srgbClr val="3C78D8"/>
            </a:solidFill>
            <a:prstDash val="solid"/>
            <a:round/>
            <a:headEnd len="med" w="med" type="none"/>
            <a:tailEnd len="med" w="med" type="none"/>
          </a:ln>
        </p:spPr>
      </p:cxnSp>
      <p:grpSp>
        <p:nvGrpSpPr>
          <p:cNvPr id="1561" name="Google Shape;1561;p79"/>
          <p:cNvGrpSpPr/>
          <p:nvPr/>
        </p:nvGrpSpPr>
        <p:grpSpPr>
          <a:xfrm>
            <a:off x="743100" y="3777825"/>
            <a:ext cx="3069600" cy="143700"/>
            <a:chOff x="666900" y="1644225"/>
            <a:chExt cx="3069600" cy="143700"/>
          </a:xfrm>
        </p:grpSpPr>
        <p:cxnSp>
          <p:nvCxnSpPr>
            <p:cNvPr id="1562" name="Google Shape;1562;p79"/>
            <p:cNvCxnSpPr/>
            <p:nvPr/>
          </p:nvCxnSpPr>
          <p:spPr>
            <a:xfrm>
              <a:off x="666900" y="1716075"/>
              <a:ext cx="3069600" cy="0"/>
            </a:xfrm>
            <a:prstGeom prst="straightConnector1">
              <a:avLst/>
            </a:prstGeom>
            <a:noFill/>
            <a:ln cap="flat" cmpd="sng" w="76200">
              <a:solidFill>
                <a:srgbClr val="3C78D8"/>
              </a:solidFill>
              <a:prstDash val="solid"/>
              <a:round/>
              <a:headEnd len="med" w="med" type="none"/>
              <a:tailEnd len="med" w="med" type="none"/>
            </a:ln>
          </p:spPr>
        </p:cxnSp>
        <p:sp>
          <p:nvSpPr>
            <p:cNvPr id="1563" name="Google Shape;1563;p79"/>
            <p:cNvSpPr/>
            <p:nvPr/>
          </p:nvSpPr>
          <p:spPr>
            <a:xfrm>
              <a:off x="898240" y="1644225"/>
              <a:ext cx="124500" cy="143700"/>
            </a:xfrm>
            <a:prstGeom prst="star6">
              <a:avLst>
                <a:gd fmla="val 28868" name="adj"/>
                <a:gd fmla="val 115470" name="hf"/>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64" name="Google Shape;1564;p79"/>
          <p:cNvGrpSpPr/>
          <p:nvPr/>
        </p:nvGrpSpPr>
        <p:grpSpPr>
          <a:xfrm>
            <a:off x="743100" y="4235025"/>
            <a:ext cx="3069600" cy="143700"/>
            <a:chOff x="666900" y="1644225"/>
            <a:chExt cx="3069600" cy="143700"/>
          </a:xfrm>
        </p:grpSpPr>
        <p:cxnSp>
          <p:nvCxnSpPr>
            <p:cNvPr id="1565" name="Google Shape;1565;p79"/>
            <p:cNvCxnSpPr/>
            <p:nvPr/>
          </p:nvCxnSpPr>
          <p:spPr>
            <a:xfrm>
              <a:off x="666900" y="1716075"/>
              <a:ext cx="3069600" cy="0"/>
            </a:xfrm>
            <a:prstGeom prst="straightConnector1">
              <a:avLst/>
            </a:prstGeom>
            <a:noFill/>
            <a:ln cap="flat" cmpd="sng" w="76200">
              <a:solidFill>
                <a:srgbClr val="3C78D8"/>
              </a:solidFill>
              <a:prstDash val="solid"/>
              <a:round/>
              <a:headEnd len="med" w="med" type="none"/>
              <a:tailEnd len="med" w="med" type="none"/>
            </a:ln>
          </p:spPr>
        </p:cxnSp>
        <p:grpSp>
          <p:nvGrpSpPr>
            <p:cNvPr id="1566" name="Google Shape;1566;p79"/>
            <p:cNvGrpSpPr/>
            <p:nvPr/>
          </p:nvGrpSpPr>
          <p:grpSpPr>
            <a:xfrm>
              <a:off x="898240" y="1644225"/>
              <a:ext cx="1202186" cy="143700"/>
              <a:chOff x="946865" y="2174775"/>
              <a:chExt cx="1202186" cy="143700"/>
            </a:xfrm>
          </p:grpSpPr>
          <p:sp>
            <p:nvSpPr>
              <p:cNvPr id="1567" name="Google Shape;1567;p79"/>
              <p:cNvSpPr/>
              <p:nvPr/>
            </p:nvSpPr>
            <p:spPr>
              <a:xfrm>
                <a:off x="946865" y="2174775"/>
                <a:ext cx="124500" cy="143700"/>
              </a:xfrm>
              <a:prstGeom prst="star6">
                <a:avLst>
                  <a:gd fmla="val 28868" name="adj"/>
                  <a:gd fmla="val 115470" name="hf"/>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79"/>
              <p:cNvSpPr/>
              <p:nvPr/>
            </p:nvSpPr>
            <p:spPr>
              <a:xfrm>
                <a:off x="2024551" y="2174775"/>
                <a:ext cx="124500" cy="143700"/>
              </a:xfrm>
              <a:prstGeom prst="star6">
                <a:avLst>
                  <a:gd fmla="val 28868" name="adj"/>
                  <a:gd fmla="val 115470" name="hf"/>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569" name="Google Shape;1569;p79"/>
          <p:cNvSpPr txBox="1"/>
          <p:nvPr>
            <p:ph idx="1" type="body"/>
          </p:nvPr>
        </p:nvSpPr>
        <p:spPr>
          <a:xfrm>
            <a:off x="4121700" y="1152475"/>
            <a:ext cx="47481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Correlations between SNPs reflect shared descent</a:t>
            </a:r>
            <a:endParaRPr/>
          </a:p>
          <a:p>
            <a:pPr indent="0" lvl="0" marL="0" rtl="0" algn="l">
              <a:spcBef>
                <a:spcPts val="1200"/>
              </a:spcBef>
              <a:spcAft>
                <a:spcPts val="0"/>
              </a:spcAft>
              <a:buNone/>
            </a:pPr>
            <a:r>
              <a:rPr lang="en"/>
              <a:t>In asexual organisms, SNPs stay correlated</a:t>
            </a:r>
            <a:endParaRPr/>
          </a:p>
          <a:p>
            <a:pPr indent="0" lvl="0" marL="0" rtl="0" algn="l">
              <a:spcBef>
                <a:spcPts val="1200"/>
              </a:spcBef>
              <a:spcAft>
                <a:spcPts val="0"/>
              </a:spcAft>
              <a:buNone/>
            </a:pPr>
            <a:r>
              <a:rPr lang="en"/>
              <a:t>SNPs that are </a:t>
            </a:r>
            <a:r>
              <a:rPr i="1" lang="en"/>
              <a:t>not</a:t>
            </a:r>
            <a:r>
              <a:rPr lang="en"/>
              <a:t> correlated reflect recombination</a:t>
            </a:r>
            <a:endParaRPr/>
          </a:p>
          <a:p>
            <a:pPr indent="0" lvl="0" marL="0" rtl="0" algn="l">
              <a:spcBef>
                <a:spcPts val="1200"/>
              </a:spcBef>
              <a:spcAft>
                <a:spcPts val="1200"/>
              </a:spcAft>
              <a:buNone/>
            </a:pPr>
            <a:r>
              <a:rPr lang="en"/>
              <a:t>We can see greater chance of recombination occurring between SNPs that are farther apart in the genome</a:t>
            </a:r>
            <a:endParaRPr/>
          </a:p>
        </p:txBody>
      </p:sp>
      <p:cxnSp>
        <p:nvCxnSpPr>
          <p:cNvPr id="1570" name="Google Shape;1570;p79"/>
          <p:cNvCxnSpPr/>
          <p:nvPr/>
        </p:nvCxnSpPr>
        <p:spPr>
          <a:xfrm>
            <a:off x="874300" y="4790050"/>
            <a:ext cx="2743800" cy="0"/>
          </a:xfrm>
          <a:prstGeom prst="straightConnector1">
            <a:avLst/>
          </a:prstGeom>
          <a:noFill/>
          <a:ln cap="flat" cmpd="sng" w="38100">
            <a:solidFill>
              <a:srgbClr val="666666"/>
            </a:solidFill>
            <a:prstDash val="solid"/>
            <a:round/>
            <a:headEnd len="med" w="med" type="triangle"/>
            <a:tailEnd len="med" w="med" type="triangle"/>
          </a:ln>
        </p:spPr>
      </p:cxnSp>
      <p:sp>
        <p:nvSpPr>
          <p:cNvPr id="1571" name="Google Shape;1571;p79"/>
          <p:cNvSpPr/>
          <p:nvPr/>
        </p:nvSpPr>
        <p:spPr>
          <a:xfrm>
            <a:off x="3576126" y="1491825"/>
            <a:ext cx="124500" cy="143700"/>
          </a:xfrm>
          <a:prstGeom prst="star6">
            <a:avLst>
              <a:gd fmla="val 28868" name="adj"/>
              <a:gd fmla="val 115470" name="hf"/>
            </a:avLst>
          </a:prstGeom>
          <a:solidFill>
            <a:srgbClr val="F6B2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79"/>
          <p:cNvSpPr/>
          <p:nvPr/>
        </p:nvSpPr>
        <p:spPr>
          <a:xfrm>
            <a:off x="3576126" y="1957047"/>
            <a:ext cx="124500" cy="143700"/>
          </a:xfrm>
          <a:prstGeom prst="star6">
            <a:avLst>
              <a:gd fmla="val 28868" name="adj"/>
              <a:gd fmla="val 115470" name="hf"/>
            </a:avLst>
          </a:prstGeom>
          <a:solidFill>
            <a:srgbClr val="F6B2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79"/>
          <p:cNvSpPr/>
          <p:nvPr/>
        </p:nvSpPr>
        <p:spPr>
          <a:xfrm>
            <a:off x="3576126" y="2396284"/>
            <a:ext cx="124500" cy="143700"/>
          </a:xfrm>
          <a:prstGeom prst="star6">
            <a:avLst>
              <a:gd fmla="val 28868" name="adj"/>
              <a:gd fmla="val 115470" name="hf"/>
            </a:avLst>
          </a:prstGeom>
          <a:solidFill>
            <a:srgbClr val="F6B2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79"/>
          <p:cNvSpPr/>
          <p:nvPr/>
        </p:nvSpPr>
        <p:spPr>
          <a:xfrm>
            <a:off x="3576126" y="3320625"/>
            <a:ext cx="124500" cy="143700"/>
          </a:xfrm>
          <a:prstGeom prst="star6">
            <a:avLst>
              <a:gd fmla="val 28868" name="adj"/>
              <a:gd fmla="val 115470" name="hf"/>
            </a:avLst>
          </a:prstGeom>
          <a:solidFill>
            <a:srgbClr val="F6B2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79"/>
          <p:cNvSpPr/>
          <p:nvPr/>
        </p:nvSpPr>
        <p:spPr>
          <a:xfrm>
            <a:off x="3576126" y="3777825"/>
            <a:ext cx="124500" cy="143700"/>
          </a:xfrm>
          <a:prstGeom prst="star6">
            <a:avLst>
              <a:gd fmla="val 28868" name="adj"/>
              <a:gd fmla="val 115470" name="hf"/>
            </a:avLst>
          </a:prstGeom>
          <a:solidFill>
            <a:srgbClr val="F6B2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79"/>
          <p:cNvSpPr/>
          <p:nvPr/>
        </p:nvSpPr>
        <p:spPr>
          <a:xfrm>
            <a:off x="2874025" y="1320750"/>
            <a:ext cx="195300" cy="3199500"/>
          </a:xfrm>
          <a:prstGeom prst="rect">
            <a:avLst/>
          </a:prstGeom>
          <a:solidFill>
            <a:srgbClr val="FFFFFF">
              <a:alpha val="77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7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578" name="Google Shape;1578;p79"/>
          <p:cNvSpPr txBox="1"/>
          <p:nvPr>
            <p:ph type="title"/>
          </p:nvPr>
        </p:nvSpPr>
        <p:spPr>
          <a:xfrm>
            <a:off x="311700" y="445025"/>
            <a:ext cx="35445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Population genetics</a:t>
            </a:r>
            <a:endParaRPr/>
          </a:p>
        </p:txBody>
      </p:sp>
      <p:sp>
        <p:nvSpPr>
          <p:cNvPr id="1579" name="Google Shape;1579;p79"/>
          <p:cNvSpPr txBox="1"/>
          <p:nvPr>
            <p:ph type="title"/>
          </p:nvPr>
        </p:nvSpPr>
        <p:spPr>
          <a:xfrm>
            <a:off x="4121700" y="445025"/>
            <a:ext cx="35445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Linkage disequilibrium</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3" name="Shape 1583"/>
        <p:cNvGrpSpPr/>
        <p:nvPr/>
      </p:nvGrpSpPr>
      <p:grpSpPr>
        <a:xfrm>
          <a:off x="0" y="0"/>
          <a:ext cx="0" cy="0"/>
          <a:chOff x="0" y="0"/>
          <a:chExt cx="0" cy="0"/>
        </a:xfrm>
      </p:grpSpPr>
      <p:grpSp>
        <p:nvGrpSpPr>
          <p:cNvPr id="1584" name="Google Shape;1584;p80"/>
          <p:cNvGrpSpPr/>
          <p:nvPr/>
        </p:nvGrpSpPr>
        <p:grpSpPr>
          <a:xfrm>
            <a:off x="4388599" y="1116925"/>
            <a:ext cx="3830124" cy="3321850"/>
            <a:chOff x="4388599" y="1116925"/>
            <a:chExt cx="3830124" cy="3321850"/>
          </a:xfrm>
        </p:grpSpPr>
        <p:pic>
          <p:nvPicPr>
            <p:cNvPr id="1585" name="Google Shape;1585;p80"/>
            <p:cNvPicPr preferRelativeResize="0"/>
            <p:nvPr/>
          </p:nvPicPr>
          <p:blipFill rotWithShape="1">
            <a:blip r:embed="rId3">
              <a:alphaModFix/>
            </a:blip>
            <a:srcRect b="0" l="0" r="23153" t="0"/>
            <a:stretch/>
          </p:blipFill>
          <p:spPr>
            <a:xfrm>
              <a:off x="4388599" y="1116925"/>
              <a:ext cx="3830124" cy="3321850"/>
            </a:xfrm>
            <a:prstGeom prst="rect">
              <a:avLst/>
            </a:prstGeom>
            <a:noFill/>
            <a:ln>
              <a:noFill/>
            </a:ln>
          </p:spPr>
        </p:pic>
        <p:sp>
          <p:nvSpPr>
            <p:cNvPr id="1586" name="Google Shape;1586;p80"/>
            <p:cNvSpPr/>
            <p:nvPr/>
          </p:nvSpPr>
          <p:spPr>
            <a:xfrm>
              <a:off x="5025575" y="1578425"/>
              <a:ext cx="3066300" cy="24039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87" name="Google Shape;1587;p8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588" name="Google Shape;1588;p80"/>
          <p:cNvSpPr txBox="1"/>
          <p:nvPr>
            <p:ph type="title"/>
          </p:nvPr>
        </p:nvSpPr>
        <p:spPr>
          <a:xfrm>
            <a:off x="311700" y="445025"/>
            <a:ext cx="35445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Population genetics</a:t>
            </a:r>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2" name="Shape 1592"/>
        <p:cNvGrpSpPr/>
        <p:nvPr/>
      </p:nvGrpSpPr>
      <p:grpSpPr>
        <a:xfrm>
          <a:off x="0" y="0"/>
          <a:ext cx="0" cy="0"/>
          <a:chOff x="0" y="0"/>
          <a:chExt cx="0" cy="0"/>
        </a:xfrm>
      </p:grpSpPr>
      <p:grpSp>
        <p:nvGrpSpPr>
          <p:cNvPr id="1593" name="Google Shape;1593;p81"/>
          <p:cNvGrpSpPr/>
          <p:nvPr/>
        </p:nvGrpSpPr>
        <p:grpSpPr>
          <a:xfrm>
            <a:off x="4388599" y="1116925"/>
            <a:ext cx="3830124" cy="3321850"/>
            <a:chOff x="4388599" y="1116925"/>
            <a:chExt cx="3830124" cy="3321850"/>
          </a:xfrm>
        </p:grpSpPr>
        <p:pic>
          <p:nvPicPr>
            <p:cNvPr id="1594" name="Google Shape;1594;p81"/>
            <p:cNvPicPr preferRelativeResize="0"/>
            <p:nvPr/>
          </p:nvPicPr>
          <p:blipFill rotWithShape="1">
            <a:blip r:embed="rId3">
              <a:alphaModFix/>
            </a:blip>
            <a:srcRect b="0" l="0" r="23153" t="0"/>
            <a:stretch/>
          </p:blipFill>
          <p:spPr>
            <a:xfrm>
              <a:off x="4388599" y="1116925"/>
              <a:ext cx="3830124" cy="3321850"/>
            </a:xfrm>
            <a:prstGeom prst="rect">
              <a:avLst/>
            </a:prstGeom>
            <a:noFill/>
            <a:ln>
              <a:noFill/>
            </a:ln>
          </p:spPr>
        </p:pic>
        <p:sp>
          <p:nvSpPr>
            <p:cNvPr id="1595" name="Google Shape;1595;p81"/>
            <p:cNvSpPr/>
            <p:nvPr/>
          </p:nvSpPr>
          <p:spPr>
            <a:xfrm>
              <a:off x="5025575" y="1578425"/>
              <a:ext cx="3066300" cy="24039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96" name="Google Shape;1596;p8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597" name="Google Shape;1597;p81"/>
          <p:cNvSpPr txBox="1"/>
          <p:nvPr>
            <p:ph type="title"/>
          </p:nvPr>
        </p:nvSpPr>
        <p:spPr>
          <a:xfrm>
            <a:off x="311700" y="445025"/>
            <a:ext cx="35445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Population genetics</a:t>
            </a:r>
            <a:endParaRPr/>
          </a:p>
        </p:txBody>
      </p:sp>
      <p:sp>
        <p:nvSpPr>
          <p:cNvPr id="1598" name="Google Shape;1598;p81"/>
          <p:cNvSpPr/>
          <p:nvPr/>
        </p:nvSpPr>
        <p:spPr>
          <a:xfrm rot="10800000">
            <a:off x="5625913" y="2111716"/>
            <a:ext cx="134400" cy="134400"/>
          </a:xfrm>
          <a:prstGeom prst="ellipse">
            <a:avLst/>
          </a:prstGeom>
          <a:solidFill>
            <a:srgbClr val="99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99" name="Google Shape;1599;p81"/>
          <p:cNvCxnSpPr/>
          <p:nvPr/>
        </p:nvCxnSpPr>
        <p:spPr>
          <a:xfrm rot="10800000">
            <a:off x="5911225" y="2178936"/>
            <a:ext cx="413400" cy="0"/>
          </a:xfrm>
          <a:prstGeom prst="straightConnector1">
            <a:avLst/>
          </a:prstGeom>
          <a:noFill/>
          <a:ln cap="flat" cmpd="sng" w="38100">
            <a:solidFill>
              <a:srgbClr val="CC0000"/>
            </a:solidFill>
            <a:prstDash val="solid"/>
            <a:round/>
            <a:headEnd len="med" w="med" type="none"/>
            <a:tailEnd len="med" w="med" type="triangle"/>
          </a:ln>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pic>
        <p:nvPicPr>
          <p:cNvPr id="101" name="Google Shape;101;p19"/>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102" name="Google Shape;102;p19"/>
          <p:cNvSpPr txBox="1"/>
          <p:nvPr>
            <p:ph idx="1" type="body"/>
          </p:nvPr>
        </p:nvSpPr>
        <p:spPr>
          <a:xfrm>
            <a:off x="311700" y="1152475"/>
            <a:ext cx="3999900" cy="3416400"/>
          </a:xfrm>
          <a:prstGeom prst="rect">
            <a:avLst/>
          </a:prstGeom>
          <a:solidFill>
            <a:srgbClr val="F0F0F0">
              <a:alpha val="82680"/>
            </a:srgbClr>
          </a:solidFill>
        </p:spPr>
        <p:txBody>
          <a:bodyPr anchorCtr="0" anchor="t" bIns="91425" lIns="91425" spcFirstLastPara="1" rIns="91425" wrap="square" tIns="91425">
            <a:normAutofit/>
          </a:bodyPr>
          <a:lstStyle/>
          <a:p>
            <a:pPr indent="0" lvl="0" marL="0" rtl="0" algn="l">
              <a:spcBef>
                <a:spcPts val="0"/>
              </a:spcBef>
              <a:spcAft>
                <a:spcPts val="0"/>
              </a:spcAft>
              <a:buNone/>
            </a:pPr>
            <a:r>
              <a:rPr lang="en" sz="2400">
                <a:solidFill>
                  <a:schemeClr val="dk1"/>
                </a:solidFill>
              </a:rPr>
              <a:t>Important:</a:t>
            </a:r>
            <a:endParaRPr sz="2000">
              <a:solidFill>
                <a:schemeClr val="dk1"/>
              </a:solidFill>
            </a:endParaRPr>
          </a:p>
          <a:p>
            <a:pPr indent="-355600" lvl="0" marL="457200" rtl="0" algn="l">
              <a:spcBef>
                <a:spcPts val="1200"/>
              </a:spcBef>
              <a:spcAft>
                <a:spcPts val="0"/>
              </a:spcAft>
              <a:buClr>
                <a:schemeClr val="dk1"/>
              </a:buClr>
              <a:buSzPts val="2000"/>
              <a:buChar char="●"/>
            </a:pPr>
            <a:r>
              <a:rPr lang="en" sz="2000">
                <a:solidFill>
                  <a:schemeClr val="dk1"/>
                </a:solidFill>
              </a:rPr>
              <a:t>Digestion</a:t>
            </a:r>
            <a:endParaRPr sz="2000">
              <a:solidFill>
                <a:schemeClr val="dk1"/>
              </a:solidFill>
            </a:endParaRPr>
          </a:p>
          <a:p>
            <a:pPr indent="-355600" lvl="0" marL="457200" rtl="0" algn="l">
              <a:spcBef>
                <a:spcPts val="0"/>
              </a:spcBef>
              <a:spcAft>
                <a:spcPts val="0"/>
              </a:spcAft>
              <a:buClr>
                <a:schemeClr val="dk1"/>
              </a:buClr>
              <a:buSzPts val="2000"/>
              <a:buChar char="●"/>
            </a:pPr>
            <a:r>
              <a:rPr lang="en" sz="2000">
                <a:solidFill>
                  <a:schemeClr val="dk1"/>
                </a:solidFill>
              </a:rPr>
              <a:t>Pathogen resistance</a:t>
            </a:r>
            <a:endParaRPr sz="2000">
              <a:solidFill>
                <a:schemeClr val="dk1"/>
              </a:solidFill>
            </a:endParaRPr>
          </a:p>
          <a:p>
            <a:pPr indent="-355600" lvl="0" marL="457200" rtl="0" algn="l">
              <a:spcBef>
                <a:spcPts val="0"/>
              </a:spcBef>
              <a:spcAft>
                <a:spcPts val="0"/>
              </a:spcAft>
              <a:buClr>
                <a:schemeClr val="dk1"/>
              </a:buClr>
              <a:buSzPts val="2000"/>
              <a:buChar char="●"/>
            </a:pPr>
            <a:r>
              <a:rPr lang="en" sz="2000">
                <a:solidFill>
                  <a:schemeClr val="dk1"/>
                </a:solidFill>
              </a:rPr>
              <a:t>Immune modulation</a:t>
            </a:r>
            <a:endParaRPr sz="2000">
              <a:solidFill>
                <a:schemeClr val="dk1"/>
              </a:solidFill>
            </a:endParaRPr>
          </a:p>
        </p:txBody>
      </p:sp>
      <p:sp>
        <p:nvSpPr>
          <p:cNvPr id="103" name="Google Shape;103;p19"/>
          <p:cNvSpPr txBox="1"/>
          <p:nvPr>
            <p:ph type="title"/>
          </p:nvPr>
        </p:nvSpPr>
        <p:spPr>
          <a:xfrm>
            <a:off x="311700" y="445025"/>
            <a:ext cx="8520600" cy="572700"/>
          </a:xfrm>
          <a:prstGeom prst="rect">
            <a:avLst/>
          </a:prstGeom>
          <a:solidFill>
            <a:srgbClr val="F0F0F0">
              <a:alpha val="82680"/>
            </a:srgbClr>
          </a:solidFill>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3000"/>
              <a:t>Human associated microbes are diverse and important</a:t>
            </a:r>
            <a:endParaRPr/>
          </a:p>
        </p:txBody>
      </p:sp>
      <p:sp>
        <p:nvSpPr>
          <p:cNvPr id="104" name="Google Shape;104;p19"/>
          <p:cNvSpPr txBox="1"/>
          <p:nvPr>
            <p:ph idx="1" type="body"/>
          </p:nvPr>
        </p:nvSpPr>
        <p:spPr>
          <a:xfrm>
            <a:off x="4832400" y="1152475"/>
            <a:ext cx="3999900" cy="3416400"/>
          </a:xfrm>
          <a:prstGeom prst="rect">
            <a:avLst/>
          </a:prstGeom>
          <a:solidFill>
            <a:srgbClr val="F0F0F0">
              <a:alpha val="82680"/>
            </a:srgbClr>
          </a:solidFill>
        </p:spPr>
        <p:txBody>
          <a:bodyPr anchorCtr="0" anchor="t" bIns="91425" lIns="91425" spcFirstLastPara="1" rIns="91425" wrap="square" tIns="91425">
            <a:normAutofit/>
          </a:bodyPr>
          <a:lstStyle/>
          <a:p>
            <a:pPr indent="0" lvl="0" marL="0" rtl="0" algn="l">
              <a:spcBef>
                <a:spcPts val="0"/>
              </a:spcBef>
              <a:spcAft>
                <a:spcPts val="0"/>
              </a:spcAft>
              <a:buNone/>
            </a:pPr>
            <a:r>
              <a:rPr lang="en" sz="2400">
                <a:solidFill>
                  <a:schemeClr val="dk1"/>
                </a:solidFill>
              </a:rPr>
              <a:t>Diverse:</a:t>
            </a:r>
            <a:endParaRPr sz="2400">
              <a:solidFill>
                <a:schemeClr val="dk1"/>
              </a:solidFill>
            </a:endParaRPr>
          </a:p>
          <a:p>
            <a:pPr indent="-355600" lvl="0" marL="457200" rtl="0" algn="l">
              <a:spcBef>
                <a:spcPts val="1200"/>
              </a:spcBef>
              <a:spcAft>
                <a:spcPts val="0"/>
              </a:spcAft>
              <a:buClr>
                <a:schemeClr val="dk1"/>
              </a:buClr>
              <a:buSzPts val="2000"/>
              <a:buChar char="●"/>
            </a:pPr>
            <a:r>
              <a:rPr lang="en" sz="2000">
                <a:solidFill>
                  <a:schemeClr val="dk1"/>
                </a:solidFill>
              </a:rPr>
              <a:t>Hundreds of bacterial species</a:t>
            </a:r>
            <a:endParaRPr sz="2000">
              <a:solidFill>
                <a:schemeClr val="dk1"/>
              </a:solidFill>
            </a:endParaRPr>
          </a:p>
          <a:p>
            <a:pPr indent="-355600" lvl="0" marL="457200" rtl="0" algn="l">
              <a:spcBef>
                <a:spcPts val="0"/>
              </a:spcBef>
              <a:spcAft>
                <a:spcPts val="0"/>
              </a:spcAft>
              <a:buClr>
                <a:schemeClr val="dk1"/>
              </a:buClr>
              <a:buSzPts val="2000"/>
              <a:buChar char="●"/>
            </a:pPr>
            <a:r>
              <a:rPr lang="en" sz="2000">
                <a:solidFill>
                  <a:schemeClr val="dk1"/>
                </a:solidFill>
              </a:rPr>
              <a:t>Also archaea, eukaryotes, and viruses</a:t>
            </a:r>
            <a:endParaRPr sz="2000">
              <a:solidFill>
                <a:schemeClr val="dk1"/>
              </a:solidFill>
            </a:endParaRPr>
          </a:p>
          <a:p>
            <a:pPr indent="-355600" lvl="0" marL="457200" rtl="0" algn="l">
              <a:spcBef>
                <a:spcPts val="0"/>
              </a:spcBef>
              <a:spcAft>
                <a:spcPts val="0"/>
              </a:spcAft>
              <a:buClr>
                <a:schemeClr val="dk1"/>
              </a:buClr>
              <a:buSzPts val="2000"/>
              <a:buChar char="●"/>
            </a:pPr>
            <a:r>
              <a:rPr lang="en" sz="2000">
                <a:solidFill>
                  <a:schemeClr val="dk1"/>
                </a:solidFill>
              </a:rPr>
              <a:t>High inter-individual variation</a:t>
            </a:r>
            <a:endParaRPr sz="2000">
              <a:solidFill>
                <a:schemeClr val="dk1"/>
              </a:solidFill>
            </a:endParaRPr>
          </a:p>
        </p:txBody>
      </p:sp>
      <p:sp>
        <p:nvSpPr>
          <p:cNvPr id="105" name="Google Shape;105;p1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3" name="Shape 1603"/>
        <p:cNvGrpSpPr/>
        <p:nvPr/>
      </p:nvGrpSpPr>
      <p:grpSpPr>
        <a:xfrm>
          <a:off x="0" y="0"/>
          <a:ext cx="0" cy="0"/>
          <a:chOff x="0" y="0"/>
          <a:chExt cx="0" cy="0"/>
        </a:xfrm>
      </p:grpSpPr>
      <p:grpSp>
        <p:nvGrpSpPr>
          <p:cNvPr id="1604" name="Google Shape;1604;p82"/>
          <p:cNvGrpSpPr/>
          <p:nvPr/>
        </p:nvGrpSpPr>
        <p:grpSpPr>
          <a:xfrm>
            <a:off x="4388599" y="1116925"/>
            <a:ext cx="3830124" cy="3321850"/>
            <a:chOff x="4388599" y="1116925"/>
            <a:chExt cx="3830124" cy="3321850"/>
          </a:xfrm>
        </p:grpSpPr>
        <p:pic>
          <p:nvPicPr>
            <p:cNvPr id="1605" name="Google Shape;1605;p82"/>
            <p:cNvPicPr preferRelativeResize="0"/>
            <p:nvPr/>
          </p:nvPicPr>
          <p:blipFill rotWithShape="1">
            <a:blip r:embed="rId3">
              <a:alphaModFix/>
            </a:blip>
            <a:srcRect b="0" l="0" r="23153" t="0"/>
            <a:stretch/>
          </p:blipFill>
          <p:spPr>
            <a:xfrm>
              <a:off x="4388599" y="1116925"/>
              <a:ext cx="3830124" cy="3321850"/>
            </a:xfrm>
            <a:prstGeom prst="rect">
              <a:avLst/>
            </a:prstGeom>
            <a:noFill/>
            <a:ln>
              <a:noFill/>
            </a:ln>
          </p:spPr>
        </p:pic>
        <p:sp>
          <p:nvSpPr>
            <p:cNvPr id="1606" name="Google Shape;1606;p82"/>
            <p:cNvSpPr/>
            <p:nvPr/>
          </p:nvSpPr>
          <p:spPr>
            <a:xfrm>
              <a:off x="5025575" y="1578425"/>
              <a:ext cx="3066300" cy="24039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607" name="Google Shape;1607;p82"/>
          <p:cNvCxnSpPr/>
          <p:nvPr/>
        </p:nvCxnSpPr>
        <p:spPr>
          <a:xfrm rot="10800000">
            <a:off x="5124925" y="1609050"/>
            <a:ext cx="2855400" cy="2334600"/>
          </a:xfrm>
          <a:prstGeom prst="curvedConnector3">
            <a:avLst>
              <a:gd fmla="val 50000" name="adj1"/>
            </a:avLst>
          </a:prstGeom>
          <a:noFill/>
          <a:ln cap="flat" cmpd="sng" w="76200">
            <a:solidFill>
              <a:srgbClr val="B7B7B7"/>
            </a:solidFill>
            <a:prstDash val="solid"/>
            <a:round/>
            <a:headEnd len="med" w="med" type="none"/>
            <a:tailEnd len="med" w="med" type="none"/>
          </a:ln>
        </p:spPr>
      </p:cxnSp>
      <p:sp>
        <p:nvSpPr>
          <p:cNvPr id="1608" name="Google Shape;1608;p8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609" name="Google Shape;1609;p82"/>
          <p:cNvSpPr txBox="1"/>
          <p:nvPr>
            <p:ph type="title"/>
          </p:nvPr>
        </p:nvSpPr>
        <p:spPr>
          <a:xfrm>
            <a:off x="311700" y="445025"/>
            <a:ext cx="35445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Population genetics</a:t>
            </a:r>
            <a:endParaRPr/>
          </a:p>
        </p:txBody>
      </p:sp>
      <p:sp>
        <p:nvSpPr>
          <p:cNvPr id="1610" name="Google Shape;1610;p82"/>
          <p:cNvSpPr txBox="1"/>
          <p:nvPr>
            <p:ph idx="1" type="body"/>
          </p:nvPr>
        </p:nvSpPr>
        <p:spPr>
          <a:xfrm>
            <a:off x="311700" y="1246900"/>
            <a:ext cx="3948300" cy="3426000"/>
          </a:xfrm>
          <a:prstGeom prst="rect">
            <a:avLst/>
          </a:prstGeom>
        </p:spPr>
        <p:txBody>
          <a:bodyPr anchorCtr="0" anchor="t" bIns="91425" lIns="91425" spcFirstLastPara="1" rIns="91425" wrap="square" tIns="91425">
            <a:normAutofit/>
          </a:bodyPr>
          <a:lstStyle/>
          <a:p>
            <a:pPr indent="0" lvl="0" marL="0" rtl="0" algn="l">
              <a:lnSpc>
                <a:spcPct val="105000"/>
              </a:lnSpc>
              <a:spcBef>
                <a:spcPts val="0"/>
              </a:spcBef>
              <a:spcAft>
                <a:spcPts val="1200"/>
              </a:spcAft>
              <a:buNone/>
            </a:pPr>
            <a:r>
              <a:rPr lang="en" sz="1700"/>
              <a:t>Decay of LD for pairs at  larger distances reflects recombination</a:t>
            </a:r>
            <a:endParaRPr sz="1700"/>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4" name="Shape 1614"/>
        <p:cNvGrpSpPr/>
        <p:nvPr/>
      </p:nvGrpSpPr>
      <p:grpSpPr>
        <a:xfrm>
          <a:off x="0" y="0"/>
          <a:ext cx="0" cy="0"/>
          <a:chOff x="0" y="0"/>
          <a:chExt cx="0" cy="0"/>
        </a:xfrm>
      </p:grpSpPr>
      <p:pic>
        <p:nvPicPr>
          <p:cNvPr id="1615" name="Google Shape;1615;p83"/>
          <p:cNvPicPr preferRelativeResize="0"/>
          <p:nvPr/>
        </p:nvPicPr>
        <p:blipFill>
          <a:blip r:embed="rId3">
            <a:alphaModFix/>
          </a:blip>
          <a:stretch>
            <a:fillRect/>
          </a:stretch>
        </p:blipFill>
        <p:spPr>
          <a:xfrm>
            <a:off x="4388598" y="1116931"/>
            <a:ext cx="4984003" cy="3321850"/>
          </a:xfrm>
          <a:prstGeom prst="rect">
            <a:avLst/>
          </a:prstGeom>
          <a:noFill/>
          <a:ln>
            <a:noFill/>
          </a:ln>
        </p:spPr>
      </p:pic>
      <p:sp>
        <p:nvSpPr>
          <p:cNvPr id="1616" name="Google Shape;1616;p8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617" name="Google Shape;1617;p83"/>
          <p:cNvSpPr txBox="1"/>
          <p:nvPr>
            <p:ph type="title"/>
          </p:nvPr>
        </p:nvSpPr>
        <p:spPr>
          <a:xfrm>
            <a:off x="311700" y="445025"/>
            <a:ext cx="35445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Population genetics</a:t>
            </a:r>
            <a:endParaRPr/>
          </a:p>
        </p:txBody>
      </p:sp>
      <p:sp>
        <p:nvSpPr>
          <p:cNvPr id="1618" name="Google Shape;1618;p83"/>
          <p:cNvSpPr txBox="1"/>
          <p:nvPr>
            <p:ph idx="1" type="body"/>
          </p:nvPr>
        </p:nvSpPr>
        <p:spPr>
          <a:xfrm>
            <a:off x="311700" y="1246900"/>
            <a:ext cx="3544500" cy="3426000"/>
          </a:xfrm>
          <a:prstGeom prst="rect">
            <a:avLst/>
          </a:prstGeom>
        </p:spPr>
        <p:txBody>
          <a:bodyPr anchorCtr="0" anchor="t" bIns="91425" lIns="91425" spcFirstLastPara="1" rIns="91425" wrap="square" tIns="91425">
            <a:normAutofit/>
          </a:bodyPr>
          <a:lstStyle/>
          <a:p>
            <a:pPr indent="0" lvl="0" marL="0" rtl="0" algn="l">
              <a:lnSpc>
                <a:spcPct val="105000"/>
              </a:lnSpc>
              <a:spcBef>
                <a:spcPts val="0"/>
              </a:spcBef>
              <a:spcAft>
                <a:spcPts val="0"/>
              </a:spcAft>
              <a:buNone/>
            </a:pPr>
            <a:r>
              <a:rPr lang="en" sz="1700"/>
              <a:t>Decay of LD for pairs at  larger distances reflects recombination</a:t>
            </a:r>
            <a:endParaRPr sz="1700"/>
          </a:p>
          <a:p>
            <a:pPr indent="0" lvl="0" marL="0" rtl="0" algn="l">
              <a:lnSpc>
                <a:spcPct val="105000"/>
              </a:lnSpc>
              <a:spcBef>
                <a:spcPts val="1200"/>
              </a:spcBef>
              <a:spcAft>
                <a:spcPts val="1200"/>
              </a:spcAft>
              <a:buNone/>
            </a:pPr>
            <a:r>
              <a:rPr lang="en" sz="1700"/>
              <a:t>In </a:t>
            </a:r>
            <a:r>
              <a:rPr i="1" lang="en" sz="1700"/>
              <a:t>E. coli</a:t>
            </a:r>
            <a:r>
              <a:rPr lang="en" sz="1700"/>
              <a:t>, this is exactly what we see</a:t>
            </a:r>
            <a:endParaRPr sz="1700"/>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2" name="Shape 1622"/>
        <p:cNvGrpSpPr/>
        <p:nvPr/>
      </p:nvGrpSpPr>
      <p:grpSpPr>
        <a:xfrm>
          <a:off x="0" y="0"/>
          <a:ext cx="0" cy="0"/>
          <a:chOff x="0" y="0"/>
          <a:chExt cx="0" cy="0"/>
        </a:xfrm>
      </p:grpSpPr>
      <p:pic>
        <p:nvPicPr>
          <p:cNvPr id="1623" name="Google Shape;1623;p84"/>
          <p:cNvPicPr preferRelativeResize="0"/>
          <p:nvPr/>
        </p:nvPicPr>
        <p:blipFill>
          <a:blip r:embed="rId3">
            <a:alphaModFix/>
          </a:blip>
          <a:stretch>
            <a:fillRect/>
          </a:stretch>
        </p:blipFill>
        <p:spPr>
          <a:xfrm>
            <a:off x="4388858" y="1118700"/>
            <a:ext cx="4983480" cy="3331549"/>
          </a:xfrm>
          <a:prstGeom prst="rect">
            <a:avLst/>
          </a:prstGeom>
          <a:noFill/>
          <a:ln>
            <a:noFill/>
          </a:ln>
        </p:spPr>
      </p:pic>
      <p:sp>
        <p:nvSpPr>
          <p:cNvPr id="1624" name="Google Shape;1624;p8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625" name="Google Shape;1625;p84"/>
          <p:cNvSpPr txBox="1"/>
          <p:nvPr>
            <p:ph type="title"/>
          </p:nvPr>
        </p:nvSpPr>
        <p:spPr>
          <a:xfrm>
            <a:off x="311700" y="445025"/>
            <a:ext cx="35445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Population genetics</a:t>
            </a:r>
            <a:endParaRPr/>
          </a:p>
        </p:txBody>
      </p:sp>
      <p:sp>
        <p:nvSpPr>
          <p:cNvPr id="1626" name="Google Shape;1626;p84"/>
          <p:cNvSpPr txBox="1"/>
          <p:nvPr>
            <p:ph idx="1" type="body"/>
          </p:nvPr>
        </p:nvSpPr>
        <p:spPr>
          <a:xfrm>
            <a:off x="311700" y="1246900"/>
            <a:ext cx="3544500" cy="3426000"/>
          </a:xfrm>
          <a:prstGeom prst="rect">
            <a:avLst/>
          </a:prstGeom>
        </p:spPr>
        <p:txBody>
          <a:bodyPr anchorCtr="0" anchor="t" bIns="91425" lIns="91425" spcFirstLastPara="1" rIns="91425" wrap="square" tIns="91425">
            <a:normAutofit/>
          </a:bodyPr>
          <a:lstStyle/>
          <a:p>
            <a:pPr indent="0" lvl="0" marL="0" rtl="0" algn="l">
              <a:lnSpc>
                <a:spcPct val="105000"/>
              </a:lnSpc>
              <a:spcBef>
                <a:spcPts val="0"/>
              </a:spcBef>
              <a:spcAft>
                <a:spcPts val="0"/>
              </a:spcAft>
              <a:buNone/>
            </a:pPr>
            <a:r>
              <a:rPr lang="en" sz="1700"/>
              <a:t>Decay of LD for pairs at  larger distances reflects recombination</a:t>
            </a:r>
            <a:endParaRPr sz="1700"/>
          </a:p>
          <a:p>
            <a:pPr indent="0" lvl="0" marL="0" rtl="0" algn="l">
              <a:lnSpc>
                <a:spcPct val="105000"/>
              </a:lnSpc>
              <a:spcBef>
                <a:spcPts val="1200"/>
              </a:spcBef>
              <a:spcAft>
                <a:spcPts val="0"/>
              </a:spcAft>
              <a:buNone/>
            </a:pPr>
            <a:r>
              <a:rPr lang="en" sz="1700"/>
              <a:t>In </a:t>
            </a:r>
            <a:r>
              <a:rPr i="1" lang="en" sz="1700"/>
              <a:t>E. coli</a:t>
            </a:r>
            <a:r>
              <a:rPr lang="en" sz="1700"/>
              <a:t>, this is exactly what we see</a:t>
            </a:r>
            <a:endParaRPr sz="1700"/>
          </a:p>
          <a:p>
            <a:pPr indent="0" lvl="0" marL="0" rtl="0" algn="l">
              <a:lnSpc>
                <a:spcPct val="105000"/>
              </a:lnSpc>
              <a:spcBef>
                <a:spcPts val="1200"/>
              </a:spcBef>
              <a:spcAft>
                <a:spcPts val="1200"/>
              </a:spcAft>
              <a:buNone/>
            </a:pPr>
            <a:r>
              <a:rPr lang="en" sz="1700"/>
              <a:t>Linkage disequilibrium quickly decays with distance, reflecting extensive recombination</a:t>
            </a:r>
            <a:endParaRPr sz="1700"/>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0" name="Shape 1630"/>
        <p:cNvGrpSpPr/>
        <p:nvPr/>
      </p:nvGrpSpPr>
      <p:grpSpPr>
        <a:xfrm>
          <a:off x="0" y="0"/>
          <a:ext cx="0" cy="0"/>
          <a:chOff x="0" y="0"/>
          <a:chExt cx="0" cy="0"/>
        </a:xfrm>
      </p:grpSpPr>
      <p:pic>
        <p:nvPicPr>
          <p:cNvPr id="1631" name="Google Shape;1631;p85"/>
          <p:cNvPicPr preferRelativeResize="0"/>
          <p:nvPr/>
        </p:nvPicPr>
        <p:blipFill>
          <a:blip r:embed="rId3">
            <a:alphaModFix/>
          </a:blip>
          <a:stretch>
            <a:fillRect/>
          </a:stretch>
        </p:blipFill>
        <p:spPr>
          <a:xfrm>
            <a:off x="4388858" y="1118700"/>
            <a:ext cx="4983480" cy="3331549"/>
          </a:xfrm>
          <a:prstGeom prst="rect">
            <a:avLst/>
          </a:prstGeom>
          <a:noFill/>
          <a:ln>
            <a:noFill/>
          </a:ln>
        </p:spPr>
      </p:pic>
      <p:sp>
        <p:nvSpPr>
          <p:cNvPr id="1632" name="Google Shape;1632;p8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633" name="Google Shape;1633;p85"/>
          <p:cNvSpPr txBox="1"/>
          <p:nvPr>
            <p:ph type="title"/>
          </p:nvPr>
        </p:nvSpPr>
        <p:spPr>
          <a:xfrm>
            <a:off x="311700" y="445025"/>
            <a:ext cx="35445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Population genetics</a:t>
            </a:r>
            <a:endParaRPr/>
          </a:p>
        </p:txBody>
      </p:sp>
      <p:sp>
        <p:nvSpPr>
          <p:cNvPr id="1634" name="Google Shape;1634;p85"/>
          <p:cNvSpPr txBox="1"/>
          <p:nvPr>
            <p:ph idx="1" type="body"/>
          </p:nvPr>
        </p:nvSpPr>
        <p:spPr>
          <a:xfrm>
            <a:off x="311700" y="1246900"/>
            <a:ext cx="3544500" cy="3426000"/>
          </a:xfrm>
          <a:prstGeom prst="rect">
            <a:avLst/>
          </a:prstGeom>
        </p:spPr>
        <p:txBody>
          <a:bodyPr anchorCtr="0" anchor="t" bIns="91425" lIns="91425" spcFirstLastPara="1" rIns="91425" wrap="square" tIns="91425">
            <a:normAutofit/>
          </a:bodyPr>
          <a:lstStyle/>
          <a:p>
            <a:pPr indent="0" lvl="0" marL="0" rtl="0" algn="l">
              <a:lnSpc>
                <a:spcPct val="105000"/>
              </a:lnSpc>
              <a:spcBef>
                <a:spcPts val="0"/>
              </a:spcBef>
              <a:spcAft>
                <a:spcPts val="0"/>
              </a:spcAft>
              <a:buNone/>
            </a:pPr>
            <a:r>
              <a:rPr lang="en" sz="1700"/>
              <a:t>Decay of LD for pairs at  larger distances reflects recombination</a:t>
            </a:r>
            <a:endParaRPr sz="1700"/>
          </a:p>
          <a:p>
            <a:pPr indent="0" lvl="0" marL="0" rtl="0" algn="l">
              <a:lnSpc>
                <a:spcPct val="105000"/>
              </a:lnSpc>
              <a:spcBef>
                <a:spcPts val="1200"/>
              </a:spcBef>
              <a:spcAft>
                <a:spcPts val="0"/>
              </a:spcAft>
              <a:buNone/>
            </a:pPr>
            <a:r>
              <a:rPr lang="en" sz="1700"/>
              <a:t>In </a:t>
            </a:r>
            <a:r>
              <a:rPr i="1" lang="en" sz="1700"/>
              <a:t>E. coli</a:t>
            </a:r>
            <a:r>
              <a:rPr lang="en" sz="1700"/>
              <a:t>, this is exactly what we see</a:t>
            </a:r>
            <a:endParaRPr sz="1700"/>
          </a:p>
          <a:p>
            <a:pPr indent="0" lvl="0" marL="0" rtl="0" algn="l">
              <a:lnSpc>
                <a:spcPct val="105000"/>
              </a:lnSpc>
              <a:spcBef>
                <a:spcPts val="1200"/>
              </a:spcBef>
              <a:spcAft>
                <a:spcPts val="0"/>
              </a:spcAft>
              <a:buNone/>
            </a:pPr>
            <a:r>
              <a:rPr lang="en" sz="1700"/>
              <a:t>Linkage disequilibrium quickly decays with distance, reflecting extensive recombination</a:t>
            </a:r>
            <a:endParaRPr sz="1700"/>
          </a:p>
          <a:p>
            <a:pPr indent="0" lvl="0" marL="0" rtl="0" algn="l">
              <a:lnSpc>
                <a:spcPct val="105000"/>
              </a:lnSpc>
              <a:spcBef>
                <a:spcPts val="1200"/>
              </a:spcBef>
              <a:spcAft>
                <a:spcPts val="1200"/>
              </a:spcAft>
              <a:buNone/>
            </a:pPr>
            <a:r>
              <a:rPr lang="en" sz="1700"/>
              <a:t>This is consistent with what we independently calculate using reference genomes</a:t>
            </a:r>
            <a:endParaRPr sz="1700"/>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8" name="Shape 1638"/>
        <p:cNvGrpSpPr/>
        <p:nvPr/>
      </p:nvGrpSpPr>
      <p:grpSpPr>
        <a:xfrm>
          <a:off x="0" y="0"/>
          <a:ext cx="0" cy="0"/>
          <a:chOff x="0" y="0"/>
          <a:chExt cx="0" cy="0"/>
        </a:xfrm>
      </p:grpSpPr>
      <p:sp>
        <p:nvSpPr>
          <p:cNvPr id="1639" name="Google Shape;1639;p86"/>
          <p:cNvSpPr txBox="1"/>
          <p:nvPr/>
        </p:nvSpPr>
        <p:spPr>
          <a:xfrm>
            <a:off x="7014875" y="605125"/>
            <a:ext cx="6454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1640" name="Google Shape;1640;p86"/>
          <p:cNvPicPr preferRelativeResize="0"/>
          <p:nvPr/>
        </p:nvPicPr>
        <p:blipFill rotWithShape="1">
          <a:blip r:embed="rId3">
            <a:alphaModFix/>
          </a:blip>
          <a:srcRect b="0" l="0" r="11457" t="0"/>
          <a:stretch/>
        </p:blipFill>
        <p:spPr>
          <a:xfrm>
            <a:off x="3724850" y="107575"/>
            <a:ext cx="5464624" cy="4838701"/>
          </a:xfrm>
          <a:prstGeom prst="rect">
            <a:avLst/>
          </a:prstGeom>
          <a:noFill/>
          <a:ln>
            <a:noFill/>
          </a:ln>
        </p:spPr>
      </p:pic>
      <p:sp>
        <p:nvSpPr>
          <p:cNvPr id="1641" name="Google Shape;1641;p8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642" name="Google Shape;1642;p86"/>
          <p:cNvSpPr txBox="1"/>
          <p:nvPr>
            <p:ph type="title"/>
          </p:nvPr>
        </p:nvSpPr>
        <p:spPr>
          <a:xfrm>
            <a:off x="311700" y="445025"/>
            <a:ext cx="35445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Population genetics</a:t>
            </a:r>
            <a:endParaRPr/>
          </a:p>
        </p:txBody>
      </p:sp>
      <p:sp>
        <p:nvSpPr>
          <p:cNvPr id="1643" name="Google Shape;1643;p86"/>
          <p:cNvSpPr txBox="1"/>
          <p:nvPr>
            <p:ph idx="1" type="body"/>
          </p:nvPr>
        </p:nvSpPr>
        <p:spPr>
          <a:xfrm>
            <a:off x="311700" y="1246900"/>
            <a:ext cx="3544500" cy="3426000"/>
          </a:xfrm>
          <a:prstGeom prst="rect">
            <a:avLst/>
          </a:prstGeom>
        </p:spPr>
        <p:txBody>
          <a:bodyPr anchorCtr="0" anchor="t" bIns="91425" lIns="91425" spcFirstLastPara="1" rIns="91425" wrap="square" tIns="91425">
            <a:normAutofit/>
          </a:bodyPr>
          <a:lstStyle/>
          <a:p>
            <a:pPr indent="0" lvl="0" marL="0" rtl="0" algn="l">
              <a:lnSpc>
                <a:spcPct val="105000"/>
              </a:lnSpc>
              <a:spcBef>
                <a:spcPts val="0"/>
              </a:spcBef>
              <a:spcAft>
                <a:spcPts val="0"/>
              </a:spcAft>
              <a:buNone/>
            </a:pPr>
            <a:r>
              <a:rPr lang="en" sz="1700"/>
              <a:t>Decay of LD for pairs at  larger distances reflects recombination</a:t>
            </a:r>
            <a:endParaRPr sz="1700"/>
          </a:p>
          <a:p>
            <a:pPr indent="0" lvl="0" marL="0" rtl="0" algn="l">
              <a:lnSpc>
                <a:spcPct val="105000"/>
              </a:lnSpc>
              <a:spcBef>
                <a:spcPts val="1200"/>
              </a:spcBef>
              <a:spcAft>
                <a:spcPts val="0"/>
              </a:spcAft>
              <a:buNone/>
            </a:pPr>
            <a:r>
              <a:rPr lang="en" sz="1700"/>
              <a:t>In </a:t>
            </a:r>
            <a:r>
              <a:rPr i="1" lang="en" sz="1700"/>
              <a:t>E. coli</a:t>
            </a:r>
            <a:r>
              <a:rPr lang="en" sz="1700"/>
              <a:t>, this is exactly what we see</a:t>
            </a:r>
            <a:endParaRPr sz="1700"/>
          </a:p>
          <a:p>
            <a:pPr indent="0" lvl="0" marL="0" rtl="0" algn="l">
              <a:lnSpc>
                <a:spcPct val="105000"/>
              </a:lnSpc>
              <a:spcBef>
                <a:spcPts val="1200"/>
              </a:spcBef>
              <a:spcAft>
                <a:spcPts val="0"/>
              </a:spcAft>
              <a:buNone/>
            </a:pPr>
            <a:r>
              <a:rPr lang="en" sz="1700"/>
              <a:t>Linkage disequilibrium quickly decays with distance, reflecting extensive recombination</a:t>
            </a:r>
            <a:endParaRPr sz="1700"/>
          </a:p>
          <a:p>
            <a:pPr indent="0" lvl="0" marL="0" rtl="0" algn="l">
              <a:lnSpc>
                <a:spcPct val="105000"/>
              </a:lnSpc>
              <a:spcBef>
                <a:spcPts val="1200"/>
              </a:spcBef>
              <a:spcAft>
                <a:spcPts val="1200"/>
              </a:spcAft>
              <a:buNone/>
            </a:pPr>
            <a:r>
              <a:rPr lang="en" sz="1700"/>
              <a:t>This is consistent with what we independently calculate using reference genomes</a:t>
            </a:r>
            <a:endParaRPr sz="1700"/>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7" name="Shape 1647"/>
        <p:cNvGrpSpPr/>
        <p:nvPr/>
      </p:nvGrpSpPr>
      <p:grpSpPr>
        <a:xfrm>
          <a:off x="0" y="0"/>
          <a:ext cx="0" cy="0"/>
          <a:chOff x="0" y="0"/>
          <a:chExt cx="0" cy="0"/>
        </a:xfrm>
      </p:grpSpPr>
      <p:sp>
        <p:nvSpPr>
          <p:cNvPr id="1648" name="Google Shape;1648;p8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Summary and Conclusions</a:t>
            </a:r>
            <a:endParaRPr/>
          </a:p>
        </p:txBody>
      </p:sp>
      <p:sp>
        <p:nvSpPr>
          <p:cNvPr id="1649" name="Google Shape;1649;p8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Deconvolution integrates strain quantification and genotype reconstruction</a:t>
            </a:r>
            <a:endParaRPr/>
          </a:p>
          <a:p>
            <a:pPr indent="0" lvl="0" marL="0" rtl="0" algn="l">
              <a:spcBef>
                <a:spcPts val="1200"/>
              </a:spcBef>
              <a:spcAft>
                <a:spcPts val="0"/>
              </a:spcAft>
              <a:buClr>
                <a:schemeClr val="dk1"/>
              </a:buClr>
              <a:buSzPts val="1100"/>
              <a:buFont typeface="Arial"/>
              <a:buNone/>
            </a:pPr>
            <a:r>
              <a:rPr lang="en"/>
              <a:t>StrainFacts scales the approach to tens-of-thousands of metagenomes</a:t>
            </a:r>
            <a:endParaRPr/>
          </a:p>
          <a:p>
            <a:pPr indent="0" lvl="0" marL="0" rtl="0" algn="l">
              <a:spcBef>
                <a:spcPts val="1200"/>
              </a:spcBef>
              <a:spcAft>
                <a:spcPts val="0"/>
              </a:spcAft>
              <a:buClr>
                <a:schemeClr val="dk1"/>
              </a:buClr>
              <a:buSzPts val="1100"/>
              <a:buFont typeface="Arial"/>
              <a:buNone/>
            </a:pPr>
            <a:r>
              <a:rPr lang="en"/>
              <a:t>Validated with simulations and single-cell genomics</a:t>
            </a:r>
            <a:endParaRPr/>
          </a:p>
          <a:p>
            <a:pPr indent="0" lvl="0" marL="0" rtl="0" algn="l">
              <a:spcBef>
                <a:spcPts val="1200"/>
              </a:spcBef>
              <a:spcAft>
                <a:spcPts val="1200"/>
              </a:spcAft>
              <a:buNone/>
            </a:pPr>
            <a:r>
              <a:rPr lang="en"/>
              <a:t>Enables microbial biogeography, population genetics, and more at a global scale</a:t>
            </a:r>
            <a:endParaRPr/>
          </a:p>
        </p:txBody>
      </p:sp>
      <p:sp>
        <p:nvSpPr>
          <p:cNvPr id="1650" name="Google Shape;1650;p8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4" name="Shape 1654"/>
        <p:cNvGrpSpPr/>
        <p:nvPr/>
      </p:nvGrpSpPr>
      <p:grpSpPr>
        <a:xfrm>
          <a:off x="0" y="0"/>
          <a:ext cx="0" cy="0"/>
          <a:chOff x="0" y="0"/>
          <a:chExt cx="0" cy="0"/>
        </a:xfrm>
      </p:grpSpPr>
      <p:sp>
        <p:nvSpPr>
          <p:cNvPr id="1655" name="Google Shape;1655;p8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Summary and Conclusions</a:t>
            </a:r>
            <a:endParaRPr/>
          </a:p>
        </p:txBody>
      </p:sp>
      <p:sp>
        <p:nvSpPr>
          <p:cNvPr id="1656" name="Google Shape;1656;p8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Deconvolution integrates strain quantification and genotype reconstruction</a:t>
            </a:r>
            <a:endParaRPr/>
          </a:p>
          <a:p>
            <a:pPr indent="0" lvl="0" marL="0" rtl="0" algn="l">
              <a:spcBef>
                <a:spcPts val="1200"/>
              </a:spcBef>
              <a:spcAft>
                <a:spcPts val="0"/>
              </a:spcAft>
              <a:buNone/>
            </a:pPr>
            <a:r>
              <a:rPr lang="en"/>
              <a:t>StrainFacts scales the approach to tens-of-thousands of metagenomes</a:t>
            </a:r>
            <a:endParaRPr/>
          </a:p>
          <a:p>
            <a:pPr indent="0" lvl="0" marL="0" rtl="0" algn="l">
              <a:spcBef>
                <a:spcPts val="1200"/>
              </a:spcBef>
              <a:spcAft>
                <a:spcPts val="0"/>
              </a:spcAft>
              <a:buNone/>
            </a:pPr>
            <a:r>
              <a:rPr lang="en"/>
              <a:t>Validated with simulations and single-cell genomics</a:t>
            </a:r>
            <a:endParaRPr/>
          </a:p>
          <a:p>
            <a:pPr indent="0" lvl="0" marL="0" rtl="0" algn="l">
              <a:spcBef>
                <a:spcPts val="1200"/>
              </a:spcBef>
              <a:spcAft>
                <a:spcPts val="1200"/>
              </a:spcAft>
              <a:buNone/>
            </a:pPr>
            <a:r>
              <a:rPr lang="en"/>
              <a:t>Enables microbial biogeography, population genetics, and more at a global scale</a:t>
            </a:r>
            <a:endParaRPr/>
          </a:p>
        </p:txBody>
      </p:sp>
      <p:sp>
        <p:nvSpPr>
          <p:cNvPr id="1657" name="Google Shape;1657;p88"/>
          <p:cNvSpPr txBox="1"/>
          <p:nvPr/>
        </p:nvSpPr>
        <p:spPr>
          <a:xfrm>
            <a:off x="2376900" y="3850300"/>
            <a:ext cx="43902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800"/>
              <a:t>Questions?</a:t>
            </a:r>
            <a:endParaRPr sz="2800"/>
          </a:p>
        </p:txBody>
      </p:sp>
      <p:sp>
        <p:nvSpPr>
          <p:cNvPr id="1658" name="Google Shape;1658;p8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2" name="Shape 1662"/>
        <p:cNvGrpSpPr/>
        <p:nvPr/>
      </p:nvGrpSpPr>
      <p:grpSpPr>
        <a:xfrm>
          <a:off x="0" y="0"/>
          <a:ext cx="0" cy="0"/>
          <a:chOff x="0" y="0"/>
          <a:chExt cx="0" cy="0"/>
        </a:xfrm>
      </p:grpSpPr>
      <p:sp>
        <p:nvSpPr>
          <p:cNvPr id="1663" name="Google Shape;1663;p89"/>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Pocket Slides</a:t>
            </a:r>
            <a:endParaRPr/>
          </a:p>
        </p:txBody>
      </p:sp>
      <p:sp>
        <p:nvSpPr>
          <p:cNvPr id="1664" name="Google Shape;1664;p8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8" name="Shape 1668"/>
        <p:cNvGrpSpPr/>
        <p:nvPr/>
      </p:nvGrpSpPr>
      <p:grpSpPr>
        <a:xfrm>
          <a:off x="0" y="0"/>
          <a:ext cx="0" cy="0"/>
          <a:chOff x="0" y="0"/>
          <a:chExt cx="0" cy="0"/>
        </a:xfrm>
      </p:grpSpPr>
      <p:pic>
        <p:nvPicPr>
          <p:cNvPr id="1669" name="Google Shape;1669;p90"/>
          <p:cNvPicPr preferRelativeResize="0"/>
          <p:nvPr/>
        </p:nvPicPr>
        <p:blipFill>
          <a:blip r:embed="rId3">
            <a:alphaModFix/>
          </a:blip>
          <a:stretch>
            <a:fillRect/>
          </a:stretch>
        </p:blipFill>
        <p:spPr>
          <a:xfrm>
            <a:off x="87450" y="386250"/>
            <a:ext cx="4792763" cy="4370999"/>
          </a:xfrm>
          <a:prstGeom prst="rect">
            <a:avLst/>
          </a:prstGeom>
          <a:noFill/>
          <a:ln>
            <a:noFill/>
          </a:ln>
        </p:spPr>
      </p:pic>
      <p:sp>
        <p:nvSpPr>
          <p:cNvPr id="1670" name="Google Shape;1670;p9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671" name="Google Shape;1671;p90"/>
          <p:cNvSpPr/>
          <p:nvPr/>
        </p:nvSpPr>
        <p:spPr>
          <a:xfrm>
            <a:off x="5995875" y="374150"/>
            <a:ext cx="2328300" cy="4371000"/>
          </a:xfrm>
          <a:prstGeom prst="roundRect">
            <a:avLst>
              <a:gd fmla="val 16667" name="adj"/>
            </a:avLst>
          </a:prstGeom>
          <a:solidFill>
            <a:srgbClr val="F4F3FF">
              <a:alpha val="82120"/>
            </a:srgbClr>
          </a:solidFill>
          <a:ln cap="flat" cmpd="sng" w="9525">
            <a:solidFill>
              <a:srgbClr val="000000"/>
            </a:solidFill>
            <a:prstDash val="solid"/>
            <a:round/>
            <a:headEnd len="sm" w="sm" type="none"/>
            <a:tailEnd len="sm" w="sm" type="none"/>
          </a:ln>
        </p:spPr>
        <p:txBody>
          <a:bodyPr anchorCtr="0" anchor="ctr" bIns="18925" lIns="18925" spcFirstLastPara="1" rIns="18925" wrap="square" tIns="18925">
            <a:noAutofit/>
          </a:bodyPr>
          <a:lstStyle/>
          <a:p>
            <a:pPr indent="0" lvl="0" marL="0" rtl="0" algn="l">
              <a:spcBef>
                <a:spcPts val="0"/>
              </a:spcBef>
              <a:spcAft>
                <a:spcPts val="0"/>
              </a:spcAft>
              <a:buNone/>
            </a:pPr>
            <a:r>
              <a:t/>
            </a:r>
            <a:endParaRPr sz="100"/>
          </a:p>
        </p:txBody>
      </p:sp>
      <p:sp>
        <p:nvSpPr>
          <p:cNvPr id="1672" name="Google Shape;1672;p90"/>
          <p:cNvSpPr/>
          <p:nvPr/>
        </p:nvSpPr>
        <p:spPr>
          <a:xfrm>
            <a:off x="4723700" y="1773550"/>
            <a:ext cx="3378900" cy="2676300"/>
          </a:xfrm>
          <a:prstGeom prst="roundRect">
            <a:avLst>
              <a:gd fmla="val 16667" name="adj"/>
            </a:avLst>
          </a:prstGeom>
          <a:solidFill>
            <a:srgbClr val="FFF6FA">
              <a:alpha val="82120"/>
            </a:srgbClr>
          </a:solidFill>
          <a:ln cap="flat" cmpd="sng" w="9525">
            <a:solidFill>
              <a:srgbClr val="000000"/>
            </a:solidFill>
            <a:prstDash val="solid"/>
            <a:round/>
            <a:headEnd len="sm" w="sm" type="none"/>
            <a:tailEnd len="sm" w="sm" type="none"/>
          </a:ln>
        </p:spPr>
        <p:txBody>
          <a:bodyPr anchorCtr="0" anchor="ctr" bIns="18925" lIns="18925" spcFirstLastPara="1" rIns="18925" wrap="square" tIns="18925">
            <a:noAutofit/>
          </a:bodyPr>
          <a:lstStyle/>
          <a:p>
            <a:pPr indent="0" lvl="0" marL="0" rtl="0" algn="l">
              <a:spcBef>
                <a:spcPts val="0"/>
              </a:spcBef>
              <a:spcAft>
                <a:spcPts val="0"/>
              </a:spcAft>
              <a:buNone/>
            </a:pPr>
            <a:r>
              <a:t/>
            </a:r>
            <a:endParaRPr sz="100"/>
          </a:p>
        </p:txBody>
      </p:sp>
      <p:sp>
        <p:nvSpPr>
          <p:cNvPr id="1673" name="Google Shape;1673;p90"/>
          <p:cNvSpPr/>
          <p:nvPr/>
        </p:nvSpPr>
        <p:spPr>
          <a:xfrm>
            <a:off x="6053425" y="3895774"/>
            <a:ext cx="1114800" cy="505200"/>
          </a:xfrm>
          <a:prstGeom prst="rect">
            <a:avLst/>
          </a:prstGeom>
          <a:solidFill>
            <a:srgbClr val="C9DAF8"/>
          </a:solidFill>
          <a:ln cap="flat" cmpd="sng" w="9525">
            <a:solidFill>
              <a:srgbClr val="000000"/>
            </a:solidFill>
            <a:prstDash val="solid"/>
            <a:round/>
            <a:headEnd len="sm" w="sm" type="none"/>
            <a:tailEnd len="sm" w="sm" type="none"/>
          </a:ln>
        </p:spPr>
        <p:txBody>
          <a:bodyPr anchorCtr="0" anchor="ctr" bIns="18925" lIns="18925" spcFirstLastPara="1" rIns="18925" wrap="square" tIns="18925">
            <a:noAutofit/>
          </a:bodyPr>
          <a:lstStyle/>
          <a:p>
            <a:pPr indent="0" lvl="0" marL="0" rtl="0" algn="l">
              <a:spcBef>
                <a:spcPts val="0"/>
              </a:spcBef>
              <a:spcAft>
                <a:spcPts val="0"/>
              </a:spcAft>
              <a:buNone/>
            </a:pPr>
            <a:r>
              <a:t/>
            </a:r>
            <a:endParaRPr sz="400"/>
          </a:p>
        </p:txBody>
      </p:sp>
      <p:sp>
        <p:nvSpPr>
          <p:cNvPr id="1674" name="Google Shape;1674;p90"/>
          <p:cNvSpPr/>
          <p:nvPr/>
        </p:nvSpPr>
        <p:spPr>
          <a:xfrm>
            <a:off x="6297953" y="2919691"/>
            <a:ext cx="650100" cy="650100"/>
          </a:xfrm>
          <a:prstGeom prst="ellipse">
            <a:avLst/>
          </a:prstGeom>
          <a:solidFill>
            <a:srgbClr val="D9D9D9"/>
          </a:solidFill>
          <a:ln cap="flat" cmpd="sng" w="9525">
            <a:solidFill>
              <a:srgbClr val="000000"/>
            </a:solidFill>
            <a:prstDash val="solid"/>
            <a:round/>
            <a:headEnd len="sm" w="sm" type="none"/>
            <a:tailEnd len="sm" w="sm" type="none"/>
          </a:ln>
        </p:spPr>
        <p:txBody>
          <a:bodyPr anchorCtr="0" anchor="ctr" bIns="18925" lIns="18925" spcFirstLastPara="1" rIns="18925" wrap="square" tIns="18925">
            <a:noAutofit/>
          </a:bodyPr>
          <a:lstStyle/>
          <a:p>
            <a:pPr indent="0" lvl="0" marL="0" rtl="0" algn="l">
              <a:spcBef>
                <a:spcPts val="0"/>
              </a:spcBef>
              <a:spcAft>
                <a:spcPts val="0"/>
              </a:spcAft>
              <a:buNone/>
            </a:pPr>
            <a:r>
              <a:t/>
            </a:r>
            <a:endParaRPr sz="300"/>
          </a:p>
        </p:txBody>
      </p:sp>
      <p:sp>
        <p:nvSpPr>
          <p:cNvPr id="1675" name="Google Shape;1675;p90"/>
          <p:cNvSpPr/>
          <p:nvPr/>
        </p:nvSpPr>
        <p:spPr>
          <a:xfrm>
            <a:off x="7370597" y="2565133"/>
            <a:ext cx="604800" cy="604800"/>
          </a:xfrm>
          <a:prstGeom prst="ellipse">
            <a:avLst/>
          </a:prstGeom>
          <a:solidFill>
            <a:srgbClr val="D9D9D9"/>
          </a:solidFill>
          <a:ln cap="flat" cmpd="sng" w="9525">
            <a:solidFill>
              <a:srgbClr val="000000"/>
            </a:solidFill>
            <a:prstDash val="solid"/>
            <a:round/>
            <a:headEnd len="sm" w="sm" type="none"/>
            <a:tailEnd len="sm" w="sm" type="none"/>
          </a:ln>
        </p:spPr>
        <p:txBody>
          <a:bodyPr anchorCtr="0" anchor="ctr" bIns="18925" lIns="18925" spcFirstLastPara="1" rIns="18925" wrap="square" tIns="18925">
            <a:noAutofit/>
          </a:bodyPr>
          <a:lstStyle/>
          <a:p>
            <a:pPr indent="0" lvl="0" marL="0" rtl="0" algn="l">
              <a:spcBef>
                <a:spcPts val="0"/>
              </a:spcBef>
              <a:spcAft>
                <a:spcPts val="0"/>
              </a:spcAft>
              <a:buNone/>
            </a:pPr>
            <a:r>
              <a:t/>
            </a:r>
            <a:endParaRPr sz="300"/>
          </a:p>
        </p:txBody>
      </p:sp>
      <p:sp>
        <p:nvSpPr>
          <p:cNvPr id="1676" name="Google Shape;1676;p90"/>
          <p:cNvSpPr txBox="1"/>
          <p:nvPr/>
        </p:nvSpPr>
        <p:spPr>
          <a:xfrm>
            <a:off x="7082566" y="4145043"/>
            <a:ext cx="625200" cy="284400"/>
          </a:xfrm>
          <a:prstGeom prst="rect">
            <a:avLst/>
          </a:prstGeom>
          <a:noFill/>
          <a:ln>
            <a:noFill/>
          </a:ln>
        </p:spPr>
        <p:txBody>
          <a:bodyPr anchorCtr="0" anchor="t" bIns="18925" lIns="18925" spcFirstLastPara="1" rIns="18925" wrap="square" tIns="18925">
            <a:spAutoFit/>
          </a:bodyPr>
          <a:lstStyle/>
          <a:p>
            <a:pPr indent="0" lvl="0" marL="0" rtl="0" algn="r">
              <a:spcBef>
                <a:spcPts val="0"/>
              </a:spcBef>
              <a:spcAft>
                <a:spcPts val="0"/>
              </a:spcAft>
              <a:buNone/>
            </a:pPr>
            <a:r>
              <a:rPr lang="en" sz="800"/>
              <a:t>(N)</a:t>
            </a:r>
            <a:br>
              <a:rPr lang="en" sz="800"/>
            </a:br>
            <a:r>
              <a:rPr lang="en" sz="800"/>
              <a:t>Samples</a:t>
            </a:r>
            <a:endParaRPr sz="800"/>
          </a:p>
        </p:txBody>
      </p:sp>
      <p:sp>
        <p:nvSpPr>
          <p:cNvPr id="1677" name="Google Shape;1677;p90"/>
          <p:cNvSpPr/>
          <p:nvPr/>
        </p:nvSpPr>
        <p:spPr>
          <a:xfrm>
            <a:off x="5054241" y="2496284"/>
            <a:ext cx="528300" cy="557100"/>
          </a:xfrm>
          <a:prstGeom prst="roundRect">
            <a:avLst>
              <a:gd fmla="val 16667" name="adj"/>
            </a:avLst>
          </a:prstGeom>
          <a:solidFill>
            <a:srgbClr val="D9D9D9"/>
          </a:solidFill>
          <a:ln cap="flat" cmpd="sng" w="9525">
            <a:solidFill>
              <a:srgbClr val="000000"/>
            </a:solidFill>
            <a:prstDash val="solid"/>
            <a:round/>
            <a:headEnd len="sm" w="sm" type="none"/>
            <a:tailEnd len="sm" w="sm" type="none"/>
          </a:ln>
        </p:spPr>
        <p:txBody>
          <a:bodyPr anchorCtr="0" anchor="ctr" bIns="10325" lIns="10325" spcFirstLastPara="1" rIns="10325" wrap="square" tIns="10325">
            <a:noAutofit/>
          </a:bodyPr>
          <a:lstStyle/>
          <a:p>
            <a:pPr indent="0" lvl="0" marL="0" rtl="0" algn="l">
              <a:spcBef>
                <a:spcPts val="0"/>
              </a:spcBef>
              <a:spcAft>
                <a:spcPts val="0"/>
              </a:spcAft>
              <a:buNone/>
            </a:pPr>
            <a:r>
              <a:t/>
            </a:r>
            <a:endParaRPr sz="400"/>
          </a:p>
        </p:txBody>
      </p:sp>
      <p:sp>
        <p:nvSpPr>
          <p:cNvPr id="1678" name="Google Shape;1678;p90"/>
          <p:cNvSpPr/>
          <p:nvPr/>
        </p:nvSpPr>
        <p:spPr>
          <a:xfrm>
            <a:off x="5178615" y="252124"/>
            <a:ext cx="722100" cy="678900"/>
          </a:xfrm>
          <a:prstGeom prst="roundRect">
            <a:avLst>
              <a:gd fmla="val 16667" name="adj"/>
            </a:avLst>
          </a:prstGeom>
          <a:solidFill>
            <a:srgbClr val="D9D9D9"/>
          </a:solidFill>
          <a:ln cap="flat" cmpd="sng" w="9525">
            <a:solidFill>
              <a:srgbClr val="000000"/>
            </a:solidFill>
            <a:prstDash val="solid"/>
            <a:round/>
            <a:headEnd len="sm" w="sm" type="none"/>
            <a:tailEnd len="sm" w="sm" type="none"/>
          </a:ln>
        </p:spPr>
        <p:txBody>
          <a:bodyPr anchorCtr="0" anchor="ctr" bIns="10325" lIns="10325" spcFirstLastPara="1" rIns="10325" wrap="square" tIns="10325">
            <a:noAutofit/>
          </a:bodyPr>
          <a:lstStyle/>
          <a:p>
            <a:pPr indent="0" lvl="0" marL="0" rtl="0" algn="l">
              <a:spcBef>
                <a:spcPts val="0"/>
              </a:spcBef>
              <a:spcAft>
                <a:spcPts val="0"/>
              </a:spcAft>
              <a:buNone/>
            </a:pPr>
            <a:r>
              <a:t/>
            </a:r>
            <a:endParaRPr sz="400"/>
          </a:p>
        </p:txBody>
      </p:sp>
      <p:sp>
        <p:nvSpPr>
          <p:cNvPr id="1679" name="Google Shape;1679;p90"/>
          <p:cNvSpPr/>
          <p:nvPr/>
        </p:nvSpPr>
        <p:spPr>
          <a:xfrm>
            <a:off x="6115921" y="418800"/>
            <a:ext cx="1882200" cy="1281600"/>
          </a:xfrm>
          <a:prstGeom prst="roundRect">
            <a:avLst>
              <a:gd fmla="val 16667" name="adj"/>
            </a:avLst>
          </a:prstGeom>
          <a:solidFill>
            <a:srgbClr val="FFFBF7">
              <a:alpha val="82120"/>
            </a:srgbClr>
          </a:solidFill>
          <a:ln cap="flat" cmpd="sng" w="9525">
            <a:solidFill>
              <a:srgbClr val="000000"/>
            </a:solidFill>
            <a:prstDash val="solid"/>
            <a:round/>
            <a:headEnd len="sm" w="sm" type="none"/>
            <a:tailEnd len="sm" w="sm" type="none"/>
          </a:ln>
        </p:spPr>
        <p:txBody>
          <a:bodyPr anchorCtr="0" anchor="ctr" bIns="18925" lIns="18925" spcFirstLastPara="1" rIns="18925" wrap="square" tIns="18925">
            <a:noAutofit/>
          </a:bodyPr>
          <a:lstStyle/>
          <a:p>
            <a:pPr indent="0" lvl="0" marL="0" rtl="0" algn="l">
              <a:spcBef>
                <a:spcPts val="0"/>
              </a:spcBef>
              <a:spcAft>
                <a:spcPts val="0"/>
              </a:spcAft>
              <a:buNone/>
            </a:pPr>
            <a:r>
              <a:t/>
            </a:r>
            <a:endParaRPr sz="100"/>
          </a:p>
        </p:txBody>
      </p:sp>
      <p:sp>
        <p:nvSpPr>
          <p:cNvPr id="1680" name="Google Shape;1680;p90"/>
          <p:cNvSpPr/>
          <p:nvPr/>
        </p:nvSpPr>
        <p:spPr>
          <a:xfrm>
            <a:off x="6705229" y="635646"/>
            <a:ext cx="816300" cy="557100"/>
          </a:xfrm>
          <a:prstGeom prst="roundRect">
            <a:avLst>
              <a:gd fmla="val 16667" name="adj"/>
            </a:avLst>
          </a:prstGeom>
          <a:solidFill>
            <a:srgbClr val="F4CCCC">
              <a:alpha val="81010"/>
            </a:srgbClr>
          </a:solidFill>
          <a:ln cap="flat" cmpd="sng" w="9525">
            <a:solidFill>
              <a:srgbClr val="000000"/>
            </a:solidFill>
            <a:prstDash val="solid"/>
            <a:round/>
            <a:headEnd len="sm" w="sm" type="none"/>
            <a:tailEnd len="sm" w="sm" type="none"/>
          </a:ln>
        </p:spPr>
        <p:txBody>
          <a:bodyPr anchorCtr="0" anchor="ctr" bIns="10325" lIns="10325" spcFirstLastPara="1" rIns="10325" wrap="square" tIns="10325">
            <a:noAutofit/>
          </a:bodyPr>
          <a:lstStyle/>
          <a:p>
            <a:pPr indent="0" lvl="0" marL="0" rtl="0" algn="l">
              <a:spcBef>
                <a:spcPts val="0"/>
              </a:spcBef>
              <a:spcAft>
                <a:spcPts val="0"/>
              </a:spcAft>
              <a:buNone/>
            </a:pPr>
            <a:r>
              <a:t/>
            </a:r>
            <a:endParaRPr sz="400"/>
          </a:p>
        </p:txBody>
      </p:sp>
      <p:sp>
        <p:nvSpPr>
          <p:cNvPr id="1681" name="Google Shape;1681;p90"/>
          <p:cNvSpPr txBox="1"/>
          <p:nvPr/>
        </p:nvSpPr>
        <p:spPr>
          <a:xfrm>
            <a:off x="7892726" y="1711414"/>
            <a:ext cx="283200" cy="99900"/>
          </a:xfrm>
          <a:prstGeom prst="rect">
            <a:avLst/>
          </a:prstGeom>
          <a:noFill/>
          <a:ln>
            <a:noFill/>
          </a:ln>
        </p:spPr>
        <p:txBody>
          <a:bodyPr anchorCtr="0" anchor="t" bIns="18925" lIns="18925" spcFirstLastPara="1" rIns="18925" wrap="square" tIns="18925">
            <a:spAutoFit/>
          </a:bodyPr>
          <a:lstStyle/>
          <a:p>
            <a:pPr indent="0" lvl="0" marL="0" rtl="0" algn="l">
              <a:spcBef>
                <a:spcPts val="0"/>
              </a:spcBef>
              <a:spcAft>
                <a:spcPts val="0"/>
              </a:spcAft>
              <a:buNone/>
            </a:pPr>
            <a:r>
              <a:t/>
            </a:r>
            <a:endParaRPr sz="400"/>
          </a:p>
        </p:txBody>
      </p:sp>
      <p:sp>
        <p:nvSpPr>
          <p:cNvPr id="1682" name="Google Shape;1682;p90"/>
          <p:cNvSpPr txBox="1"/>
          <p:nvPr/>
        </p:nvSpPr>
        <p:spPr>
          <a:xfrm>
            <a:off x="7172138" y="4434921"/>
            <a:ext cx="846600" cy="284400"/>
          </a:xfrm>
          <a:prstGeom prst="rect">
            <a:avLst/>
          </a:prstGeom>
          <a:noFill/>
          <a:ln>
            <a:noFill/>
          </a:ln>
        </p:spPr>
        <p:txBody>
          <a:bodyPr anchorCtr="0" anchor="t" bIns="18925" lIns="18925" spcFirstLastPara="1" rIns="18925" wrap="square" tIns="18925">
            <a:spAutoFit/>
          </a:bodyPr>
          <a:lstStyle/>
          <a:p>
            <a:pPr indent="0" lvl="0" marL="0" rtl="0" algn="r">
              <a:spcBef>
                <a:spcPts val="0"/>
              </a:spcBef>
              <a:spcAft>
                <a:spcPts val="0"/>
              </a:spcAft>
              <a:buNone/>
            </a:pPr>
            <a:r>
              <a:rPr lang="en" sz="800"/>
              <a:t>(G)</a:t>
            </a:r>
            <a:br>
              <a:rPr lang="en" sz="800"/>
            </a:br>
            <a:r>
              <a:rPr lang="en" sz="800"/>
              <a:t>Positions</a:t>
            </a:r>
            <a:endParaRPr sz="800"/>
          </a:p>
        </p:txBody>
      </p:sp>
      <p:cxnSp>
        <p:nvCxnSpPr>
          <p:cNvPr id="1683" name="Google Shape;1683;p90"/>
          <p:cNvCxnSpPr>
            <a:endCxn id="1674" idx="2"/>
          </p:cNvCxnSpPr>
          <p:nvPr/>
        </p:nvCxnSpPr>
        <p:spPr>
          <a:xfrm>
            <a:off x="5570153" y="3007141"/>
            <a:ext cx="727800" cy="237600"/>
          </a:xfrm>
          <a:prstGeom prst="straightConnector1">
            <a:avLst/>
          </a:prstGeom>
          <a:noFill/>
          <a:ln cap="flat" cmpd="sng" w="19050">
            <a:solidFill>
              <a:srgbClr val="000000"/>
            </a:solidFill>
            <a:prstDash val="solid"/>
            <a:round/>
            <a:headEnd len="med" w="med" type="none"/>
            <a:tailEnd len="med" w="med" type="triangle"/>
          </a:ln>
        </p:spPr>
      </p:cxnSp>
      <p:cxnSp>
        <p:nvCxnSpPr>
          <p:cNvPr id="1684" name="Google Shape;1684;p90"/>
          <p:cNvCxnSpPr>
            <a:endCxn id="1674" idx="6"/>
          </p:cNvCxnSpPr>
          <p:nvPr/>
        </p:nvCxnSpPr>
        <p:spPr>
          <a:xfrm flipH="1">
            <a:off x="6948053" y="3029941"/>
            <a:ext cx="461700" cy="214800"/>
          </a:xfrm>
          <a:prstGeom prst="straightConnector1">
            <a:avLst/>
          </a:prstGeom>
          <a:noFill/>
          <a:ln cap="flat" cmpd="sng" w="19050">
            <a:solidFill>
              <a:srgbClr val="000000"/>
            </a:solidFill>
            <a:prstDash val="solid"/>
            <a:round/>
            <a:headEnd len="med" w="med" type="none"/>
            <a:tailEnd len="med" w="med" type="triangle"/>
          </a:ln>
        </p:spPr>
      </p:cxnSp>
      <p:cxnSp>
        <p:nvCxnSpPr>
          <p:cNvPr id="1685" name="Google Shape;1685;p90"/>
          <p:cNvCxnSpPr>
            <a:stCxn id="1674" idx="4"/>
            <a:endCxn id="1673" idx="0"/>
          </p:cNvCxnSpPr>
          <p:nvPr/>
        </p:nvCxnSpPr>
        <p:spPr>
          <a:xfrm flipH="1">
            <a:off x="6610703" y="3569791"/>
            <a:ext cx="12300" cy="326100"/>
          </a:xfrm>
          <a:prstGeom prst="straightConnector1">
            <a:avLst/>
          </a:prstGeom>
          <a:noFill/>
          <a:ln cap="flat" cmpd="sng" w="19050">
            <a:solidFill>
              <a:srgbClr val="000000"/>
            </a:solidFill>
            <a:prstDash val="solid"/>
            <a:round/>
            <a:headEnd len="med" w="med" type="none"/>
            <a:tailEnd len="med" w="med" type="triangle"/>
          </a:ln>
        </p:spPr>
      </p:cxnSp>
      <p:cxnSp>
        <p:nvCxnSpPr>
          <p:cNvPr id="1686" name="Google Shape;1686;p90"/>
          <p:cNvCxnSpPr>
            <a:stCxn id="1680" idx="2"/>
            <a:endCxn id="1675" idx="0"/>
          </p:cNvCxnSpPr>
          <p:nvPr/>
        </p:nvCxnSpPr>
        <p:spPr>
          <a:xfrm>
            <a:off x="7113379" y="1192746"/>
            <a:ext cx="559500" cy="1372500"/>
          </a:xfrm>
          <a:prstGeom prst="straightConnector1">
            <a:avLst/>
          </a:prstGeom>
          <a:noFill/>
          <a:ln cap="flat" cmpd="sng" w="19050">
            <a:solidFill>
              <a:srgbClr val="000000"/>
            </a:solidFill>
            <a:prstDash val="solid"/>
            <a:round/>
            <a:headEnd len="med" w="med" type="none"/>
            <a:tailEnd len="med" w="med" type="triangle"/>
          </a:ln>
        </p:spPr>
      </p:cxnSp>
      <p:cxnSp>
        <p:nvCxnSpPr>
          <p:cNvPr id="1687" name="Google Shape;1687;p90"/>
          <p:cNvCxnSpPr>
            <a:endCxn id="1675" idx="2"/>
          </p:cNvCxnSpPr>
          <p:nvPr/>
        </p:nvCxnSpPr>
        <p:spPr>
          <a:xfrm>
            <a:off x="5908997" y="2377933"/>
            <a:ext cx="1461600" cy="489600"/>
          </a:xfrm>
          <a:prstGeom prst="straightConnector1">
            <a:avLst/>
          </a:prstGeom>
          <a:noFill/>
          <a:ln cap="flat" cmpd="sng" w="19050">
            <a:solidFill>
              <a:srgbClr val="000000"/>
            </a:solidFill>
            <a:prstDash val="solid"/>
            <a:round/>
            <a:headEnd len="med" w="med" type="none"/>
            <a:tailEnd len="med" w="med" type="triangle"/>
          </a:ln>
        </p:spPr>
      </p:cxnSp>
      <p:cxnSp>
        <p:nvCxnSpPr>
          <p:cNvPr id="1688" name="Google Shape;1688;p90"/>
          <p:cNvCxnSpPr>
            <a:stCxn id="1678" idx="2"/>
          </p:cNvCxnSpPr>
          <p:nvPr/>
        </p:nvCxnSpPr>
        <p:spPr>
          <a:xfrm flipH="1">
            <a:off x="5464365" y="931024"/>
            <a:ext cx="75300" cy="925200"/>
          </a:xfrm>
          <a:prstGeom prst="straightConnector1">
            <a:avLst/>
          </a:prstGeom>
          <a:noFill/>
          <a:ln cap="flat" cmpd="sng" w="19050">
            <a:solidFill>
              <a:srgbClr val="000000"/>
            </a:solidFill>
            <a:prstDash val="solid"/>
            <a:round/>
            <a:headEnd len="med" w="med" type="none"/>
            <a:tailEnd len="med" w="med" type="triangle"/>
          </a:ln>
        </p:spPr>
      </p:cxnSp>
      <p:sp>
        <p:nvSpPr>
          <p:cNvPr id="1689" name="Google Shape;1689;p90"/>
          <p:cNvSpPr txBox="1"/>
          <p:nvPr/>
        </p:nvSpPr>
        <p:spPr>
          <a:xfrm>
            <a:off x="7408615" y="1415962"/>
            <a:ext cx="411900" cy="267000"/>
          </a:xfrm>
          <a:prstGeom prst="rect">
            <a:avLst/>
          </a:prstGeom>
          <a:noFill/>
          <a:ln>
            <a:noFill/>
          </a:ln>
        </p:spPr>
        <p:txBody>
          <a:bodyPr anchorCtr="0" anchor="t" bIns="10325" lIns="10325" spcFirstLastPara="1" rIns="10325" wrap="square" tIns="10325">
            <a:spAutoFit/>
          </a:bodyPr>
          <a:lstStyle/>
          <a:p>
            <a:pPr indent="0" lvl="0" marL="0" rtl="0" algn="r">
              <a:spcBef>
                <a:spcPts val="0"/>
              </a:spcBef>
              <a:spcAft>
                <a:spcPts val="0"/>
              </a:spcAft>
              <a:buNone/>
            </a:pPr>
            <a:r>
              <a:rPr lang="en" sz="800"/>
              <a:t>(S)</a:t>
            </a:r>
            <a:endParaRPr sz="800"/>
          </a:p>
          <a:p>
            <a:pPr indent="0" lvl="0" marL="0" rtl="0" algn="r">
              <a:spcBef>
                <a:spcPts val="0"/>
              </a:spcBef>
              <a:spcAft>
                <a:spcPts val="0"/>
              </a:spcAft>
              <a:buNone/>
            </a:pPr>
            <a:r>
              <a:rPr lang="en" sz="800"/>
              <a:t>Strains</a:t>
            </a:r>
            <a:endParaRPr sz="800"/>
          </a:p>
        </p:txBody>
      </p:sp>
      <p:pic>
        <p:nvPicPr>
          <p:cNvPr id="1690" name="Google Shape;1690;p90"/>
          <p:cNvPicPr preferRelativeResize="0"/>
          <p:nvPr/>
        </p:nvPicPr>
        <p:blipFill>
          <a:blip r:embed="rId4">
            <a:alphaModFix/>
          </a:blip>
          <a:stretch>
            <a:fillRect/>
          </a:stretch>
        </p:blipFill>
        <p:spPr>
          <a:xfrm>
            <a:off x="6955231" y="669078"/>
            <a:ext cx="274519" cy="347724"/>
          </a:xfrm>
          <a:prstGeom prst="rect">
            <a:avLst/>
          </a:prstGeom>
          <a:noFill/>
          <a:ln>
            <a:noFill/>
          </a:ln>
        </p:spPr>
      </p:pic>
      <p:pic>
        <p:nvPicPr>
          <p:cNvPr id="1691" name="Google Shape;1691;p90"/>
          <p:cNvPicPr preferRelativeResize="0"/>
          <p:nvPr/>
        </p:nvPicPr>
        <p:blipFill>
          <a:blip r:embed="rId5">
            <a:alphaModFix/>
          </a:blip>
          <a:stretch>
            <a:fillRect/>
          </a:stretch>
        </p:blipFill>
        <p:spPr>
          <a:xfrm>
            <a:off x="5365311" y="259786"/>
            <a:ext cx="320272" cy="475833"/>
          </a:xfrm>
          <a:prstGeom prst="rect">
            <a:avLst/>
          </a:prstGeom>
          <a:noFill/>
          <a:ln>
            <a:noFill/>
          </a:ln>
        </p:spPr>
      </p:pic>
      <p:pic>
        <p:nvPicPr>
          <p:cNvPr id="1692" name="Google Shape;1692;p90"/>
          <p:cNvPicPr preferRelativeResize="0"/>
          <p:nvPr/>
        </p:nvPicPr>
        <p:blipFill>
          <a:blip r:embed="rId6">
            <a:alphaModFix/>
          </a:blip>
          <a:stretch>
            <a:fillRect/>
          </a:stretch>
        </p:blipFill>
        <p:spPr>
          <a:xfrm>
            <a:off x="5208532" y="2567237"/>
            <a:ext cx="183013" cy="247067"/>
          </a:xfrm>
          <a:prstGeom prst="rect">
            <a:avLst/>
          </a:prstGeom>
          <a:noFill/>
          <a:ln>
            <a:noFill/>
          </a:ln>
        </p:spPr>
      </p:pic>
      <p:pic>
        <p:nvPicPr>
          <p:cNvPr id="1693" name="Google Shape;1693;p90"/>
          <p:cNvPicPr preferRelativeResize="0"/>
          <p:nvPr/>
        </p:nvPicPr>
        <p:blipFill>
          <a:blip r:embed="rId7">
            <a:alphaModFix/>
          </a:blip>
          <a:stretch>
            <a:fillRect/>
          </a:stretch>
        </p:blipFill>
        <p:spPr>
          <a:xfrm>
            <a:off x="7538675" y="2592199"/>
            <a:ext cx="274519" cy="338573"/>
          </a:xfrm>
          <a:prstGeom prst="rect">
            <a:avLst/>
          </a:prstGeom>
          <a:noFill/>
          <a:ln>
            <a:noFill/>
          </a:ln>
        </p:spPr>
      </p:pic>
      <p:pic>
        <p:nvPicPr>
          <p:cNvPr id="1694" name="Google Shape;1694;p90"/>
          <p:cNvPicPr preferRelativeResize="0"/>
          <p:nvPr/>
        </p:nvPicPr>
        <p:blipFill>
          <a:blip r:embed="rId8">
            <a:alphaModFix/>
          </a:blip>
          <a:stretch>
            <a:fillRect/>
          </a:stretch>
        </p:blipFill>
        <p:spPr>
          <a:xfrm>
            <a:off x="6470953" y="3915083"/>
            <a:ext cx="247067" cy="356875"/>
          </a:xfrm>
          <a:prstGeom prst="rect">
            <a:avLst/>
          </a:prstGeom>
          <a:noFill/>
          <a:ln>
            <a:noFill/>
          </a:ln>
        </p:spPr>
      </p:pic>
      <p:sp>
        <p:nvSpPr>
          <p:cNvPr id="1695" name="Google Shape;1695;p90"/>
          <p:cNvSpPr/>
          <p:nvPr/>
        </p:nvSpPr>
        <p:spPr>
          <a:xfrm>
            <a:off x="4988465" y="1850831"/>
            <a:ext cx="939000" cy="557100"/>
          </a:xfrm>
          <a:prstGeom prst="roundRect">
            <a:avLst>
              <a:gd fmla="val 16667" name="adj"/>
            </a:avLst>
          </a:prstGeom>
          <a:solidFill>
            <a:srgbClr val="F4CCCC">
              <a:alpha val="81010"/>
            </a:srgbClr>
          </a:solidFill>
          <a:ln cap="flat" cmpd="sng" w="9525">
            <a:solidFill>
              <a:srgbClr val="000000"/>
            </a:solidFill>
            <a:prstDash val="solid"/>
            <a:round/>
            <a:headEnd len="sm" w="sm" type="none"/>
            <a:tailEnd len="sm" w="sm" type="none"/>
          </a:ln>
        </p:spPr>
        <p:txBody>
          <a:bodyPr anchorCtr="0" anchor="ctr" bIns="10325" lIns="10325" spcFirstLastPara="1" rIns="10325" wrap="square" tIns="10325">
            <a:noAutofit/>
          </a:bodyPr>
          <a:lstStyle/>
          <a:p>
            <a:pPr indent="0" lvl="0" marL="0" rtl="0" algn="l">
              <a:spcBef>
                <a:spcPts val="0"/>
              </a:spcBef>
              <a:spcAft>
                <a:spcPts val="0"/>
              </a:spcAft>
              <a:buNone/>
            </a:pPr>
            <a:r>
              <a:t/>
            </a:r>
            <a:endParaRPr sz="400"/>
          </a:p>
        </p:txBody>
      </p:sp>
      <p:pic>
        <p:nvPicPr>
          <p:cNvPr id="1696" name="Google Shape;1696;p90"/>
          <p:cNvPicPr preferRelativeResize="0"/>
          <p:nvPr/>
        </p:nvPicPr>
        <p:blipFill>
          <a:blip r:embed="rId9">
            <a:alphaModFix/>
          </a:blip>
          <a:stretch>
            <a:fillRect/>
          </a:stretch>
        </p:blipFill>
        <p:spPr>
          <a:xfrm>
            <a:off x="5289589" y="1862041"/>
            <a:ext cx="301971" cy="384326"/>
          </a:xfrm>
          <a:prstGeom prst="rect">
            <a:avLst/>
          </a:prstGeom>
          <a:noFill/>
          <a:ln>
            <a:noFill/>
          </a:ln>
        </p:spPr>
      </p:pic>
      <p:pic>
        <p:nvPicPr>
          <p:cNvPr id="1697" name="Google Shape;1697;p90"/>
          <p:cNvPicPr preferRelativeResize="0"/>
          <p:nvPr/>
        </p:nvPicPr>
        <p:blipFill>
          <a:blip r:embed="rId10">
            <a:alphaModFix/>
          </a:blip>
          <a:stretch>
            <a:fillRect/>
          </a:stretch>
        </p:blipFill>
        <p:spPr>
          <a:xfrm>
            <a:off x="6455955" y="2915221"/>
            <a:ext cx="274519" cy="448381"/>
          </a:xfrm>
          <a:prstGeom prst="rect">
            <a:avLst/>
          </a:prstGeom>
          <a:noFill/>
          <a:ln>
            <a:noFill/>
          </a:ln>
        </p:spPr>
      </p:pic>
      <p:sp>
        <p:nvSpPr>
          <p:cNvPr id="1698" name="Google Shape;1698;p90"/>
          <p:cNvSpPr txBox="1"/>
          <p:nvPr/>
        </p:nvSpPr>
        <p:spPr>
          <a:xfrm>
            <a:off x="5167150" y="700385"/>
            <a:ext cx="721200" cy="276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600"/>
              <a:t>Metacommunity</a:t>
            </a:r>
            <a:endParaRPr sz="600"/>
          </a:p>
        </p:txBody>
      </p:sp>
      <p:sp>
        <p:nvSpPr>
          <p:cNvPr id="1699" name="Google Shape;1699;p90"/>
          <p:cNvSpPr txBox="1"/>
          <p:nvPr/>
        </p:nvSpPr>
        <p:spPr>
          <a:xfrm>
            <a:off x="6759705" y="962754"/>
            <a:ext cx="721200" cy="276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600"/>
              <a:t>Genotype</a:t>
            </a:r>
            <a:endParaRPr sz="600"/>
          </a:p>
        </p:txBody>
      </p:sp>
      <p:sp>
        <p:nvSpPr>
          <p:cNvPr id="1700" name="Google Shape;1700;p90"/>
          <p:cNvSpPr txBox="1"/>
          <p:nvPr/>
        </p:nvSpPr>
        <p:spPr>
          <a:xfrm>
            <a:off x="4877175" y="2190149"/>
            <a:ext cx="1161600" cy="276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600"/>
              <a:t>Strain Composition</a:t>
            </a:r>
            <a:endParaRPr sz="600"/>
          </a:p>
        </p:txBody>
      </p:sp>
      <p:sp>
        <p:nvSpPr>
          <p:cNvPr id="1701" name="Google Shape;1701;p90"/>
          <p:cNvSpPr txBox="1"/>
          <p:nvPr/>
        </p:nvSpPr>
        <p:spPr>
          <a:xfrm>
            <a:off x="5095439" y="2793350"/>
            <a:ext cx="420900" cy="276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600"/>
              <a:t>Error Rate</a:t>
            </a:r>
            <a:endParaRPr sz="600"/>
          </a:p>
        </p:txBody>
      </p:sp>
      <p:sp>
        <p:nvSpPr>
          <p:cNvPr id="1702" name="Google Shape;1702;p90"/>
          <p:cNvSpPr txBox="1"/>
          <p:nvPr/>
        </p:nvSpPr>
        <p:spPr>
          <a:xfrm>
            <a:off x="7379802" y="2891516"/>
            <a:ext cx="579900" cy="276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600"/>
              <a:t>Allele Fractions</a:t>
            </a:r>
            <a:endParaRPr sz="600"/>
          </a:p>
        </p:txBody>
      </p:sp>
      <p:sp>
        <p:nvSpPr>
          <p:cNvPr id="1703" name="Google Shape;1703;p90"/>
          <p:cNvSpPr txBox="1"/>
          <p:nvPr/>
        </p:nvSpPr>
        <p:spPr>
          <a:xfrm>
            <a:off x="6333904" y="3305499"/>
            <a:ext cx="579900" cy="276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600"/>
              <a:t>Expected Fractions</a:t>
            </a:r>
            <a:endParaRPr sz="600"/>
          </a:p>
        </p:txBody>
      </p:sp>
      <p:sp>
        <p:nvSpPr>
          <p:cNvPr id="1704" name="Google Shape;1704;p90"/>
          <p:cNvSpPr txBox="1"/>
          <p:nvPr/>
        </p:nvSpPr>
        <p:spPr>
          <a:xfrm>
            <a:off x="6069375" y="4196300"/>
            <a:ext cx="1034400" cy="276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600"/>
              <a:t>Allele Counts</a:t>
            </a:r>
            <a:endParaRPr sz="600"/>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8" name="Shape 1708"/>
        <p:cNvGrpSpPr/>
        <p:nvPr/>
      </p:nvGrpSpPr>
      <p:grpSpPr>
        <a:xfrm>
          <a:off x="0" y="0"/>
          <a:ext cx="0" cy="0"/>
          <a:chOff x="0" y="0"/>
          <a:chExt cx="0" cy="0"/>
        </a:xfrm>
      </p:grpSpPr>
      <p:sp>
        <p:nvSpPr>
          <p:cNvPr id="1709" name="Google Shape;1709;p9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710" name="Google Shape;1710;p91"/>
          <p:cNvPicPr preferRelativeResize="0"/>
          <p:nvPr/>
        </p:nvPicPr>
        <p:blipFill>
          <a:blip r:embed="rId3">
            <a:alphaModFix/>
          </a:blip>
          <a:stretch>
            <a:fillRect/>
          </a:stretch>
        </p:blipFill>
        <p:spPr>
          <a:xfrm>
            <a:off x="1219198" y="2"/>
            <a:ext cx="6875590" cy="5143502"/>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pic>
        <p:nvPicPr>
          <p:cNvPr id="110" name="Google Shape;110;p20"/>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111" name="Google Shape;111;p20"/>
          <p:cNvSpPr txBox="1"/>
          <p:nvPr>
            <p:ph idx="1" type="body"/>
          </p:nvPr>
        </p:nvSpPr>
        <p:spPr>
          <a:xfrm>
            <a:off x="311700" y="1152475"/>
            <a:ext cx="3999900" cy="3416400"/>
          </a:xfrm>
          <a:prstGeom prst="rect">
            <a:avLst/>
          </a:prstGeom>
          <a:solidFill>
            <a:srgbClr val="F0F0F0">
              <a:alpha val="82680"/>
            </a:srgbClr>
          </a:solidFill>
        </p:spPr>
        <p:txBody>
          <a:bodyPr anchorCtr="0" anchor="t" bIns="91425" lIns="91425" spcFirstLastPara="1" rIns="91425" wrap="square" tIns="91425">
            <a:normAutofit/>
          </a:bodyPr>
          <a:lstStyle/>
          <a:p>
            <a:pPr indent="0" lvl="0" marL="0" rtl="0" algn="l">
              <a:spcBef>
                <a:spcPts val="0"/>
              </a:spcBef>
              <a:spcAft>
                <a:spcPts val="0"/>
              </a:spcAft>
              <a:buNone/>
            </a:pPr>
            <a:r>
              <a:rPr lang="en" sz="2400">
                <a:solidFill>
                  <a:schemeClr val="dk1"/>
                </a:solidFill>
              </a:rPr>
              <a:t>Important:</a:t>
            </a:r>
            <a:endParaRPr sz="2000">
              <a:solidFill>
                <a:schemeClr val="dk1"/>
              </a:solidFill>
            </a:endParaRPr>
          </a:p>
          <a:p>
            <a:pPr indent="-355600" lvl="0" marL="457200" rtl="0" algn="l">
              <a:spcBef>
                <a:spcPts val="1200"/>
              </a:spcBef>
              <a:spcAft>
                <a:spcPts val="0"/>
              </a:spcAft>
              <a:buClr>
                <a:schemeClr val="dk1"/>
              </a:buClr>
              <a:buSzPts val="2000"/>
              <a:buChar char="●"/>
            </a:pPr>
            <a:r>
              <a:rPr lang="en" sz="2000">
                <a:solidFill>
                  <a:schemeClr val="dk1"/>
                </a:solidFill>
              </a:rPr>
              <a:t>Digestion</a:t>
            </a:r>
            <a:endParaRPr sz="2000">
              <a:solidFill>
                <a:schemeClr val="dk1"/>
              </a:solidFill>
            </a:endParaRPr>
          </a:p>
          <a:p>
            <a:pPr indent="-355600" lvl="0" marL="457200" rtl="0" algn="l">
              <a:spcBef>
                <a:spcPts val="0"/>
              </a:spcBef>
              <a:spcAft>
                <a:spcPts val="0"/>
              </a:spcAft>
              <a:buClr>
                <a:schemeClr val="dk1"/>
              </a:buClr>
              <a:buSzPts val="2000"/>
              <a:buChar char="●"/>
            </a:pPr>
            <a:r>
              <a:rPr lang="en" sz="2000">
                <a:solidFill>
                  <a:schemeClr val="dk1"/>
                </a:solidFill>
              </a:rPr>
              <a:t>Pathogen resistance</a:t>
            </a:r>
            <a:endParaRPr sz="2000">
              <a:solidFill>
                <a:schemeClr val="dk1"/>
              </a:solidFill>
            </a:endParaRPr>
          </a:p>
          <a:p>
            <a:pPr indent="-355600" lvl="0" marL="457200" rtl="0" algn="l">
              <a:spcBef>
                <a:spcPts val="0"/>
              </a:spcBef>
              <a:spcAft>
                <a:spcPts val="0"/>
              </a:spcAft>
              <a:buClr>
                <a:schemeClr val="dk1"/>
              </a:buClr>
              <a:buSzPts val="2000"/>
              <a:buChar char="●"/>
            </a:pPr>
            <a:r>
              <a:rPr lang="en" sz="2000">
                <a:solidFill>
                  <a:schemeClr val="dk1"/>
                </a:solidFill>
              </a:rPr>
              <a:t>Immune modulation</a:t>
            </a:r>
            <a:endParaRPr sz="2000">
              <a:solidFill>
                <a:schemeClr val="dk1"/>
              </a:solidFill>
            </a:endParaRPr>
          </a:p>
        </p:txBody>
      </p:sp>
      <p:sp>
        <p:nvSpPr>
          <p:cNvPr id="112" name="Google Shape;112;p20"/>
          <p:cNvSpPr txBox="1"/>
          <p:nvPr>
            <p:ph type="title"/>
          </p:nvPr>
        </p:nvSpPr>
        <p:spPr>
          <a:xfrm>
            <a:off x="311700" y="445025"/>
            <a:ext cx="8520600" cy="572700"/>
          </a:xfrm>
          <a:prstGeom prst="rect">
            <a:avLst/>
          </a:prstGeom>
          <a:solidFill>
            <a:srgbClr val="F0F0F0">
              <a:alpha val="82680"/>
            </a:srgbClr>
          </a:solidFill>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3000"/>
              <a:t>Human associated microbes are diverse and important</a:t>
            </a:r>
            <a:endParaRPr/>
          </a:p>
        </p:txBody>
      </p:sp>
      <p:sp>
        <p:nvSpPr>
          <p:cNvPr id="113" name="Google Shape;113;p20"/>
          <p:cNvSpPr txBox="1"/>
          <p:nvPr>
            <p:ph idx="1" type="body"/>
          </p:nvPr>
        </p:nvSpPr>
        <p:spPr>
          <a:xfrm>
            <a:off x="4832400" y="1152475"/>
            <a:ext cx="3999900" cy="3416400"/>
          </a:xfrm>
          <a:prstGeom prst="rect">
            <a:avLst/>
          </a:prstGeom>
          <a:solidFill>
            <a:srgbClr val="F0F0F0">
              <a:alpha val="82680"/>
            </a:srgbClr>
          </a:solidFill>
        </p:spPr>
        <p:txBody>
          <a:bodyPr anchorCtr="0" anchor="t" bIns="91425" lIns="91425" spcFirstLastPara="1" rIns="91425" wrap="square" tIns="91425">
            <a:normAutofit/>
          </a:bodyPr>
          <a:lstStyle/>
          <a:p>
            <a:pPr indent="0" lvl="0" marL="0" rtl="0" algn="l">
              <a:spcBef>
                <a:spcPts val="0"/>
              </a:spcBef>
              <a:spcAft>
                <a:spcPts val="0"/>
              </a:spcAft>
              <a:buNone/>
            </a:pPr>
            <a:r>
              <a:rPr lang="en" sz="2400">
                <a:solidFill>
                  <a:schemeClr val="dk1"/>
                </a:solidFill>
              </a:rPr>
              <a:t>Diverse:</a:t>
            </a:r>
            <a:endParaRPr sz="2400">
              <a:solidFill>
                <a:schemeClr val="dk1"/>
              </a:solidFill>
            </a:endParaRPr>
          </a:p>
          <a:p>
            <a:pPr indent="-355600" lvl="0" marL="457200" rtl="0" algn="l">
              <a:spcBef>
                <a:spcPts val="1200"/>
              </a:spcBef>
              <a:spcAft>
                <a:spcPts val="0"/>
              </a:spcAft>
              <a:buClr>
                <a:schemeClr val="dk1"/>
              </a:buClr>
              <a:buSzPts val="2000"/>
              <a:buChar char="●"/>
            </a:pPr>
            <a:r>
              <a:rPr lang="en" sz="2000">
                <a:solidFill>
                  <a:schemeClr val="dk1"/>
                </a:solidFill>
              </a:rPr>
              <a:t>Hundreds of bacterial species</a:t>
            </a:r>
            <a:endParaRPr sz="2000">
              <a:solidFill>
                <a:schemeClr val="dk1"/>
              </a:solidFill>
            </a:endParaRPr>
          </a:p>
          <a:p>
            <a:pPr indent="-355600" lvl="0" marL="457200" rtl="0" algn="l">
              <a:spcBef>
                <a:spcPts val="0"/>
              </a:spcBef>
              <a:spcAft>
                <a:spcPts val="0"/>
              </a:spcAft>
              <a:buClr>
                <a:schemeClr val="dk1"/>
              </a:buClr>
              <a:buSzPts val="2000"/>
              <a:buChar char="●"/>
            </a:pPr>
            <a:r>
              <a:rPr lang="en" sz="2000">
                <a:solidFill>
                  <a:schemeClr val="dk1"/>
                </a:solidFill>
              </a:rPr>
              <a:t>Also archaea, eukaryotes, and viruses</a:t>
            </a:r>
            <a:endParaRPr sz="2000">
              <a:solidFill>
                <a:schemeClr val="dk1"/>
              </a:solidFill>
            </a:endParaRPr>
          </a:p>
          <a:p>
            <a:pPr indent="-355600" lvl="0" marL="457200" rtl="0" algn="l">
              <a:spcBef>
                <a:spcPts val="0"/>
              </a:spcBef>
              <a:spcAft>
                <a:spcPts val="0"/>
              </a:spcAft>
              <a:buClr>
                <a:schemeClr val="dk1"/>
              </a:buClr>
              <a:buSzPts val="2000"/>
              <a:buChar char="●"/>
            </a:pPr>
            <a:r>
              <a:rPr lang="en" sz="2000">
                <a:solidFill>
                  <a:schemeClr val="dk1"/>
                </a:solidFill>
              </a:rPr>
              <a:t>High inter-individual variation</a:t>
            </a:r>
            <a:endParaRPr sz="2000">
              <a:solidFill>
                <a:schemeClr val="dk1"/>
              </a:solidFill>
            </a:endParaRPr>
          </a:p>
          <a:p>
            <a:pPr indent="-355600" lvl="0" marL="457200" rtl="0" algn="l">
              <a:spcBef>
                <a:spcPts val="0"/>
              </a:spcBef>
              <a:spcAft>
                <a:spcPts val="0"/>
              </a:spcAft>
              <a:buClr>
                <a:schemeClr val="dk1"/>
              </a:buClr>
              <a:buSzPts val="2000"/>
              <a:buChar char="●"/>
            </a:pPr>
            <a:r>
              <a:rPr b="1" lang="en" sz="2000">
                <a:solidFill>
                  <a:schemeClr val="dk1"/>
                </a:solidFill>
              </a:rPr>
              <a:t>Huge (but under-explored) diversity </a:t>
            </a:r>
            <a:r>
              <a:rPr b="1" i="1" lang="en" sz="2000">
                <a:solidFill>
                  <a:schemeClr val="dk1"/>
                </a:solidFill>
              </a:rPr>
              <a:t>within</a:t>
            </a:r>
            <a:r>
              <a:rPr b="1" lang="en" sz="2000">
                <a:solidFill>
                  <a:schemeClr val="dk1"/>
                </a:solidFill>
              </a:rPr>
              <a:t> species</a:t>
            </a:r>
            <a:endParaRPr b="1" sz="2000">
              <a:solidFill>
                <a:schemeClr val="dk1"/>
              </a:solidFill>
            </a:endParaRPr>
          </a:p>
        </p:txBody>
      </p:sp>
      <p:sp>
        <p:nvSpPr>
          <p:cNvPr id="114" name="Google Shape;114;p2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4" name="Shape 1714"/>
        <p:cNvGrpSpPr/>
        <p:nvPr/>
      </p:nvGrpSpPr>
      <p:grpSpPr>
        <a:xfrm>
          <a:off x="0" y="0"/>
          <a:ext cx="0" cy="0"/>
          <a:chOff x="0" y="0"/>
          <a:chExt cx="0" cy="0"/>
        </a:xfrm>
      </p:grpSpPr>
      <p:sp>
        <p:nvSpPr>
          <p:cNvPr id="1715" name="Google Shape;1715;p9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Cataloging strain diversity</a:t>
            </a:r>
            <a:endParaRPr/>
          </a:p>
        </p:txBody>
      </p:sp>
      <p:sp>
        <p:nvSpPr>
          <p:cNvPr id="1716" name="Google Shape;1716;p92"/>
          <p:cNvSpPr txBox="1"/>
          <p:nvPr>
            <p:ph idx="1" type="body"/>
          </p:nvPr>
        </p:nvSpPr>
        <p:spPr>
          <a:xfrm>
            <a:off x="311700" y="1152475"/>
            <a:ext cx="8520600" cy="3656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i="1" lang="en"/>
              <a:t>Agathobacter rectalis</a:t>
            </a:r>
            <a:r>
              <a:rPr lang="en"/>
              <a:t> is a prevalent and abundant gut bacterium</a:t>
            </a:r>
            <a:endParaRPr/>
          </a:p>
          <a:p>
            <a:pPr indent="0" lvl="0" marL="0" rtl="0" algn="l">
              <a:spcBef>
                <a:spcPts val="1200"/>
              </a:spcBef>
              <a:spcAft>
                <a:spcPts val="0"/>
              </a:spcAft>
              <a:buNone/>
            </a:pPr>
            <a:r>
              <a:rPr lang="en"/>
              <a:t>Dozens of studies → 11,860 samples → 198 inferred strains / 752 references</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i="1" lang="en"/>
              <a:t>De novo</a:t>
            </a:r>
            <a:r>
              <a:rPr lang="en"/>
              <a:t> strains reflect much of the diversity previously seen in references</a:t>
            </a:r>
            <a:endParaRPr/>
          </a:p>
        </p:txBody>
      </p:sp>
      <p:sp>
        <p:nvSpPr>
          <p:cNvPr id="1717" name="Google Shape;1717;p9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718" name="Google Shape;1718;p92"/>
          <p:cNvPicPr preferRelativeResize="0"/>
          <p:nvPr/>
        </p:nvPicPr>
        <p:blipFill rotWithShape="1">
          <a:blip r:embed="rId3">
            <a:alphaModFix/>
          </a:blip>
          <a:srcRect b="49456" l="50171" r="0" t="45118"/>
          <a:stretch/>
        </p:blipFill>
        <p:spPr>
          <a:xfrm>
            <a:off x="5857375" y="503450"/>
            <a:ext cx="2906099" cy="279050"/>
          </a:xfrm>
          <a:prstGeom prst="rect">
            <a:avLst/>
          </a:prstGeom>
          <a:noFill/>
          <a:ln>
            <a:noFill/>
          </a:ln>
        </p:spPr>
      </p:pic>
      <p:pic>
        <p:nvPicPr>
          <p:cNvPr id="1719" name="Google Shape;1719;p92"/>
          <p:cNvPicPr preferRelativeResize="0"/>
          <p:nvPr/>
        </p:nvPicPr>
        <p:blipFill rotWithShape="1">
          <a:blip r:embed="rId4">
            <a:alphaModFix/>
          </a:blip>
          <a:srcRect b="6349" l="0" r="3846" t="0"/>
          <a:stretch/>
        </p:blipFill>
        <p:spPr>
          <a:xfrm>
            <a:off x="152400" y="2203775"/>
            <a:ext cx="8792550" cy="16014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21"/>
          <p:cNvSpPr txBox="1"/>
          <p:nvPr>
            <p:ph type="title"/>
          </p:nvPr>
        </p:nvSpPr>
        <p:spPr>
          <a:xfrm>
            <a:off x="311700" y="445025"/>
            <a:ext cx="4350900" cy="16959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Reference databases are approaching a complete catalog of species in the human gut</a:t>
            </a:r>
            <a:endParaRPr/>
          </a:p>
        </p:txBody>
      </p:sp>
      <p:sp>
        <p:nvSpPr>
          <p:cNvPr id="120" name="Google Shape;120;p21"/>
          <p:cNvSpPr txBox="1"/>
          <p:nvPr>
            <p:ph idx="1" type="body"/>
          </p:nvPr>
        </p:nvSpPr>
        <p:spPr>
          <a:xfrm>
            <a:off x="311700" y="2347675"/>
            <a:ext cx="3626700" cy="23736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en"/>
              <a:t>Key efforts include the </a:t>
            </a:r>
            <a:r>
              <a:rPr lang="en"/>
              <a:t>Unified Human Gastrointestinal Genome</a:t>
            </a:r>
            <a:r>
              <a:rPr lang="en"/>
              <a:t> (UHGG)</a:t>
            </a:r>
            <a:endParaRPr/>
          </a:p>
          <a:p>
            <a:pPr indent="-325755" lvl="0" marL="457200" rtl="0" algn="l">
              <a:spcBef>
                <a:spcPts val="1200"/>
              </a:spcBef>
              <a:spcAft>
                <a:spcPts val="0"/>
              </a:spcAft>
              <a:buSzPct val="100000"/>
              <a:buChar char="●"/>
            </a:pPr>
            <a:r>
              <a:rPr lang="en"/>
              <a:t>Includes metagenome assembled genomes (MAGs)</a:t>
            </a:r>
            <a:endParaRPr/>
          </a:p>
          <a:p>
            <a:pPr indent="-325755" lvl="0" marL="457200" rtl="0" algn="l">
              <a:spcBef>
                <a:spcPts val="0"/>
              </a:spcBef>
              <a:spcAft>
                <a:spcPts val="0"/>
              </a:spcAft>
              <a:buSzPct val="100000"/>
              <a:buChar char="●"/>
            </a:pPr>
            <a:r>
              <a:rPr lang="en"/>
              <a:t>204,938 genomes in 4,644 species</a:t>
            </a:r>
            <a:endParaRPr/>
          </a:p>
          <a:p>
            <a:pPr indent="0" lvl="0" marL="0" rtl="0" algn="l">
              <a:spcBef>
                <a:spcPts val="1200"/>
              </a:spcBef>
              <a:spcAft>
                <a:spcPts val="1200"/>
              </a:spcAft>
              <a:buNone/>
            </a:pPr>
            <a:r>
              <a:rPr lang="en"/>
              <a:t>Remaining disparity from understudied human populations</a:t>
            </a:r>
            <a:endParaRPr/>
          </a:p>
        </p:txBody>
      </p:sp>
      <p:grpSp>
        <p:nvGrpSpPr>
          <p:cNvPr id="121" name="Google Shape;121;p21"/>
          <p:cNvGrpSpPr/>
          <p:nvPr/>
        </p:nvGrpSpPr>
        <p:grpSpPr>
          <a:xfrm>
            <a:off x="4020525" y="649525"/>
            <a:ext cx="5040375" cy="4273350"/>
            <a:chOff x="3791925" y="649525"/>
            <a:chExt cx="5040375" cy="4273350"/>
          </a:xfrm>
        </p:grpSpPr>
        <p:grpSp>
          <p:nvGrpSpPr>
            <p:cNvPr id="122" name="Google Shape;122;p21"/>
            <p:cNvGrpSpPr/>
            <p:nvPr/>
          </p:nvGrpSpPr>
          <p:grpSpPr>
            <a:xfrm>
              <a:off x="3791925" y="649525"/>
              <a:ext cx="5040374" cy="3677549"/>
              <a:chOff x="3791925" y="649525"/>
              <a:chExt cx="5040374" cy="3677549"/>
            </a:xfrm>
          </p:grpSpPr>
          <p:pic>
            <p:nvPicPr>
              <p:cNvPr id="123" name="Google Shape;123;p21"/>
              <p:cNvPicPr preferRelativeResize="0"/>
              <p:nvPr/>
            </p:nvPicPr>
            <p:blipFill rotWithShape="1">
              <a:blip r:embed="rId3">
                <a:alphaModFix/>
              </a:blip>
              <a:srcRect b="0" l="48665" r="0" t="50529"/>
              <a:stretch/>
            </p:blipFill>
            <p:spPr>
              <a:xfrm>
                <a:off x="3791925" y="653125"/>
                <a:ext cx="5040374" cy="3673949"/>
              </a:xfrm>
              <a:prstGeom prst="rect">
                <a:avLst/>
              </a:prstGeom>
              <a:noFill/>
              <a:ln>
                <a:noFill/>
              </a:ln>
            </p:spPr>
          </p:pic>
          <p:sp>
            <p:nvSpPr>
              <p:cNvPr id="124" name="Google Shape;124;p21"/>
              <p:cNvSpPr/>
              <p:nvPr/>
            </p:nvSpPr>
            <p:spPr>
              <a:xfrm>
                <a:off x="3797294" y="649525"/>
                <a:ext cx="375600" cy="3540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 name="Google Shape;125;p21"/>
            <p:cNvSpPr txBox="1"/>
            <p:nvPr/>
          </p:nvSpPr>
          <p:spPr>
            <a:xfrm>
              <a:off x="5205600" y="4568875"/>
              <a:ext cx="36267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t>Almeida, A. et al. </a:t>
              </a:r>
              <a:r>
                <a:rPr i="1" lang="en" sz="1100"/>
                <a:t>Nat Biotechnol</a:t>
              </a:r>
              <a:r>
                <a:rPr lang="en" sz="1100"/>
                <a:t> 39, 105–114 (2021)</a:t>
              </a:r>
              <a:r>
                <a:rPr lang="en" sz="1100"/>
                <a:t>.</a:t>
              </a:r>
              <a:endParaRPr sz="1100"/>
            </a:p>
          </p:txBody>
        </p:sp>
      </p:grpSp>
      <p:sp>
        <p:nvSpPr>
          <p:cNvPr id="126" name="Google Shape;126;p2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